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494" r:id="rId2"/>
    <p:sldId id="258" r:id="rId3"/>
    <p:sldId id="259" r:id="rId4"/>
    <p:sldId id="677" r:id="rId5"/>
    <p:sldId id="651" r:id="rId6"/>
    <p:sldId id="678" r:id="rId7"/>
    <p:sldId id="676" r:id="rId8"/>
    <p:sldId id="414" r:id="rId9"/>
    <p:sldId id="688" r:id="rId10"/>
    <p:sldId id="689" r:id="rId11"/>
    <p:sldId id="691" r:id="rId12"/>
    <p:sldId id="703" r:id="rId13"/>
    <p:sldId id="690" r:id="rId14"/>
    <p:sldId id="692" r:id="rId15"/>
    <p:sldId id="704" r:id="rId16"/>
    <p:sldId id="687" r:id="rId17"/>
    <p:sldId id="680" r:id="rId18"/>
    <p:sldId id="705" r:id="rId19"/>
    <p:sldId id="693" r:id="rId20"/>
    <p:sldId id="694" r:id="rId21"/>
    <p:sldId id="695" r:id="rId22"/>
    <p:sldId id="706" r:id="rId23"/>
    <p:sldId id="696" r:id="rId24"/>
    <p:sldId id="707" r:id="rId25"/>
    <p:sldId id="697" r:id="rId26"/>
    <p:sldId id="708" r:id="rId27"/>
    <p:sldId id="698" r:id="rId28"/>
    <p:sldId id="709" r:id="rId29"/>
    <p:sldId id="699" r:id="rId30"/>
    <p:sldId id="710" r:id="rId31"/>
    <p:sldId id="700" r:id="rId32"/>
    <p:sldId id="711" r:id="rId33"/>
    <p:sldId id="701" r:id="rId34"/>
    <p:sldId id="681" r:id="rId35"/>
    <p:sldId id="682" r:id="rId36"/>
    <p:sldId id="683" r:id="rId37"/>
    <p:sldId id="684" r:id="rId38"/>
    <p:sldId id="685" r:id="rId39"/>
    <p:sldId id="686" r:id="rId40"/>
    <p:sldId id="702" r:id="rId41"/>
    <p:sldId id="483" r:id="rId42"/>
    <p:sldId id="484" r:id="rId43"/>
    <p:sldId id="648" r:id="rId44"/>
    <p:sldId id="397" r:id="rId4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1" userDrawn="1">
          <p15:clr>
            <a:srgbClr val="A4A3A4"/>
          </p15:clr>
        </p15:guide>
        <p15:guide id="2" pos="385" userDrawn="1">
          <p15:clr>
            <a:srgbClr val="A4A3A4"/>
          </p15:clr>
        </p15:guide>
        <p15:guide id="3" pos="5511" userDrawn="1">
          <p15:clr>
            <a:srgbClr val="A4A3A4"/>
          </p15:clr>
        </p15:guide>
        <p15:guide id="5" pos="793" userDrawn="1">
          <p15:clr>
            <a:srgbClr val="A4A3A4"/>
          </p15:clr>
        </p15:guide>
        <p15:guide id="6" pos="4604" userDrawn="1">
          <p15:clr>
            <a:srgbClr val="A4A3A4"/>
          </p15:clr>
        </p15:guide>
        <p15:guide id="8" orient="horz" pos="6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BFBFBF"/>
    <a:srgbClr val="5B9BD5"/>
    <a:srgbClr val="D9D9D9"/>
    <a:srgbClr val="00B0F0"/>
    <a:srgbClr val="EEF2E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80" autoAdjust="0"/>
    <p:restoredTop sz="91003" autoAdjust="0"/>
  </p:normalViewPr>
  <p:slideViewPr>
    <p:cSldViewPr snapToGrid="0">
      <p:cViewPr varScale="1">
        <p:scale>
          <a:sx n="153" d="100"/>
          <a:sy n="153" d="100"/>
        </p:scale>
        <p:origin x="774" y="138"/>
      </p:cViewPr>
      <p:guideLst>
        <p:guide orient="horz" pos="2731"/>
        <p:guide pos="385"/>
        <p:guide pos="5511"/>
        <p:guide pos="793"/>
        <p:guide pos="4604"/>
        <p:guide orient="horz" pos="66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87" d="100"/>
          <a:sy n="87" d="100"/>
        </p:scale>
        <p:origin x="285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29DD3-08CD-3E40-89AB-E8766FFEF20C}" type="datetimeFigureOut">
              <a:rPr kumimoji="1" lang="zh-CN" altLang="en-US" smtClean="0"/>
              <a:t>2020-1-20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5376C-32C0-E544-82ED-B5BCA8DF6518}" type="slidenum">
              <a:rPr kumimoji="1" lang="zh-CN" altLang="en-US" smtClean="0"/>
              <a:t>‹#›</a:t>
            </a:fld>
            <a:endParaRPr kumimoji="1" lang="zh-CN" altLang="en-US"/>
          </a:p>
        </p:txBody>
      </p:sp>
      <p:sp>
        <p:nvSpPr>
          <p:cNvPr id="8" name="备注占位符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160657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p:spPr>
        <p:txBody>
          <a:bodyPr/>
          <a:lstStyle/>
          <a:p>
            <a:r>
              <a:rPr lang="zh-CN" altLang="en-US" dirty="0"/>
              <a:t>已经部分使用系统，账号昨天发放</a:t>
            </a:r>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233108-35D1-46C0-A29C-9A630E0E7D14}"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Tree>
    <p:extLst>
      <p:ext uri="{BB962C8B-B14F-4D97-AF65-F5344CB8AC3E}">
        <p14:creationId xmlns:p14="http://schemas.microsoft.com/office/powerpoint/2010/main" val="141965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两种访问方式与入驻信息收集内容中保持一致。</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10</a:t>
            </a:fld>
            <a:endParaRPr kumimoji="1" lang="zh-CN" altLang="en-US"/>
          </a:p>
        </p:txBody>
      </p:sp>
    </p:spTree>
    <p:extLst>
      <p:ext uri="{BB962C8B-B14F-4D97-AF65-F5344CB8AC3E}">
        <p14:creationId xmlns:p14="http://schemas.microsoft.com/office/powerpoint/2010/main" val="38783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收集账号这个是否是在培训工作上要布置的工作？账号是注册还是按收集信息进行入驻。</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11</a:t>
            </a:fld>
            <a:endParaRPr kumimoji="1" lang="zh-CN" altLang="en-US"/>
          </a:p>
        </p:txBody>
      </p:sp>
    </p:spTree>
    <p:extLst>
      <p:ext uri="{BB962C8B-B14F-4D97-AF65-F5344CB8AC3E}">
        <p14:creationId xmlns:p14="http://schemas.microsoft.com/office/powerpoint/2010/main" val="248695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收集账号这个是否是在培训工作上要布置的工作？账号是注册还是按收集信息进行入驻。</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12</a:t>
            </a:fld>
            <a:endParaRPr kumimoji="1" lang="zh-CN" altLang="en-US"/>
          </a:p>
        </p:txBody>
      </p:sp>
    </p:spTree>
    <p:extLst>
      <p:ext uri="{BB962C8B-B14F-4D97-AF65-F5344CB8AC3E}">
        <p14:creationId xmlns:p14="http://schemas.microsoft.com/office/powerpoint/2010/main" val="361431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报装指南的作用</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13</a:t>
            </a:fld>
            <a:endParaRPr kumimoji="1" lang="zh-CN" altLang="en-US"/>
          </a:p>
        </p:txBody>
      </p:sp>
    </p:spTree>
    <p:extLst>
      <p:ext uri="{BB962C8B-B14F-4D97-AF65-F5344CB8AC3E}">
        <p14:creationId xmlns:p14="http://schemas.microsoft.com/office/powerpoint/2010/main" val="968701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市政机构登录后，主要菜单有：</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待受理：受理报装事项；</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待办事项：办理受理的报装事项；</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已办事项：查询已办理的相关报装事项。</a:t>
            </a:r>
            <a:endParaRPr lang="zh-CN" altLang="en-US" sz="800" b="0" dirty="0">
              <a:solidFill>
                <a:srgbClr val="FF0000"/>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14</a:t>
            </a:fld>
            <a:endParaRPr kumimoji="1" lang="zh-CN" altLang="en-US"/>
          </a:p>
        </p:txBody>
      </p:sp>
    </p:spTree>
    <p:extLst>
      <p:ext uri="{BB962C8B-B14F-4D97-AF65-F5344CB8AC3E}">
        <p14:creationId xmlns:p14="http://schemas.microsoft.com/office/powerpoint/2010/main" val="105257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市政机构登录后，主要菜单有：</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待受理：受理报装事项；</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待办事项：办理受理的报装事项；</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已办事项：查询已办理的相关报装事项。</a:t>
            </a:r>
            <a:endParaRPr lang="zh-CN" altLang="en-US" sz="800" b="0" dirty="0">
              <a:solidFill>
                <a:srgbClr val="FF0000"/>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15</a:t>
            </a:fld>
            <a:endParaRPr kumimoji="1" lang="zh-CN" altLang="en-US"/>
          </a:p>
        </p:txBody>
      </p:sp>
    </p:spTree>
    <p:extLst>
      <p:ext uri="{BB962C8B-B14F-4D97-AF65-F5344CB8AC3E}">
        <p14:creationId xmlns:p14="http://schemas.microsoft.com/office/powerpoint/2010/main" val="203493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接下来我介绍我们系统的使用</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16</a:t>
            </a:fld>
            <a:endParaRPr kumimoji="1" lang="zh-CN" altLang="en-US"/>
          </a:p>
        </p:txBody>
      </p:sp>
    </p:spTree>
    <p:extLst>
      <p:ext uri="{BB962C8B-B14F-4D97-AF65-F5344CB8AC3E}">
        <p14:creationId xmlns:p14="http://schemas.microsoft.com/office/powerpoint/2010/main" val="104290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17</a:t>
            </a:fld>
            <a:endParaRPr kumimoji="1" lang="zh-CN" altLang="en-US"/>
          </a:p>
        </p:txBody>
      </p:sp>
    </p:spTree>
    <p:extLst>
      <p:ext uri="{BB962C8B-B14F-4D97-AF65-F5344CB8AC3E}">
        <p14:creationId xmlns:p14="http://schemas.microsoft.com/office/powerpoint/2010/main" val="91481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18</a:t>
            </a:fld>
            <a:endParaRPr kumimoji="1" lang="zh-CN" altLang="en-US"/>
          </a:p>
        </p:txBody>
      </p:sp>
    </p:spTree>
    <p:extLst>
      <p:ext uri="{BB962C8B-B14F-4D97-AF65-F5344CB8AC3E}">
        <p14:creationId xmlns:p14="http://schemas.microsoft.com/office/powerpoint/2010/main" val="3377628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两种报装方式</a:t>
            </a:r>
            <a:r>
              <a:rPr lang="zh-CN" altLang="en-US" sz="800" b="0" dirty="0">
                <a:solidFill>
                  <a:schemeClr val="bg2">
                    <a:lumMod val="10000"/>
                  </a:schemeClr>
                </a:solidFill>
                <a:latin typeface="黑体" panose="02010609060101010101" pitchFamily="49" charset="-122"/>
                <a:sym typeface="Wingdings" panose="05000000000000000000" pitchFamily="2" charset="2"/>
              </a:rPr>
              <a:t>（</a:t>
            </a:r>
            <a:r>
              <a:rPr lang="en-US" altLang="zh-CN" sz="800" b="0" dirty="0">
                <a:solidFill>
                  <a:schemeClr val="bg2">
                    <a:lumMod val="10000"/>
                  </a:schemeClr>
                </a:solidFill>
                <a:latin typeface="黑体" panose="02010609060101010101" pitchFamily="49" charset="-122"/>
                <a:sym typeface="Wingdings" panose="05000000000000000000" pitchFamily="2" charset="2"/>
              </a:rPr>
              <a:t>1</a:t>
            </a:r>
            <a:r>
              <a:rPr lang="zh-CN" altLang="en-US" sz="800" b="0" dirty="0">
                <a:solidFill>
                  <a:schemeClr val="bg2">
                    <a:lumMod val="10000"/>
                  </a:schemeClr>
                </a:solidFill>
                <a:latin typeface="黑体" panose="02010609060101010101" pitchFamily="49" charset="-122"/>
                <a:sym typeface="Wingdings" panose="05000000000000000000" pitchFamily="2" charset="2"/>
              </a:rPr>
              <a:t>）通过工改系统进行报装；（</a:t>
            </a:r>
            <a:r>
              <a:rPr lang="en-US" altLang="zh-CN" sz="800" b="0" dirty="0">
                <a:solidFill>
                  <a:schemeClr val="bg2">
                    <a:lumMod val="10000"/>
                  </a:schemeClr>
                </a:solidFill>
                <a:latin typeface="黑体" panose="02010609060101010101" pitchFamily="49" charset="-122"/>
                <a:sym typeface="Wingdings" panose="05000000000000000000" pitchFamily="2" charset="2"/>
              </a:rPr>
              <a:t>2</a:t>
            </a:r>
            <a:r>
              <a:rPr lang="zh-CN" altLang="en-US" sz="800" b="0" dirty="0">
                <a:solidFill>
                  <a:schemeClr val="bg2">
                    <a:lumMod val="10000"/>
                  </a:schemeClr>
                </a:solidFill>
                <a:latin typeface="黑体" panose="02010609060101010101" pitchFamily="49" charset="-122"/>
                <a:sym typeface="Wingdings" panose="05000000000000000000" pitchFamily="2" charset="2"/>
              </a:rPr>
              <a:t>）直接登录市政公用服务平台进行报装。</a:t>
            </a:r>
            <a:endParaRPr lang="zh-CN" altLang="en-US" sz="8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19</a:t>
            </a:fld>
            <a:endParaRPr kumimoji="1" lang="zh-CN" altLang="en-US"/>
          </a:p>
        </p:txBody>
      </p:sp>
    </p:spTree>
    <p:extLst>
      <p:ext uri="{BB962C8B-B14F-4D97-AF65-F5344CB8AC3E}">
        <p14:creationId xmlns:p14="http://schemas.microsoft.com/office/powerpoint/2010/main" val="361220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0" baseline="0" dirty="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a:t>
            </a:fld>
            <a:endParaRPr kumimoji="1" lang="zh-CN" altLang="en-US"/>
          </a:p>
        </p:txBody>
      </p:sp>
    </p:spTree>
    <p:extLst>
      <p:ext uri="{BB962C8B-B14F-4D97-AF65-F5344CB8AC3E}">
        <p14:creationId xmlns:p14="http://schemas.microsoft.com/office/powerpoint/2010/main" val="291085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800" b="0" dirty="0">
                <a:solidFill>
                  <a:schemeClr val="bg2">
                    <a:lumMod val="10000"/>
                  </a:schemeClr>
                </a:solidFill>
                <a:latin typeface="黑体" panose="02010609060101010101" pitchFamily="49" charset="-122"/>
              </a:rPr>
              <a:t>两种报装方式</a:t>
            </a:r>
            <a:r>
              <a:rPr lang="zh-CN" altLang="en-US" sz="800" b="0" dirty="0">
                <a:solidFill>
                  <a:schemeClr val="bg2">
                    <a:lumMod val="10000"/>
                  </a:schemeClr>
                </a:solidFill>
                <a:latin typeface="黑体" panose="02010609060101010101" pitchFamily="49" charset="-122"/>
                <a:sym typeface="Wingdings" panose="05000000000000000000" pitchFamily="2" charset="2"/>
              </a:rPr>
              <a:t>（</a:t>
            </a:r>
            <a:r>
              <a:rPr lang="en-US" altLang="zh-CN" sz="800" b="0" dirty="0">
                <a:solidFill>
                  <a:schemeClr val="bg2">
                    <a:lumMod val="10000"/>
                  </a:schemeClr>
                </a:solidFill>
                <a:latin typeface="黑体" panose="02010609060101010101" pitchFamily="49" charset="-122"/>
                <a:sym typeface="Wingdings" panose="05000000000000000000" pitchFamily="2" charset="2"/>
              </a:rPr>
              <a:t>1</a:t>
            </a:r>
            <a:r>
              <a:rPr lang="zh-CN" altLang="en-US" sz="800" b="0" dirty="0">
                <a:solidFill>
                  <a:schemeClr val="bg2">
                    <a:lumMod val="10000"/>
                  </a:schemeClr>
                </a:solidFill>
                <a:latin typeface="黑体" panose="02010609060101010101" pitchFamily="49" charset="-122"/>
                <a:sym typeface="Wingdings" panose="05000000000000000000" pitchFamily="2" charset="2"/>
              </a:rPr>
              <a:t>）通过工改系统进行报装；（</a:t>
            </a:r>
            <a:r>
              <a:rPr lang="en-US" altLang="zh-CN" sz="800" b="0" dirty="0">
                <a:solidFill>
                  <a:schemeClr val="bg2">
                    <a:lumMod val="10000"/>
                  </a:schemeClr>
                </a:solidFill>
                <a:latin typeface="黑体" panose="02010609060101010101" pitchFamily="49" charset="-122"/>
                <a:sym typeface="Wingdings" panose="05000000000000000000" pitchFamily="2" charset="2"/>
              </a:rPr>
              <a:t>2</a:t>
            </a:r>
            <a:r>
              <a:rPr lang="zh-CN" altLang="en-US" sz="800" b="0" dirty="0">
                <a:solidFill>
                  <a:schemeClr val="bg2">
                    <a:lumMod val="10000"/>
                  </a:schemeClr>
                </a:solidFill>
                <a:latin typeface="黑体" panose="02010609060101010101" pitchFamily="49" charset="-122"/>
                <a:sym typeface="Wingdings" panose="05000000000000000000" pitchFamily="2" charset="2"/>
              </a:rPr>
              <a:t>）直接登录市政公用服务平台进行报装。</a:t>
            </a:r>
            <a:endParaRPr lang="zh-CN" altLang="en-US" sz="8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20</a:t>
            </a:fld>
            <a:endParaRPr kumimoji="1" lang="zh-CN" altLang="en-US"/>
          </a:p>
        </p:txBody>
      </p:sp>
    </p:spTree>
    <p:extLst>
      <p:ext uri="{BB962C8B-B14F-4D97-AF65-F5344CB8AC3E}">
        <p14:creationId xmlns:p14="http://schemas.microsoft.com/office/powerpoint/2010/main" val="285825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sz="8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21</a:t>
            </a:fld>
            <a:endParaRPr kumimoji="1" lang="zh-CN" altLang="en-US"/>
          </a:p>
        </p:txBody>
      </p:sp>
    </p:spTree>
    <p:extLst>
      <p:ext uri="{BB962C8B-B14F-4D97-AF65-F5344CB8AC3E}">
        <p14:creationId xmlns:p14="http://schemas.microsoft.com/office/powerpoint/2010/main" val="3977915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22</a:t>
            </a:fld>
            <a:endParaRPr kumimoji="1" lang="zh-CN" altLang="en-US"/>
          </a:p>
        </p:txBody>
      </p:sp>
    </p:spTree>
    <p:extLst>
      <p:ext uri="{BB962C8B-B14F-4D97-AF65-F5344CB8AC3E}">
        <p14:creationId xmlns:p14="http://schemas.microsoft.com/office/powerpoint/2010/main" val="177336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sz="8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23</a:t>
            </a:fld>
            <a:endParaRPr kumimoji="1" lang="zh-CN" altLang="en-US"/>
          </a:p>
        </p:txBody>
      </p:sp>
    </p:spTree>
    <p:extLst>
      <p:ext uri="{BB962C8B-B14F-4D97-AF65-F5344CB8AC3E}">
        <p14:creationId xmlns:p14="http://schemas.microsoft.com/office/powerpoint/2010/main" val="72560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24</a:t>
            </a:fld>
            <a:endParaRPr kumimoji="1" lang="zh-CN" altLang="en-US"/>
          </a:p>
        </p:txBody>
      </p:sp>
    </p:spTree>
    <p:extLst>
      <p:ext uri="{BB962C8B-B14F-4D97-AF65-F5344CB8AC3E}">
        <p14:creationId xmlns:p14="http://schemas.microsoft.com/office/powerpoint/2010/main" val="80099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a:t>TechEd 2012</a:t>
            </a:r>
          </a:p>
        </p:txBody>
      </p:sp>
      <p:sp>
        <p:nvSpPr>
          <p:cNvPr id="5" name="日期占位符 4"/>
          <p:cNvSpPr>
            <a:spLocks noGrp="1"/>
          </p:cNvSpPr>
          <p:nvPr>
            <p:ph type="dt" idx="11"/>
          </p:nvPr>
        </p:nvSpPr>
        <p:spPr/>
        <p:txBody>
          <a:bodyPr/>
          <a:lstStyle/>
          <a:p>
            <a:pPr>
              <a:defRPr/>
            </a:pPr>
            <a:fld id="{7991A6B3-3E15-4186-878E-77A0F3CCE745}" type="datetime1">
              <a:rPr lang="en-US" smtClean="0"/>
              <a:pPr>
                <a:defRPr/>
              </a:pPr>
              <a:t>1/20/2020</a:t>
            </a:fld>
            <a:endParaRPr lang="en-US" sz="1200">
              <a:latin typeface="Segoe UI" panose="020B0502040204020203" pitchFamily="34" charset="0"/>
            </a:endParaRPr>
          </a:p>
        </p:txBody>
      </p:sp>
      <p:sp>
        <p:nvSpPr>
          <p:cNvPr id="6" name="页脚占位符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endParaRPr lang="zh-CN" altLang="en-US"/>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zh-CN" altLang="en-US"/>
              <a:t/>
            </a:r>
            <a:br>
              <a:rPr lang="zh-CN" altLang="en-US"/>
            </a:br>
            <a:r>
              <a:rPr lang="en-US"/>
              <a:t>MICROSOFT MAKES NO WARRANTIES, EXPRESS, IMPLIED OR STATUTORY, AS TO THE INFORMATION IN THIS PRESENTATION.</a:t>
            </a:r>
            <a:endParaRPr lang="zh-CN" altLang="en-US"/>
          </a:p>
        </p:txBody>
      </p:sp>
      <p:sp>
        <p:nvSpPr>
          <p:cNvPr id="7" name="灯片编号占位符 6"/>
          <p:cNvSpPr>
            <a:spLocks noGrp="1"/>
          </p:cNvSpPr>
          <p:nvPr>
            <p:ph type="sldNum" sz="quarter" idx="13"/>
          </p:nvPr>
        </p:nvSpPr>
        <p:spPr/>
        <p:txBody>
          <a:bodyPr/>
          <a:lstStyle/>
          <a:p>
            <a:pPr>
              <a:defRPr/>
            </a:pPr>
            <a:fld id="{F833A965-23A9-4E60-8360-40CC9FF0C029}" type="slidenum">
              <a:rPr lang="en-US" altLang="zh-CN" smtClean="0"/>
              <a:pPr>
                <a:defRPr/>
              </a:pPr>
              <a:t>25</a:t>
            </a:fld>
            <a:endParaRPr lang="en-US" altLang="zh-CN" sz="1200">
              <a:latin typeface="Segoe UI" panose="020B0502040204020203" pitchFamily="34" charset="0"/>
            </a:endParaRPr>
          </a:p>
        </p:txBody>
      </p:sp>
    </p:spTree>
    <p:extLst>
      <p:ext uri="{BB962C8B-B14F-4D97-AF65-F5344CB8AC3E}">
        <p14:creationId xmlns:p14="http://schemas.microsoft.com/office/powerpoint/2010/main" val="184167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26</a:t>
            </a:fld>
            <a:endParaRPr kumimoji="1" lang="zh-CN" altLang="en-US"/>
          </a:p>
        </p:txBody>
      </p:sp>
    </p:spTree>
    <p:extLst>
      <p:ext uri="{BB962C8B-B14F-4D97-AF65-F5344CB8AC3E}">
        <p14:creationId xmlns:p14="http://schemas.microsoft.com/office/powerpoint/2010/main" val="394383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a:t>TechEd 2012</a:t>
            </a:r>
          </a:p>
        </p:txBody>
      </p:sp>
      <p:sp>
        <p:nvSpPr>
          <p:cNvPr id="5" name="日期占位符 4"/>
          <p:cNvSpPr>
            <a:spLocks noGrp="1"/>
          </p:cNvSpPr>
          <p:nvPr>
            <p:ph type="dt" idx="11"/>
          </p:nvPr>
        </p:nvSpPr>
        <p:spPr/>
        <p:txBody>
          <a:bodyPr/>
          <a:lstStyle/>
          <a:p>
            <a:pPr>
              <a:defRPr/>
            </a:pPr>
            <a:fld id="{7991A6B3-3E15-4186-878E-77A0F3CCE745}" type="datetime1">
              <a:rPr lang="en-US" smtClean="0"/>
              <a:pPr>
                <a:defRPr/>
              </a:pPr>
              <a:t>1/20/2020</a:t>
            </a:fld>
            <a:endParaRPr lang="en-US" sz="1200">
              <a:latin typeface="Segoe UI" panose="020B0502040204020203" pitchFamily="34" charset="0"/>
            </a:endParaRPr>
          </a:p>
        </p:txBody>
      </p:sp>
      <p:sp>
        <p:nvSpPr>
          <p:cNvPr id="6" name="页脚占位符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endParaRPr lang="zh-CN" altLang="en-US"/>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zh-CN" altLang="en-US"/>
              <a:t/>
            </a:r>
            <a:br>
              <a:rPr lang="zh-CN" altLang="en-US"/>
            </a:br>
            <a:r>
              <a:rPr lang="en-US"/>
              <a:t>MICROSOFT MAKES NO WARRANTIES, EXPRESS, IMPLIED OR STATUTORY, AS TO THE INFORMATION IN THIS PRESENTATION.</a:t>
            </a:r>
            <a:endParaRPr lang="zh-CN" altLang="en-US"/>
          </a:p>
        </p:txBody>
      </p:sp>
      <p:sp>
        <p:nvSpPr>
          <p:cNvPr id="7" name="灯片编号占位符 6"/>
          <p:cNvSpPr>
            <a:spLocks noGrp="1"/>
          </p:cNvSpPr>
          <p:nvPr>
            <p:ph type="sldNum" sz="quarter" idx="13"/>
          </p:nvPr>
        </p:nvSpPr>
        <p:spPr/>
        <p:txBody>
          <a:bodyPr/>
          <a:lstStyle/>
          <a:p>
            <a:pPr>
              <a:defRPr/>
            </a:pPr>
            <a:fld id="{F833A965-23A9-4E60-8360-40CC9FF0C029}" type="slidenum">
              <a:rPr lang="en-US" altLang="zh-CN" smtClean="0"/>
              <a:pPr>
                <a:defRPr/>
              </a:pPr>
              <a:t>27</a:t>
            </a:fld>
            <a:endParaRPr lang="en-US" altLang="zh-CN" sz="1200">
              <a:latin typeface="Segoe UI" panose="020B0502040204020203" pitchFamily="34" charset="0"/>
            </a:endParaRPr>
          </a:p>
        </p:txBody>
      </p:sp>
    </p:spTree>
    <p:extLst>
      <p:ext uri="{BB962C8B-B14F-4D97-AF65-F5344CB8AC3E}">
        <p14:creationId xmlns:p14="http://schemas.microsoft.com/office/powerpoint/2010/main" val="130732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28</a:t>
            </a:fld>
            <a:endParaRPr kumimoji="1" lang="zh-CN" altLang="en-US"/>
          </a:p>
        </p:txBody>
      </p:sp>
    </p:spTree>
    <p:extLst>
      <p:ext uri="{BB962C8B-B14F-4D97-AF65-F5344CB8AC3E}">
        <p14:creationId xmlns:p14="http://schemas.microsoft.com/office/powerpoint/2010/main" val="3603550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a:t>TechEd 2012</a:t>
            </a:r>
          </a:p>
        </p:txBody>
      </p:sp>
      <p:sp>
        <p:nvSpPr>
          <p:cNvPr id="5" name="日期占位符 4"/>
          <p:cNvSpPr>
            <a:spLocks noGrp="1"/>
          </p:cNvSpPr>
          <p:nvPr>
            <p:ph type="dt" idx="11"/>
          </p:nvPr>
        </p:nvSpPr>
        <p:spPr/>
        <p:txBody>
          <a:bodyPr/>
          <a:lstStyle/>
          <a:p>
            <a:pPr>
              <a:defRPr/>
            </a:pPr>
            <a:fld id="{7991A6B3-3E15-4186-878E-77A0F3CCE745}" type="datetime1">
              <a:rPr lang="en-US" smtClean="0"/>
              <a:pPr>
                <a:defRPr/>
              </a:pPr>
              <a:t>1/20/2020</a:t>
            </a:fld>
            <a:endParaRPr lang="en-US" sz="1200">
              <a:latin typeface="Segoe UI" panose="020B0502040204020203" pitchFamily="34" charset="0"/>
            </a:endParaRPr>
          </a:p>
        </p:txBody>
      </p:sp>
      <p:sp>
        <p:nvSpPr>
          <p:cNvPr id="6" name="页脚占位符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endParaRPr lang="zh-CN" altLang="en-US"/>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zh-CN" altLang="en-US"/>
              <a:t/>
            </a:r>
            <a:br>
              <a:rPr lang="zh-CN" altLang="en-US"/>
            </a:br>
            <a:r>
              <a:rPr lang="en-US"/>
              <a:t>MICROSOFT MAKES NO WARRANTIES, EXPRESS, IMPLIED OR STATUTORY, AS TO THE INFORMATION IN THIS PRESENTATION.</a:t>
            </a:r>
            <a:endParaRPr lang="zh-CN" altLang="en-US"/>
          </a:p>
        </p:txBody>
      </p:sp>
      <p:sp>
        <p:nvSpPr>
          <p:cNvPr id="7" name="灯片编号占位符 6"/>
          <p:cNvSpPr>
            <a:spLocks noGrp="1"/>
          </p:cNvSpPr>
          <p:nvPr>
            <p:ph type="sldNum" sz="quarter" idx="13"/>
          </p:nvPr>
        </p:nvSpPr>
        <p:spPr/>
        <p:txBody>
          <a:bodyPr/>
          <a:lstStyle/>
          <a:p>
            <a:pPr>
              <a:defRPr/>
            </a:pPr>
            <a:fld id="{F833A965-23A9-4E60-8360-40CC9FF0C029}" type="slidenum">
              <a:rPr lang="en-US" altLang="zh-CN" smtClean="0"/>
              <a:pPr>
                <a:defRPr/>
              </a:pPr>
              <a:t>29</a:t>
            </a:fld>
            <a:endParaRPr lang="en-US" altLang="zh-CN" sz="1200">
              <a:latin typeface="Segoe UI" panose="020B0502040204020203" pitchFamily="34" charset="0"/>
            </a:endParaRPr>
          </a:p>
        </p:txBody>
      </p:sp>
    </p:spTree>
    <p:extLst>
      <p:ext uri="{BB962C8B-B14F-4D97-AF65-F5344CB8AC3E}">
        <p14:creationId xmlns:p14="http://schemas.microsoft.com/office/powerpoint/2010/main" val="26103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dirty="0"/>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a:t>
            </a:fld>
            <a:endParaRPr kumimoji="1" lang="zh-CN" altLang="en-US"/>
          </a:p>
        </p:txBody>
      </p:sp>
    </p:spTree>
    <p:extLst>
      <p:ext uri="{BB962C8B-B14F-4D97-AF65-F5344CB8AC3E}">
        <p14:creationId xmlns:p14="http://schemas.microsoft.com/office/powerpoint/2010/main" val="1389274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30</a:t>
            </a:fld>
            <a:endParaRPr kumimoji="1" lang="zh-CN" altLang="en-US"/>
          </a:p>
        </p:txBody>
      </p:sp>
    </p:spTree>
    <p:extLst>
      <p:ext uri="{BB962C8B-B14F-4D97-AF65-F5344CB8AC3E}">
        <p14:creationId xmlns:p14="http://schemas.microsoft.com/office/powerpoint/2010/main" val="2828253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a:t>TechEd 2012</a:t>
            </a:r>
          </a:p>
        </p:txBody>
      </p:sp>
      <p:sp>
        <p:nvSpPr>
          <p:cNvPr id="5" name="日期占位符 4"/>
          <p:cNvSpPr>
            <a:spLocks noGrp="1"/>
          </p:cNvSpPr>
          <p:nvPr>
            <p:ph type="dt" idx="11"/>
          </p:nvPr>
        </p:nvSpPr>
        <p:spPr/>
        <p:txBody>
          <a:bodyPr/>
          <a:lstStyle/>
          <a:p>
            <a:pPr>
              <a:defRPr/>
            </a:pPr>
            <a:fld id="{7991A6B3-3E15-4186-878E-77A0F3CCE745}" type="datetime1">
              <a:rPr lang="en-US" smtClean="0"/>
              <a:pPr>
                <a:defRPr/>
              </a:pPr>
              <a:t>1/20/2020</a:t>
            </a:fld>
            <a:endParaRPr lang="en-US" sz="1200">
              <a:latin typeface="Segoe UI" panose="020B0502040204020203" pitchFamily="34" charset="0"/>
            </a:endParaRPr>
          </a:p>
        </p:txBody>
      </p:sp>
      <p:sp>
        <p:nvSpPr>
          <p:cNvPr id="6" name="页脚占位符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endParaRPr lang="zh-CN" altLang="en-US"/>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zh-CN" altLang="en-US"/>
              <a:t/>
            </a:r>
            <a:br>
              <a:rPr lang="zh-CN" altLang="en-US"/>
            </a:br>
            <a:r>
              <a:rPr lang="en-US"/>
              <a:t>MICROSOFT MAKES NO WARRANTIES, EXPRESS, IMPLIED OR STATUTORY, AS TO THE INFORMATION IN THIS PRESENTATION.</a:t>
            </a:r>
            <a:endParaRPr lang="zh-CN" altLang="en-US"/>
          </a:p>
        </p:txBody>
      </p:sp>
      <p:sp>
        <p:nvSpPr>
          <p:cNvPr id="7" name="灯片编号占位符 6"/>
          <p:cNvSpPr>
            <a:spLocks noGrp="1"/>
          </p:cNvSpPr>
          <p:nvPr>
            <p:ph type="sldNum" sz="quarter" idx="13"/>
          </p:nvPr>
        </p:nvSpPr>
        <p:spPr/>
        <p:txBody>
          <a:bodyPr/>
          <a:lstStyle/>
          <a:p>
            <a:pPr>
              <a:defRPr/>
            </a:pPr>
            <a:fld id="{F833A965-23A9-4E60-8360-40CC9FF0C029}" type="slidenum">
              <a:rPr lang="en-US" altLang="zh-CN" smtClean="0"/>
              <a:pPr>
                <a:defRPr/>
              </a:pPr>
              <a:t>31</a:t>
            </a:fld>
            <a:endParaRPr lang="en-US" altLang="zh-CN" sz="1200">
              <a:latin typeface="Segoe UI" panose="020B0502040204020203" pitchFamily="34" charset="0"/>
            </a:endParaRPr>
          </a:p>
        </p:txBody>
      </p:sp>
    </p:spTree>
    <p:extLst>
      <p:ext uri="{BB962C8B-B14F-4D97-AF65-F5344CB8AC3E}">
        <p14:creationId xmlns:p14="http://schemas.microsoft.com/office/powerpoint/2010/main" val="1071088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32</a:t>
            </a:fld>
            <a:endParaRPr kumimoji="1" lang="zh-CN" altLang="en-US"/>
          </a:p>
        </p:txBody>
      </p:sp>
    </p:spTree>
    <p:extLst>
      <p:ext uri="{BB962C8B-B14F-4D97-AF65-F5344CB8AC3E}">
        <p14:creationId xmlns:p14="http://schemas.microsoft.com/office/powerpoint/2010/main" val="1909793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a:t>TechEd 2012</a:t>
            </a:r>
          </a:p>
        </p:txBody>
      </p:sp>
      <p:sp>
        <p:nvSpPr>
          <p:cNvPr id="5" name="日期占位符 4"/>
          <p:cNvSpPr>
            <a:spLocks noGrp="1"/>
          </p:cNvSpPr>
          <p:nvPr>
            <p:ph type="dt" idx="11"/>
          </p:nvPr>
        </p:nvSpPr>
        <p:spPr/>
        <p:txBody>
          <a:bodyPr/>
          <a:lstStyle/>
          <a:p>
            <a:pPr>
              <a:defRPr/>
            </a:pPr>
            <a:fld id="{7991A6B3-3E15-4186-878E-77A0F3CCE745}" type="datetime1">
              <a:rPr lang="en-US" smtClean="0"/>
              <a:pPr>
                <a:defRPr/>
              </a:pPr>
              <a:t>1/20/2020</a:t>
            </a:fld>
            <a:endParaRPr lang="en-US" sz="1200">
              <a:latin typeface="Segoe UI" panose="020B0502040204020203" pitchFamily="34" charset="0"/>
            </a:endParaRPr>
          </a:p>
        </p:txBody>
      </p:sp>
      <p:sp>
        <p:nvSpPr>
          <p:cNvPr id="6" name="页脚占位符 5"/>
          <p:cNvSpPr>
            <a:spLocks noGrp="1"/>
          </p:cNvSpPr>
          <p:nvPr>
            <p:ph type="ftr" sz="quarter" idx="12"/>
          </p:nvPr>
        </p:nvSpPr>
        <p:spPr/>
        <p:txBody>
          <a:bodyPr/>
          <a:lstStyle/>
          <a:p>
            <a:pPr>
              <a:defRPr/>
            </a:pPr>
            <a:r>
              <a:rPr lang="en-US"/>
              <a:t>© 2012 Microsoft Corporation. All rights reserved. Microsoft, Windows, Windows Vista and other product names are or may be registered trademarks and/or trademarks in the U.S. and/or other countries.</a:t>
            </a:r>
            <a:endParaRPr lang="zh-CN" altLang="en-US"/>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zh-CN" altLang="en-US"/>
              <a:t/>
            </a:r>
            <a:br>
              <a:rPr lang="zh-CN" altLang="en-US"/>
            </a:br>
            <a:r>
              <a:rPr lang="en-US"/>
              <a:t>MICROSOFT MAKES NO WARRANTIES, EXPRESS, IMPLIED OR STATUTORY, AS TO THE INFORMATION IN THIS PRESENTATION.</a:t>
            </a:r>
            <a:endParaRPr lang="zh-CN" altLang="en-US"/>
          </a:p>
        </p:txBody>
      </p:sp>
      <p:sp>
        <p:nvSpPr>
          <p:cNvPr id="7" name="灯片编号占位符 6"/>
          <p:cNvSpPr>
            <a:spLocks noGrp="1"/>
          </p:cNvSpPr>
          <p:nvPr>
            <p:ph type="sldNum" sz="quarter" idx="13"/>
          </p:nvPr>
        </p:nvSpPr>
        <p:spPr/>
        <p:txBody>
          <a:bodyPr/>
          <a:lstStyle/>
          <a:p>
            <a:pPr>
              <a:defRPr/>
            </a:pPr>
            <a:fld id="{F833A965-23A9-4E60-8360-40CC9FF0C029}" type="slidenum">
              <a:rPr lang="en-US" altLang="zh-CN" smtClean="0"/>
              <a:pPr>
                <a:defRPr/>
              </a:pPr>
              <a:t>33</a:t>
            </a:fld>
            <a:endParaRPr lang="en-US" altLang="zh-CN" sz="1200">
              <a:latin typeface="Segoe UI" panose="020B0502040204020203" pitchFamily="34" charset="0"/>
            </a:endParaRPr>
          </a:p>
        </p:txBody>
      </p:sp>
    </p:spTree>
    <p:extLst>
      <p:ext uri="{BB962C8B-B14F-4D97-AF65-F5344CB8AC3E}">
        <p14:creationId xmlns:p14="http://schemas.microsoft.com/office/powerpoint/2010/main" val="3072250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34</a:t>
            </a:fld>
            <a:endParaRPr kumimoji="1" lang="zh-CN" altLang="en-US"/>
          </a:p>
        </p:txBody>
      </p:sp>
    </p:spTree>
    <p:extLst>
      <p:ext uri="{BB962C8B-B14F-4D97-AF65-F5344CB8AC3E}">
        <p14:creationId xmlns:p14="http://schemas.microsoft.com/office/powerpoint/2010/main" val="4082502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35</a:t>
            </a:fld>
            <a:endParaRPr kumimoji="1" lang="zh-CN" altLang="en-US"/>
          </a:p>
        </p:txBody>
      </p:sp>
    </p:spTree>
    <p:extLst>
      <p:ext uri="{BB962C8B-B14F-4D97-AF65-F5344CB8AC3E}">
        <p14:creationId xmlns:p14="http://schemas.microsoft.com/office/powerpoint/2010/main" val="3808584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36</a:t>
            </a:fld>
            <a:endParaRPr kumimoji="1" lang="zh-CN" altLang="en-US"/>
          </a:p>
        </p:txBody>
      </p:sp>
    </p:spTree>
    <p:extLst>
      <p:ext uri="{BB962C8B-B14F-4D97-AF65-F5344CB8AC3E}">
        <p14:creationId xmlns:p14="http://schemas.microsoft.com/office/powerpoint/2010/main" val="122854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37</a:t>
            </a:fld>
            <a:endParaRPr kumimoji="1" lang="zh-CN" altLang="en-US"/>
          </a:p>
        </p:txBody>
      </p:sp>
    </p:spTree>
    <p:extLst>
      <p:ext uri="{BB962C8B-B14F-4D97-AF65-F5344CB8AC3E}">
        <p14:creationId xmlns:p14="http://schemas.microsoft.com/office/powerpoint/2010/main" val="3837766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38</a:t>
            </a:fld>
            <a:endParaRPr kumimoji="1" lang="zh-CN" altLang="en-US"/>
          </a:p>
        </p:txBody>
      </p:sp>
    </p:spTree>
    <p:extLst>
      <p:ext uri="{BB962C8B-B14F-4D97-AF65-F5344CB8AC3E}">
        <p14:creationId xmlns:p14="http://schemas.microsoft.com/office/powerpoint/2010/main" val="1074368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39</a:t>
            </a:fld>
            <a:endParaRPr kumimoji="1" lang="zh-CN" altLang="en-US"/>
          </a:p>
        </p:txBody>
      </p:sp>
    </p:spTree>
    <p:extLst>
      <p:ext uri="{BB962C8B-B14F-4D97-AF65-F5344CB8AC3E}">
        <p14:creationId xmlns:p14="http://schemas.microsoft.com/office/powerpoint/2010/main" val="256127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a:t>
            </a:fld>
            <a:endParaRPr kumimoji="1" lang="zh-CN" altLang="en-US"/>
          </a:p>
        </p:txBody>
      </p:sp>
    </p:spTree>
    <p:extLst>
      <p:ext uri="{BB962C8B-B14F-4D97-AF65-F5344CB8AC3E}">
        <p14:creationId xmlns:p14="http://schemas.microsoft.com/office/powerpoint/2010/main" val="2674007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40</a:t>
            </a:fld>
            <a:endParaRPr kumimoji="1" lang="zh-CN" altLang="en-US"/>
          </a:p>
        </p:txBody>
      </p:sp>
    </p:spTree>
    <p:extLst>
      <p:ext uri="{BB962C8B-B14F-4D97-AF65-F5344CB8AC3E}">
        <p14:creationId xmlns:p14="http://schemas.microsoft.com/office/powerpoint/2010/main" val="3463573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dirty="0"/>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41</a:t>
            </a:fld>
            <a:endParaRPr kumimoji="1" lang="zh-CN" altLang="en-US"/>
          </a:p>
        </p:txBody>
      </p:sp>
    </p:spTree>
    <p:extLst>
      <p:ext uri="{BB962C8B-B14F-4D97-AF65-F5344CB8AC3E}">
        <p14:creationId xmlns:p14="http://schemas.microsoft.com/office/powerpoint/2010/main" val="2969566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sz="8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42</a:t>
            </a:fld>
            <a:endParaRPr kumimoji="1" lang="zh-CN" altLang="en-US"/>
          </a:p>
        </p:txBody>
      </p:sp>
    </p:spTree>
    <p:extLst>
      <p:ext uri="{BB962C8B-B14F-4D97-AF65-F5344CB8AC3E}">
        <p14:creationId xmlns:p14="http://schemas.microsoft.com/office/powerpoint/2010/main" val="2397361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QQ</a:t>
            </a:r>
            <a:r>
              <a:rPr lang="zh-CN" altLang="en-US" sz="800" b="0" dirty="0">
                <a:solidFill>
                  <a:schemeClr val="bg2">
                    <a:lumMod val="10000"/>
                  </a:schemeClr>
                </a:solidFill>
                <a:latin typeface="黑体" panose="02010609060101010101" pitchFamily="49" charset="-122"/>
              </a:rPr>
              <a:t>群，相关疑问咨询</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43</a:t>
            </a:fld>
            <a:endParaRPr kumimoji="1" lang="zh-CN" altLang="en-US"/>
          </a:p>
        </p:txBody>
      </p:sp>
    </p:spTree>
    <p:extLst>
      <p:ext uri="{BB962C8B-B14F-4D97-AF65-F5344CB8AC3E}">
        <p14:creationId xmlns:p14="http://schemas.microsoft.com/office/powerpoint/2010/main" val="2605181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44</a:t>
            </a:fld>
            <a:endParaRPr kumimoji="1" lang="zh-CN" altLang="en-US"/>
          </a:p>
        </p:txBody>
      </p:sp>
    </p:spTree>
    <p:extLst>
      <p:ext uri="{BB962C8B-B14F-4D97-AF65-F5344CB8AC3E}">
        <p14:creationId xmlns:p14="http://schemas.microsoft.com/office/powerpoint/2010/main" val="249771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5</a:t>
            </a:fld>
            <a:endParaRPr kumimoji="1" lang="zh-CN" altLang="en-US"/>
          </a:p>
        </p:txBody>
      </p:sp>
    </p:spTree>
    <p:extLst>
      <p:ext uri="{BB962C8B-B14F-4D97-AF65-F5344CB8AC3E}">
        <p14:creationId xmlns:p14="http://schemas.microsoft.com/office/powerpoint/2010/main" val="122808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6</a:t>
            </a:fld>
            <a:endParaRPr kumimoji="1" lang="zh-CN" altLang="en-US"/>
          </a:p>
        </p:txBody>
      </p:sp>
    </p:spTree>
    <p:extLst>
      <p:ext uri="{BB962C8B-B14F-4D97-AF65-F5344CB8AC3E}">
        <p14:creationId xmlns:p14="http://schemas.microsoft.com/office/powerpoint/2010/main" val="179811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dirty="0"/>
              <a:t>进一步简化优化供水、排水、供气、通信、供电、广播电视等市政公用服务报装接入办理流程，规范服务标准。</a:t>
            </a:r>
            <a:endParaRPr lang="zh-CN" altLang="en-US" sz="1200" b="0" dirty="0">
              <a:solidFill>
                <a:schemeClr val="bg2">
                  <a:lumMod val="10000"/>
                </a:schemeClr>
              </a:solidFill>
              <a:latin typeface="黑体" panose="02010609060101010101" pitchFamily="49" charset="-122"/>
            </a:endParaRP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7</a:t>
            </a:fld>
            <a:endParaRPr kumimoji="1" lang="zh-CN" altLang="en-US"/>
          </a:p>
        </p:txBody>
      </p:sp>
    </p:spTree>
    <p:extLst>
      <p:ext uri="{BB962C8B-B14F-4D97-AF65-F5344CB8AC3E}">
        <p14:creationId xmlns:p14="http://schemas.microsoft.com/office/powerpoint/2010/main" val="2090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a:t>接下来我介绍我们系统的使用</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8</a:t>
            </a:fld>
            <a:endParaRPr kumimoji="1" lang="zh-CN" altLang="en-US"/>
          </a:p>
        </p:txBody>
      </p:sp>
    </p:spTree>
    <p:extLst>
      <p:ext uri="{BB962C8B-B14F-4D97-AF65-F5344CB8AC3E}">
        <p14:creationId xmlns:p14="http://schemas.microsoft.com/office/powerpoint/2010/main" val="426787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1.</a:t>
            </a:r>
            <a:r>
              <a:rPr lang="zh-CN" altLang="en-US" sz="800" b="0" dirty="0">
                <a:solidFill>
                  <a:schemeClr val="bg2">
                    <a:lumMod val="10000"/>
                  </a:schemeClr>
                </a:solidFill>
                <a:latin typeface="黑体" panose="02010609060101010101" pitchFamily="49" charset="-122"/>
              </a:rPr>
              <a:t>供水报装接入</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2.</a:t>
            </a:r>
            <a:r>
              <a:rPr lang="zh-CN" altLang="en-US" sz="800" b="0" dirty="0">
                <a:solidFill>
                  <a:schemeClr val="bg2">
                    <a:lumMod val="10000"/>
                  </a:schemeClr>
                </a:solidFill>
                <a:latin typeface="黑体" panose="02010609060101010101" pitchFamily="49" charset="-122"/>
              </a:rPr>
              <a:t>排水报装接入</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3.</a:t>
            </a:r>
            <a:r>
              <a:rPr lang="zh-CN" altLang="en-US" sz="800" b="0" dirty="0">
                <a:solidFill>
                  <a:schemeClr val="bg2">
                    <a:lumMod val="10000"/>
                  </a:schemeClr>
                </a:solidFill>
                <a:latin typeface="黑体" panose="02010609060101010101" pitchFamily="49" charset="-122"/>
              </a:rPr>
              <a:t>供气报装接入</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4.</a:t>
            </a:r>
            <a:r>
              <a:rPr lang="zh-CN" altLang="en-US" sz="800" b="0" dirty="0">
                <a:solidFill>
                  <a:schemeClr val="bg2">
                    <a:lumMod val="10000"/>
                  </a:schemeClr>
                </a:solidFill>
                <a:latin typeface="黑体" panose="02010609060101010101" pitchFamily="49" charset="-122"/>
              </a:rPr>
              <a:t>通信报装接入</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5.</a:t>
            </a:r>
            <a:r>
              <a:rPr lang="zh-CN" altLang="en-US" sz="800" b="0" dirty="0">
                <a:solidFill>
                  <a:schemeClr val="bg2">
                    <a:lumMod val="10000"/>
                  </a:schemeClr>
                </a:solidFill>
                <a:latin typeface="黑体" panose="02010609060101010101" pitchFamily="49" charset="-122"/>
              </a:rPr>
              <a:t>电力报装接入</a:t>
            </a:r>
            <a:endParaRPr lang="en-US" altLang="zh-CN" sz="800" b="0" dirty="0">
              <a:solidFill>
                <a:schemeClr val="bg2">
                  <a:lumMod val="10000"/>
                </a:schemeClr>
              </a:solidFill>
              <a:latin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800" b="0" dirty="0">
                <a:solidFill>
                  <a:schemeClr val="bg2">
                    <a:lumMod val="10000"/>
                  </a:schemeClr>
                </a:solidFill>
                <a:latin typeface="黑体" panose="02010609060101010101" pitchFamily="49" charset="-122"/>
              </a:rPr>
              <a:t>6.</a:t>
            </a:r>
            <a:r>
              <a:rPr lang="zh-CN" altLang="en-US" sz="800" b="0" dirty="0">
                <a:solidFill>
                  <a:schemeClr val="bg2">
                    <a:lumMod val="10000"/>
                  </a:schemeClr>
                </a:solidFill>
                <a:latin typeface="黑体" panose="02010609060101010101" pitchFamily="49" charset="-122"/>
              </a:rPr>
              <a:t>广播电视报装接入</a:t>
            </a:r>
          </a:p>
        </p:txBody>
      </p:sp>
      <p:sp>
        <p:nvSpPr>
          <p:cNvPr id="4" name="幻灯片编号占位符 3"/>
          <p:cNvSpPr>
            <a:spLocks noGrp="1"/>
          </p:cNvSpPr>
          <p:nvPr>
            <p:ph type="sldNum" sz="quarter" idx="10"/>
          </p:nvPr>
        </p:nvSpPr>
        <p:spPr/>
        <p:txBody>
          <a:bodyPr/>
          <a:lstStyle/>
          <a:p>
            <a:fld id="{1105376C-32C0-E544-82ED-B5BCA8DF6518}" type="slidenum">
              <a:rPr kumimoji="1" lang="zh-CN" altLang="en-US" smtClean="0"/>
              <a:t>9</a:t>
            </a:fld>
            <a:endParaRPr kumimoji="1" lang="zh-CN" altLang="en-US"/>
          </a:p>
        </p:txBody>
      </p:sp>
    </p:spTree>
    <p:extLst>
      <p:ext uri="{BB962C8B-B14F-4D97-AF65-F5344CB8AC3E}">
        <p14:creationId xmlns:p14="http://schemas.microsoft.com/office/powerpoint/2010/main" val="389098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21114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14486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84092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7" name="矩形 6"/>
          <p:cNvSpPr/>
          <p:nvPr userDrawn="1"/>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 name="图片 8"/>
          <p:cNvPicPr>
            <a:picLocks noChangeAspect="1"/>
          </p:cNvPicPr>
          <p:nvPr userDrawn="1"/>
        </p:nvPicPr>
        <p:blipFill>
          <a:blip r:embed="rId2"/>
          <a:stretch>
            <a:fillRect/>
          </a:stretch>
        </p:blipFill>
        <p:spPr>
          <a:xfrm>
            <a:off x="6686550" y="215483"/>
            <a:ext cx="2078751" cy="302731"/>
          </a:xfrm>
          <a:prstGeom prst="rect">
            <a:avLst/>
          </a:prstGeom>
        </p:spPr>
      </p:pic>
      <p:sp>
        <p:nvSpPr>
          <p:cNvPr id="10" name="TextBox 14"/>
          <p:cNvSpPr txBox="1">
            <a:spLocks noChangeArrowheads="1"/>
          </p:cNvSpPr>
          <p:nvPr userDrawn="1"/>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业务流程</a:t>
            </a:r>
          </a:p>
        </p:txBody>
      </p:sp>
    </p:spTree>
    <p:extLst>
      <p:ext uri="{BB962C8B-B14F-4D97-AF65-F5344CB8AC3E}">
        <p14:creationId xmlns:p14="http://schemas.microsoft.com/office/powerpoint/2010/main" val="3835643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标题和内容">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4087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6172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263035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147255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303641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411122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34867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359036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8814DCD7-881C-4693-82E2-84FFF9DAD3EF}" type="datetimeFigureOut">
              <a:rPr lang="zh-CN" altLang="en-US" smtClean="0"/>
              <a:t>2020-1-20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402427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14DCD7-881C-4693-82E2-84FFF9DAD3EF}" type="datetimeFigureOut">
              <a:rPr lang="zh-CN" altLang="en-US" smtClean="0"/>
              <a:t>2020-1-20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1E50F-6DAF-409B-86B3-8AFD548E28BD}" type="slidenum">
              <a:rPr lang="zh-CN" altLang="en-US" smtClean="0"/>
              <a:t>‹#›</a:t>
            </a:fld>
            <a:endParaRPr lang="zh-CN" altLang="en-US"/>
          </a:p>
        </p:txBody>
      </p:sp>
    </p:spTree>
    <p:extLst>
      <p:ext uri="{BB962C8B-B14F-4D97-AF65-F5344CB8AC3E}">
        <p14:creationId xmlns:p14="http://schemas.microsoft.com/office/powerpoint/2010/main" val="2048402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8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emf"/><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zjsz.hunanjs.gov.cn/" TargetMode="External"/><Relationship Id="rId5" Type="http://schemas.openxmlformats.org/officeDocument/2006/relationships/hyperlink" Target="http://gc.hunanjs.gov.cn/" TargetMode="External"/><Relationship Id="rId10" Type="http://schemas.openxmlformats.org/officeDocument/2006/relationships/image" Target="../media/image11.png"/><Relationship Id="rId4" Type="http://schemas.openxmlformats.org/officeDocument/2006/relationships/hyperlink" Target="http://www.hntzxm.gov.cn/portal/" TargetMode="Externa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hntzxm.gov.cn/porta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4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 y="0"/>
            <a:ext cx="9138285" cy="5143500"/>
          </a:xfrm>
          <a:prstGeom prst="rect">
            <a:avLst/>
          </a:prstGeom>
        </p:spPr>
      </p:pic>
      <p:sp>
        <p:nvSpPr>
          <p:cNvPr id="7" name="矩形 6"/>
          <p:cNvSpPr/>
          <p:nvPr/>
        </p:nvSpPr>
        <p:spPr>
          <a:xfrm>
            <a:off x="-1786" y="2618185"/>
            <a:ext cx="9142928" cy="2533650"/>
          </a:xfrm>
          <a:prstGeom prst="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kern="0" noProof="1">
              <a:solidFill>
                <a:sysClr val="windowText" lastClr="000000"/>
              </a:solidFill>
            </a:endParaRPr>
          </a:p>
        </p:txBody>
      </p:sp>
      <p:sp>
        <p:nvSpPr>
          <p:cNvPr id="12" name="矩形 11"/>
          <p:cNvSpPr/>
          <p:nvPr/>
        </p:nvSpPr>
        <p:spPr>
          <a:xfrm>
            <a:off x="-2977" y="2382"/>
            <a:ext cx="9146382" cy="2616994"/>
          </a:xfrm>
          <a:prstGeom prst="rect">
            <a:avLst/>
          </a:prstGeom>
          <a:solidFill>
            <a:srgbClr val="0070C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kern="0" dirty="0">
              <a:solidFill>
                <a:sysClr val="windowText" lastClr="000000"/>
              </a:solidFill>
            </a:endParaRPr>
          </a:p>
        </p:txBody>
      </p:sp>
      <p:sp>
        <p:nvSpPr>
          <p:cNvPr id="5125" name="文本框 2"/>
          <p:cNvSpPr txBox="1">
            <a:spLocks noChangeArrowheads="1"/>
          </p:cNvSpPr>
          <p:nvPr/>
        </p:nvSpPr>
        <p:spPr bwMode="auto">
          <a:xfrm>
            <a:off x="597" y="4580001"/>
            <a:ext cx="91428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en-US" altLang="zh-CN" sz="1500" kern="0" dirty="0">
                <a:latin typeface="黑体" panose="02010609060101010101" pitchFamily="49" charset="-122"/>
                <a:ea typeface="黑体" panose="02010609060101010101" pitchFamily="49" charset="-122"/>
              </a:rPr>
              <a:t>2020</a:t>
            </a:r>
            <a:r>
              <a:rPr lang="zh-CN" altLang="en-US" sz="1500" kern="0" dirty="0">
                <a:latin typeface="黑体" panose="02010609060101010101" pitchFamily="49" charset="-122"/>
                <a:ea typeface="黑体" panose="02010609060101010101" pitchFamily="49" charset="-122"/>
              </a:rPr>
              <a:t>年</a:t>
            </a:r>
            <a:r>
              <a:rPr lang="en-US" altLang="zh-CN" sz="1500" kern="0" dirty="0">
                <a:latin typeface="黑体" panose="02010609060101010101" pitchFamily="49" charset="-122"/>
                <a:ea typeface="黑体" panose="02010609060101010101" pitchFamily="49" charset="-122"/>
              </a:rPr>
              <a:t>1</a:t>
            </a:r>
            <a:r>
              <a:rPr lang="zh-CN" altLang="en-US" sz="1500" kern="0" dirty="0">
                <a:latin typeface="黑体" panose="02010609060101010101" pitchFamily="49" charset="-122"/>
                <a:ea typeface="黑体" panose="02010609060101010101" pitchFamily="49" charset="-122"/>
              </a:rPr>
              <a:t>月</a:t>
            </a:r>
          </a:p>
        </p:txBody>
      </p:sp>
      <p:sp>
        <p:nvSpPr>
          <p:cNvPr id="5127" name="TextBox 11"/>
          <p:cNvSpPr txBox="1">
            <a:spLocks noChangeArrowheads="1"/>
          </p:cNvSpPr>
          <p:nvPr/>
        </p:nvSpPr>
        <p:spPr bwMode="auto">
          <a:xfrm>
            <a:off x="584701" y="2017449"/>
            <a:ext cx="8032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zh-CN" altLang="en-US" sz="3600" b="1" kern="0" dirty="0" smtClean="0">
                <a:solidFill>
                  <a:schemeClr val="bg1"/>
                </a:solidFill>
                <a:latin typeface="+mn-ea"/>
                <a:ea typeface="+mn-ea"/>
              </a:rPr>
              <a:t>湖南省工程建设项目市政</a:t>
            </a:r>
            <a:r>
              <a:rPr lang="zh-CN" altLang="en-US" sz="3600" b="1" kern="0" dirty="0">
                <a:solidFill>
                  <a:schemeClr val="bg1"/>
                </a:solidFill>
                <a:latin typeface="+mn-ea"/>
                <a:ea typeface="+mn-ea"/>
              </a:rPr>
              <a:t>公用服务平台</a:t>
            </a:r>
            <a:endParaRPr lang="en-US" altLang="zh-CN" sz="3600" b="1" kern="0" dirty="0">
              <a:solidFill>
                <a:schemeClr val="bg1"/>
              </a:solidFill>
              <a:latin typeface="+mn-ea"/>
              <a:ea typeface="+mn-ea"/>
            </a:endParaRPr>
          </a:p>
          <a:p>
            <a:pPr algn="ctr">
              <a:spcBef>
                <a:spcPct val="0"/>
              </a:spcBef>
              <a:buNone/>
            </a:pPr>
            <a:r>
              <a:rPr lang="zh-CN" altLang="en-US" sz="3600" b="1" kern="0" dirty="0">
                <a:latin typeface="+mn-ea"/>
                <a:ea typeface="+mn-ea"/>
              </a:rPr>
              <a:t>操作培训</a:t>
            </a:r>
          </a:p>
        </p:txBody>
      </p:sp>
      <p:sp>
        <p:nvSpPr>
          <p:cNvPr id="11" name="TextBox 1"/>
          <p:cNvSpPr txBox="1"/>
          <p:nvPr/>
        </p:nvSpPr>
        <p:spPr>
          <a:xfrm>
            <a:off x="1606727" y="3926021"/>
            <a:ext cx="5926973" cy="369332"/>
          </a:xfrm>
          <a:prstGeom prst="rect">
            <a:avLst/>
          </a:prstGeom>
          <a:noFill/>
        </p:spPr>
        <p:txBody>
          <a:bodyPr wrap="square" rtlCol="0">
            <a:spAutoFit/>
          </a:bodyPr>
          <a:lstStyle/>
          <a:p>
            <a:pPr algn="ctr"/>
            <a:r>
              <a:rPr lang="zh-CN" altLang="en-US" sz="1800" dirty="0">
                <a:latin typeface="黑体" panose="02010609060101010101" pitchFamily="49" charset="-122"/>
                <a:ea typeface="黑体" panose="02010609060101010101" pitchFamily="49" charset="-122"/>
              </a:rPr>
              <a:t>湖南省工程建设项目审批制度改革工作领导小组办公室</a:t>
            </a:r>
          </a:p>
        </p:txBody>
      </p:sp>
      <p:sp>
        <p:nvSpPr>
          <p:cNvPr id="8" name="TextBox 1"/>
          <p:cNvSpPr txBox="1"/>
          <p:nvPr/>
        </p:nvSpPr>
        <p:spPr>
          <a:xfrm>
            <a:off x="1963960" y="4221120"/>
            <a:ext cx="5274425" cy="369332"/>
          </a:xfrm>
          <a:prstGeom prst="rect">
            <a:avLst/>
          </a:prstGeom>
          <a:noFill/>
        </p:spPr>
        <p:txBody>
          <a:bodyPr wrap="square" rtlCol="0">
            <a:spAutoFit/>
          </a:bodyPr>
          <a:lstStyle/>
          <a:p>
            <a:pPr algn="ctr"/>
            <a:r>
              <a:rPr lang="zh-CN" altLang="en-US" sz="1800" dirty="0">
                <a:latin typeface="黑体" panose="02010609060101010101" pitchFamily="49" charset="-122"/>
                <a:ea typeface="黑体" panose="02010609060101010101" pitchFamily="49" charset="-122"/>
              </a:rPr>
              <a:t>长沙市规划信息服务中心</a:t>
            </a:r>
          </a:p>
        </p:txBody>
      </p:sp>
    </p:spTree>
    <p:extLst>
      <p:ext uri="{BB962C8B-B14F-4D97-AF65-F5344CB8AC3E}">
        <p14:creationId xmlns:p14="http://schemas.microsoft.com/office/powerpoint/2010/main" val="651149666"/>
      </p:ext>
    </p:extLst>
  </p:cSld>
  <p:clrMapOvr>
    <a:masterClrMapping/>
  </p:clrMapOvr>
  <mc:AlternateContent xmlns:mc="http://schemas.openxmlformats.org/markup-compatibility/2006" xmlns:p14="http://schemas.microsoft.com/office/powerpoint/2010/main">
    <mc:Choice Requires="p14">
      <p:transition p14:dur="10"/>
    </mc:Choice>
    <mc:Fallback xmlns:a14="http://schemas.microsoft.com/office/drawing/2010/main"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9" name="文本框 8"/>
          <p:cNvSpPr txBox="1"/>
          <p:nvPr/>
        </p:nvSpPr>
        <p:spPr>
          <a:xfrm>
            <a:off x="1151487" y="847126"/>
            <a:ext cx="7585985" cy="830997"/>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访问方式一：</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湖南省工程建设项目审批管理系统（</a:t>
            </a:r>
            <a:r>
              <a:rPr lang="en-US" altLang="zh-CN" sz="1600" dirty="0">
                <a:hlinkClick r:id="rId4"/>
              </a:rPr>
              <a:t>http://www.hntzxm.gov.cn</a:t>
            </a:r>
            <a:r>
              <a:rPr lang="zh-CN" altLang="en-US" sz="1600" dirty="0" smtClean="0"/>
              <a:t>）</a:t>
            </a:r>
            <a:endParaRPr lang="en-US" altLang="zh-CN" sz="1600" dirty="0"/>
          </a:p>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sym typeface="Arial" panose="020B0604020202020204" pitchFamily="34" charset="0"/>
              </a:rPr>
              <a:t>访问方式二：</a:t>
            </a:r>
            <a:r>
              <a:rPr lang="zh-CN" altLang="en-US" sz="1600" dirty="0">
                <a:latin typeface="黑体" panose="02010609060101010101" pitchFamily="49" charset="-122"/>
                <a:ea typeface="黑体" panose="02010609060101010101" pitchFamily="49" charset="-122"/>
                <a:sym typeface="Arial" panose="020B0604020202020204" pitchFamily="34" charset="0"/>
              </a:rPr>
              <a:t>湖南省智慧住建</a:t>
            </a:r>
            <a:r>
              <a:rPr lang="zh-CN" altLang="en-US" sz="1600" dirty="0" smtClean="0">
                <a:latin typeface="黑体" panose="02010609060101010101" pitchFamily="49" charset="-122"/>
                <a:ea typeface="黑体" panose="02010609060101010101" pitchFamily="49" charset="-122"/>
                <a:sym typeface="Arial" panose="020B0604020202020204" pitchFamily="34" charset="0"/>
              </a:rPr>
              <a:t>云</a:t>
            </a:r>
            <a:r>
              <a:rPr lang="en-US" altLang="zh-CN" sz="1600" dirty="0" smtClean="0">
                <a:latin typeface="黑体" panose="02010609060101010101" pitchFamily="49" charset="-122"/>
                <a:ea typeface="黑体" panose="02010609060101010101" pitchFamily="49" charset="-122"/>
                <a:sym typeface="Arial" panose="020B0604020202020204" pitchFamily="34" charset="0"/>
              </a:rPr>
              <a:t>-</a:t>
            </a:r>
            <a:r>
              <a:rPr lang="zh-CN" altLang="en-US" sz="1600" dirty="0" smtClean="0">
                <a:latin typeface="黑体" panose="02010609060101010101" pitchFamily="49" charset="-122"/>
                <a:ea typeface="黑体" panose="02010609060101010101" pitchFamily="49" charset="-122"/>
                <a:sym typeface="Arial" panose="020B0604020202020204" pitchFamily="34" charset="0"/>
              </a:rPr>
              <a:t>工程项目审批（</a:t>
            </a:r>
            <a:r>
              <a:rPr lang="en-US" altLang="zh-CN" sz="1600" dirty="0">
                <a:hlinkClick r:id="rId5"/>
              </a:rPr>
              <a:t>http://gc.hunanjs.gov.cn</a:t>
            </a:r>
            <a:r>
              <a:rPr lang="zh-CN" altLang="en-US" sz="1600" dirty="0" smtClean="0"/>
              <a:t>）</a:t>
            </a:r>
            <a:endParaRPr lang="en-US" altLang="zh-CN" sz="1600" dirty="0" smtClean="0"/>
          </a:p>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访问</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方式三：市政公用服务平台地址</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en-US" altLang="zh-CN" sz="1600" dirty="0">
                <a:hlinkClick r:id="rId6"/>
              </a:rPr>
              <a:t>http://zjsz.hunanjs.gov.cn</a:t>
            </a:r>
            <a:r>
              <a:rPr lang="zh-CN" altLang="en-US" sz="1600" dirty="0" smtClean="0"/>
              <a:t>）</a:t>
            </a:r>
            <a:endParaRPr lang="en-US" altLang="zh-CN" sz="1600" dirty="0"/>
          </a:p>
        </p:txBody>
      </p:sp>
      <p:grpSp>
        <p:nvGrpSpPr>
          <p:cNvPr id="2" name="组合 1">
            <a:extLst>
              <a:ext uri="{FF2B5EF4-FFF2-40B4-BE49-F238E27FC236}">
                <a16:creationId xmlns="" xmlns:a16="http://schemas.microsoft.com/office/drawing/2014/main" id="{BD6FB30F-FD41-4DB6-B3A1-9B99356FB215}"/>
              </a:ext>
            </a:extLst>
          </p:cNvPr>
          <p:cNvGrpSpPr/>
          <p:nvPr/>
        </p:nvGrpSpPr>
        <p:grpSpPr>
          <a:xfrm>
            <a:off x="1895307" y="1700374"/>
            <a:ext cx="6278959" cy="3402816"/>
            <a:chOff x="1158085" y="1431901"/>
            <a:chExt cx="6045498" cy="3402816"/>
          </a:xfrm>
        </p:grpSpPr>
        <p:pic>
          <p:nvPicPr>
            <p:cNvPr id="5" name="图片 4">
              <a:extLst>
                <a:ext uri="{FF2B5EF4-FFF2-40B4-BE49-F238E27FC236}">
                  <a16:creationId xmlns="" xmlns:a16="http://schemas.microsoft.com/office/drawing/2014/main" id="{7F6593C0-CF44-4B3B-99E3-5D8F6917DEC5}"/>
                </a:ext>
              </a:extLst>
            </p:cNvPr>
            <p:cNvPicPr>
              <a:picLocks noChangeAspect="1"/>
            </p:cNvPicPr>
            <p:nvPr/>
          </p:nvPicPr>
          <p:blipFill>
            <a:blip r:embed="rId7"/>
            <a:stretch>
              <a:fillRect/>
            </a:stretch>
          </p:blipFill>
          <p:spPr>
            <a:xfrm>
              <a:off x="1158085" y="1431901"/>
              <a:ext cx="6045498" cy="3402816"/>
            </a:xfrm>
            <a:prstGeom prst="rect">
              <a:avLst/>
            </a:prstGeom>
            <a:ln>
              <a:solidFill>
                <a:srgbClr val="BFBFBF"/>
              </a:solidFill>
            </a:ln>
          </p:spPr>
        </p:pic>
        <p:sp>
          <p:nvSpPr>
            <p:cNvPr id="16" name="矩形 15">
              <a:extLst>
                <a:ext uri="{FF2B5EF4-FFF2-40B4-BE49-F238E27FC236}">
                  <a16:creationId xmlns="" xmlns:a16="http://schemas.microsoft.com/office/drawing/2014/main" id="{8719A736-9FB4-496E-B5F7-DB3BA066C3F7}"/>
                </a:ext>
              </a:extLst>
            </p:cNvPr>
            <p:cNvSpPr/>
            <p:nvPr/>
          </p:nvSpPr>
          <p:spPr>
            <a:xfrm>
              <a:off x="5755907" y="1844957"/>
              <a:ext cx="1058780" cy="32072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对话气泡: 圆角矩形 16">
              <a:extLst>
                <a:ext uri="{FF2B5EF4-FFF2-40B4-BE49-F238E27FC236}">
                  <a16:creationId xmlns="" xmlns:a16="http://schemas.microsoft.com/office/drawing/2014/main" id="{02F6E0A3-D805-4E7D-B2D8-ADA81190697F}"/>
                </a:ext>
              </a:extLst>
            </p:cNvPr>
            <p:cNvSpPr/>
            <p:nvPr/>
          </p:nvSpPr>
          <p:spPr>
            <a:xfrm>
              <a:off x="4730857" y="2296101"/>
              <a:ext cx="1371560" cy="679868"/>
            </a:xfrm>
            <a:prstGeom prst="wedgeRoundRectCallout">
              <a:avLst>
                <a:gd name="adj1" fmla="val 32949"/>
                <a:gd name="adj2" fmla="val -6717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通过湖南省工程建设项目审批管理系统登录。</a:t>
              </a:r>
            </a:p>
          </p:txBody>
        </p:sp>
      </p:grpSp>
      <p:grpSp>
        <p:nvGrpSpPr>
          <p:cNvPr id="11" name="组合 10">
            <a:extLst>
              <a:ext uri="{FF2B5EF4-FFF2-40B4-BE49-F238E27FC236}">
                <a16:creationId xmlns="" xmlns:a16="http://schemas.microsoft.com/office/drawing/2014/main" id="{AFB46D37-4AF1-4290-AE39-F40DA46C72E8}"/>
              </a:ext>
            </a:extLst>
          </p:cNvPr>
          <p:cNvGrpSpPr/>
          <p:nvPr/>
        </p:nvGrpSpPr>
        <p:grpSpPr>
          <a:xfrm>
            <a:off x="1363059" y="1869085"/>
            <a:ext cx="7523432" cy="2950546"/>
            <a:chOff x="656386" y="1525201"/>
            <a:chExt cx="8081087" cy="2950546"/>
          </a:xfrm>
        </p:grpSpPr>
        <p:pic>
          <p:nvPicPr>
            <p:cNvPr id="8" name="图片 7">
              <a:extLst>
                <a:ext uri="{FF2B5EF4-FFF2-40B4-BE49-F238E27FC236}">
                  <a16:creationId xmlns="" xmlns:a16="http://schemas.microsoft.com/office/drawing/2014/main" id="{45B0C0B3-C946-400A-9B10-06EE9F1506EF}"/>
                </a:ext>
              </a:extLst>
            </p:cNvPr>
            <p:cNvPicPr>
              <a:picLocks noChangeAspect="1"/>
            </p:cNvPicPr>
            <p:nvPr/>
          </p:nvPicPr>
          <p:blipFill>
            <a:blip r:embed="rId8"/>
            <a:stretch>
              <a:fillRect/>
            </a:stretch>
          </p:blipFill>
          <p:spPr>
            <a:xfrm>
              <a:off x="656386" y="1525201"/>
              <a:ext cx="3897759" cy="2950546"/>
            </a:xfrm>
            <a:prstGeom prst="rect">
              <a:avLst/>
            </a:prstGeom>
            <a:ln>
              <a:solidFill>
                <a:srgbClr val="BFBFBF"/>
              </a:solidFill>
            </a:ln>
          </p:spPr>
        </p:pic>
        <p:pic>
          <p:nvPicPr>
            <p:cNvPr id="10" name="图片 9">
              <a:extLst>
                <a:ext uri="{FF2B5EF4-FFF2-40B4-BE49-F238E27FC236}">
                  <a16:creationId xmlns="" xmlns:a16="http://schemas.microsoft.com/office/drawing/2014/main" id="{31B32CA2-E472-42CF-A74E-70468CD6452C}"/>
                </a:ext>
              </a:extLst>
            </p:cNvPr>
            <p:cNvPicPr>
              <a:picLocks noChangeAspect="1"/>
            </p:cNvPicPr>
            <p:nvPr/>
          </p:nvPicPr>
          <p:blipFill>
            <a:blip r:embed="rId9"/>
            <a:stretch>
              <a:fillRect/>
            </a:stretch>
          </p:blipFill>
          <p:spPr>
            <a:xfrm>
              <a:off x="4886223" y="1525201"/>
              <a:ext cx="3851250" cy="2950546"/>
            </a:xfrm>
            <a:prstGeom prst="rect">
              <a:avLst/>
            </a:prstGeom>
            <a:ln>
              <a:solidFill>
                <a:srgbClr val="BFBFBF"/>
              </a:solidFill>
            </a:ln>
          </p:spPr>
        </p:pic>
        <p:sp>
          <p:nvSpPr>
            <p:cNvPr id="18" name="矩形 17">
              <a:extLst>
                <a:ext uri="{FF2B5EF4-FFF2-40B4-BE49-F238E27FC236}">
                  <a16:creationId xmlns="" xmlns:a16="http://schemas.microsoft.com/office/drawing/2014/main" id="{0994D5F1-01FC-4302-B7AB-A14E68944491}"/>
                </a:ext>
              </a:extLst>
            </p:cNvPr>
            <p:cNvSpPr/>
            <p:nvPr/>
          </p:nvSpPr>
          <p:spPr>
            <a:xfrm>
              <a:off x="1652145" y="1873251"/>
              <a:ext cx="411605" cy="19049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对话气泡: 圆角矩形 18">
              <a:extLst>
                <a:ext uri="{FF2B5EF4-FFF2-40B4-BE49-F238E27FC236}">
                  <a16:creationId xmlns="" xmlns:a16="http://schemas.microsoft.com/office/drawing/2014/main" id="{03A43FC2-0781-40E5-86EA-2F761A9A889E}"/>
                </a:ext>
              </a:extLst>
            </p:cNvPr>
            <p:cNvSpPr/>
            <p:nvPr/>
          </p:nvSpPr>
          <p:spPr>
            <a:xfrm>
              <a:off x="692190" y="2231816"/>
              <a:ext cx="1244560" cy="543134"/>
            </a:xfrm>
            <a:prstGeom prst="wedgeRoundRectCallout">
              <a:avLst>
                <a:gd name="adj1" fmla="val 30634"/>
                <a:gd name="adj2" fmla="val -823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通过湖南省智慧住建云登录。</a:t>
              </a:r>
            </a:p>
          </p:txBody>
        </p:sp>
        <p:sp>
          <p:nvSpPr>
            <p:cNvPr id="20" name="矩形 19">
              <a:extLst>
                <a:ext uri="{FF2B5EF4-FFF2-40B4-BE49-F238E27FC236}">
                  <a16:creationId xmlns="" xmlns:a16="http://schemas.microsoft.com/office/drawing/2014/main" id="{C0A180A3-1DFD-4EA0-90F0-3F7CC3B97F70}"/>
                </a:ext>
              </a:extLst>
            </p:cNvPr>
            <p:cNvSpPr/>
            <p:nvPr/>
          </p:nvSpPr>
          <p:spPr>
            <a:xfrm>
              <a:off x="7964914" y="2063919"/>
              <a:ext cx="486896" cy="19049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箭头: 右 2">
              <a:extLst>
                <a:ext uri="{FF2B5EF4-FFF2-40B4-BE49-F238E27FC236}">
                  <a16:creationId xmlns="" xmlns:a16="http://schemas.microsoft.com/office/drawing/2014/main" id="{A0EC42C0-B9EA-46A7-B994-B654C8A68EB5}"/>
                </a:ext>
              </a:extLst>
            </p:cNvPr>
            <p:cNvSpPr/>
            <p:nvPr/>
          </p:nvSpPr>
          <p:spPr>
            <a:xfrm>
              <a:off x="4572000" y="2880765"/>
              <a:ext cx="314223" cy="28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a:extLst>
              <a:ext uri="{FF2B5EF4-FFF2-40B4-BE49-F238E27FC236}">
                <a16:creationId xmlns="" xmlns:a16="http://schemas.microsoft.com/office/drawing/2014/main" id="{6CD8EA08-04A0-4947-8BD9-727F213B743F}"/>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smtClean="0">
                <a:solidFill>
                  <a:srgbClr val="0170C1"/>
                </a:solidFill>
                <a:latin typeface="黑体" panose="02010609060101010101" pitchFamily="49" charset="-122"/>
                <a:ea typeface="黑体" panose="02010609060101010101" pitchFamily="49" charset="-122"/>
              </a:rPr>
              <a:t>访问方式</a:t>
            </a:r>
            <a:endParaRPr lang="en-US" altLang="zh-CN" sz="1800" kern="0" dirty="0" smtClean="0">
              <a:solidFill>
                <a:srgbClr val="0170C1"/>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smtClean="0">
                <a:solidFill>
                  <a:schemeClr val="bg1">
                    <a:lumMod val="75000"/>
                  </a:schemeClr>
                </a:solidFill>
                <a:latin typeface="黑体" panose="02010609060101010101" pitchFamily="49" charset="-122"/>
                <a:ea typeface="黑体" panose="02010609060101010101" pitchFamily="49" charset="-122"/>
              </a:rPr>
              <a:t>登录方式</a:t>
            </a:r>
            <a:endParaRPr lang="en-US" altLang="zh-CN" sz="1800" kern="0" dirty="0" smtClean="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smtClean="0">
                <a:solidFill>
                  <a:schemeClr val="bg1">
                    <a:lumMod val="75000"/>
                  </a:schemeClr>
                </a:solidFill>
                <a:latin typeface="黑体" panose="02010609060101010101" pitchFamily="49" charset="-122"/>
                <a:ea typeface="黑体" panose="02010609060101010101" pitchFamily="49" charset="-122"/>
              </a:rPr>
              <a:t>系统首页</a:t>
            </a:r>
            <a:endParaRPr lang="en-US" altLang="zh-CN" sz="1800" kern="0" dirty="0" smtClean="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smtClean="0">
                <a:solidFill>
                  <a:schemeClr val="bg1">
                    <a:lumMod val="75000"/>
                  </a:schemeClr>
                </a:solidFill>
                <a:latin typeface="黑体" panose="02010609060101010101" pitchFamily="49" charset="-122"/>
                <a:ea typeface="黑体" panose="02010609060101010101" pitchFamily="49" charset="-122"/>
              </a:rPr>
              <a:t>业主后台</a:t>
            </a:r>
            <a:endParaRPr lang="en-US" altLang="zh-CN" sz="1800" kern="0" dirty="0" smtClean="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smtClean="0">
                <a:solidFill>
                  <a:schemeClr val="bg1">
                    <a:lumMod val="75000"/>
                  </a:schemeClr>
                </a:solidFill>
                <a:latin typeface="黑体" panose="02010609060101010101" pitchFamily="49" charset="-122"/>
                <a:ea typeface="黑体" panose="02010609060101010101" pitchFamily="49" charset="-122"/>
              </a:rPr>
              <a:t>市政后台</a:t>
            </a:r>
            <a:endParaRPr lang="en-US" altLang="zh-CN" sz="2000" kern="0" dirty="0">
              <a:solidFill>
                <a:prstClr val="white">
                  <a:lumMod val="65000"/>
                </a:prstClr>
              </a:solidFill>
              <a:latin typeface="黑体" panose="02010609060101010101" pitchFamily="49" charset="-122"/>
              <a:ea typeface="黑体" panose="02010609060101010101" pitchFamily="49" charset="-122"/>
            </a:endParaRPr>
          </a:p>
        </p:txBody>
      </p:sp>
      <p:grpSp>
        <p:nvGrpSpPr>
          <p:cNvPr id="15" name="组合 14"/>
          <p:cNvGrpSpPr/>
          <p:nvPr/>
        </p:nvGrpSpPr>
        <p:grpSpPr>
          <a:xfrm>
            <a:off x="1340662" y="1682623"/>
            <a:ext cx="7545830" cy="3410928"/>
            <a:chOff x="1631234" y="1682623"/>
            <a:chExt cx="6989307" cy="3410928"/>
          </a:xfrm>
        </p:grpSpPr>
        <p:pic>
          <p:nvPicPr>
            <p:cNvPr id="14" name="图片 13"/>
            <p:cNvPicPr>
              <a:picLocks noChangeAspect="1"/>
            </p:cNvPicPr>
            <p:nvPr/>
          </p:nvPicPr>
          <p:blipFill>
            <a:blip r:embed="rId10"/>
            <a:stretch>
              <a:fillRect/>
            </a:stretch>
          </p:blipFill>
          <p:spPr>
            <a:xfrm>
              <a:off x="1631234" y="1682623"/>
              <a:ext cx="6989307" cy="3410928"/>
            </a:xfrm>
            <a:prstGeom prst="rect">
              <a:avLst/>
            </a:prstGeom>
            <a:ln w="9525">
              <a:solidFill>
                <a:schemeClr val="tx1"/>
              </a:solidFill>
            </a:ln>
          </p:spPr>
        </p:pic>
        <p:sp>
          <p:nvSpPr>
            <p:cNvPr id="22" name="矩形 21">
              <a:extLst>
                <a:ext uri="{FF2B5EF4-FFF2-40B4-BE49-F238E27FC236}">
                  <a16:creationId xmlns="" xmlns:a16="http://schemas.microsoft.com/office/drawing/2014/main" id="{C0A180A3-1DFD-4EA0-90F0-3F7CC3B97F70}"/>
                </a:ext>
              </a:extLst>
            </p:cNvPr>
            <p:cNvSpPr/>
            <p:nvPr/>
          </p:nvSpPr>
          <p:spPr>
            <a:xfrm>
              <a:off x="6476261" y="1983013"/>
              <a:ext cx="744257" cy="29433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0184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cxnSp>
        <p:nvCxnSpPr>
          <p:cNvPr id="14" name="直接连接符 13">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16" name="文本框 15"/>
          <p:cNvSpPr txBox="1"/>
          <p:nvPr/>
        </p:nvSpPr>
        <p:spPr>
          <a:xfrm>
            <a:off x="1224280" y="847126"/>
            <a:ext cx="4532010"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建设单位通过湖南省政务服务统一账户登录</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grpSp>
        <p:nvGrpSpPr>
          <p:cNvPr id="11" name="组合 10"/>
          <p:cNvGrpSpPr/>
          <p:nvPr/>
        </p:nvGrpSpPr>
        <p:grpSpPr>
          <a:xfrm>
            <a:off x="1368213" y="1334181"/>
            <a:ext cx="6885486" cy="3360261"/>
            <a:chOff x="1368213" y="1334181"/>
            <a:chExt cx="6885486" cy="3360261"/>
          </a:xfrm>
        </p:grpSpPr>
        <p:pic>
          <p:nvPicPr>
            <p:cNvPr id="10" name="图片 9"/>
            <p:cNvPicPr>
              <a:picLocks noChangeAspect="1"/>
            </p:cNvPicPr>
            <p:nvPr/>
          </p:nvPicPr>
          <p:blipFill>
            <a:blip r:embed="rId4"/>
            <a:stretch>
              <a:fillRect/>
            </a:stretch>
          </p:blipFill>
          <p:spPr>
            <a:xfrm>
              <a:off x="1368213" y="1334181"/>
              <a:ext cx="6885486" cy="3360261"/>
            </a:xfrm>
            <a:prstGeom prst="rect">
              <a:avLst/>
            </a:prstGeom>
            <a:ln w="9525">
              <a:solidFill>
                <a:schemeClr val="tx1"/>
              </a:solidFill>
            </a:ln>
          </p:spPr>
        </p:pic>
        <p:sp>
          <p:nvSpPr>
            <p:cNvPr id="20" name="矩形 19">
              <a:extLst>
                <a:ext uri="{FF2B5EF4-FFF2-40B4-BE49-F238E27FC236}">
                  <a16:creationId xmlns="" xmlns:a16="http://schemas.microsoft.com/office/drawing/2014/main" id="{C0A180A3-1DFD-4EA0-90F0-3F7CC3B97F70}"/>
                </a:ext>
              </a:extLst>
            </p:cNvPr>
            <p:cNvSpPr/>
            <p:nvPr/>
          </p:nvSpPr>
          <p:spPr>
            <a:xfrm>
              <a:off x="6686550" y="1393733"/>
              <a:ext cx="527050" cy="29433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2" name="图片 11"/>
          <p:cNvPicPr>
            <a:picLocks noChangeAspect="1"/>
          </p:cNvPicPr>
          <p:nvPr/>
        </p:nvPicPr>
        <p:blipFill>
          <a:blip r:embed="rId5"/>
          <a:stretch>
            <a:fillRect/>
          </a:stretch>
        </p:blipFill>
        <p:spPr>
          <a:xfrm>
            <a:off x="2269066" y="1606425"/>
            <a:ext cx="6756816" cy="3297467"/>
          </a:xfrm>
          <a:prstGeom prst="rect">
            <a:avLst/>
          </a:prstGeom>
          <a:ln w="9525">
            <a:solidFill>
              <a:schemeClr val="tx1"/>
            </a:solidFill>
          </a:ln>
        </p:spPr>
      </p:pic>
      <p:sp>
        <p:nvSpPr>
          <p:cNvPr id="22" name="文本框 21">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访问方式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登录方式</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系统首页</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业主后台</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市政后台</a:t>
            </a:r>
            <a:endParaRPr lang="en-US" altLang="zh-CN" sz="2000" kern="0" dirty="0">
              <a:solidFill>
                <a:prstClr val="white">
                  <a:lumMod val="6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774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cxnSp>
        <p:nvCxnSpPr>
          <p:cNvPr id="14" name="直接连接符 13">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16" name="文本框 15"/>
          <p:cNvSpPr txBox="1"/>
          <p:nvPr/>
        </p:nvSpPr>
        <p:spPr>
          <a:xfrm>
            <a:off x="1224280" y="847126"/>
            <a:ext cx="7917552"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市政机构统一使用入驻信息进行</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登录</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，窗口人员和服务</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人员可通过账户密码登录。</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grpSp>
        <p:nvGrpSpPr>
          <p:cNvPr id="20" name="组合 19"/>
          <p:cNvGrpSpPr/>
          <p:nvPr/>
        </p:nvGrpSpPr>
        <p:grpSpPr>
          <a:xfrm>
            <a:off x="1361440" y="1334181"/>
            <a:ext cx="6885486" cy="3360261"/>
            <a:chOff x="1368213" y="1334181"/>
            <a:chExt cx="6885486" cy="3360261"/>
          </a:xfrm>
        </p:grpSpPr>
        <p:pic>
          <p:nvPicPr>
            <p:cNvPr id="21" name="图片 20"/>
            <p:cNvPicPr>
              <a:picLocks noChangeAspect="1"/>
            </p:cNvPicPr>
            <p:nvPr/>
          </p:nvPicPr>
          <p:blipFill>
            <a:blip r:embed="rId4"/>
            <a:stretch>
              <a:fillRect/>
            </a:stretch>
          </p:blipFill>
          <p:spPr>
            <a:xfrm>
              <a:off x="1368213" y="1334181"/>
              <a:ext cx="6885486" cy="3360261"/>
            </a:xfrm>
            <a:prstGeom prst="rect">
              <a:avLst/>
            </a:prstGeom>
            <a:ln w="9525">
              <a:solidFill>
                <a:schemeClr val="tx1"/>
              </a:solidFill>
            </a:ln>
          </p:spPr>
        </p:pic>
        <p:sp>
          <p:nvSpPr>
            <p:cNvPr id="22" name="矩形 21">
              <a:extLst>
                <a:ext uri="{FF2B5EF4-FFF2-40B4-BE49-F238E27FC236}">
                  <a16:creationId xmlns="" xmlns:a16="http://schemas.microsoft.com/office/drawing/2014/main" id="{C0A180A3-1DFD-4EA0-90F0-3F7CC3B97F70}"/>
                </a:ext>
              </a:extLst>
            </p:cNvPr>
            <p:cNvSpPr/>
            <p:nvPr/>
          </p:nvSpPr>
          <p:spPr>
            <a:xfrm>
              <a:off x="7692058" y="1403259"/>
              <a:ext cx="527050" cy="29433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9" name="图片 8"/>
          <p:cNvPicPr>
            <a:picLocks noChangeAspect="1"/>
          </p:cNvPicPr>
          <p:nvPr/>
        </p:nvPicPr>
        <p:blipFill>
          <a:blip r:embed="rId5"/>
          <a:stretch>
            <a:fillRect/>
          </a:stretch>
        </p:blipFill>
        <p:spPr>
          <a:xfrm>
            <a:off x="2155435" y="1697598"/>
            <a:ext cx="6829970" cy="3333168"/>
          </a:xfrm>
          <a:prstGeom prst="rect">
            <a:avLst/>
          </a:prstGeom>
          <a:ln w="9525">
            <a:solidFill>
              <a:schemeClr val="tx1"/>
            </a:solidFill>
          </a:ln>
        </p:spPr>
      </p:pic>
      <p:sp>
        <p:nvSpPr>
          <p:cNvPr id="23" name="文本框 22">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访问方式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登录方式</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系统首页</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业主后台</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市政后台</a:t>
            </a:r>
            <a:endParaRPr lang="en-US" altLang="zh-CN" sz="2000" kern="0" dirty="0">
              <a:solidFill>
                <a:prstClr val="white">
                  <a:lumMod val="6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2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cxnSp>
        <p:nvCxnSpPr>
          <p:cNvPr id="14" name="直接连接符 13">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16" name="文本框 15"/>
          <p:cNvSpPr txBox="1"/>
          <p:nvPr/>
        </p:nvSpPr>
        <p:spPr>
          <a:xfrm>
            <a:off x="1224280" y="847126"/>
            <a:ext cx="5557932"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查看所有服务事项报装指南、服务机构、办理结果公示</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8" name="图片 7"/>
          <p:cNvPicPr>
            <a:picLocks noChangeAspect="1"/>
          </p:cNvPicPr>
          <p:nvPr/>
        </p:nvPicPr>
        <p:blipFill>
          <a:blip r:embed="rId4"/>
          <a:stretch>
            <a:fillRect/>
          </a:stretch>
        </p:blipFill>
        <p:spPr>
          <a:xfrm>
            <a:off x="1314027" y="1239519"/>
            <a:ext cx="6502400" cy="3173307"/>
          </a:xfrm>
          <a:prstGeom prst="rect">
            <a:avLst/>
          </a:prstGeom>
          <a:ln w="9525">
            <a:solidFill>
              <a:schemeClr val="tx1"/>
            </a:solidFill>
          </a:ln>
        </p:spPr>
      </p:pic>
      <p:pic>
        <p:nvPicPr>
          <p:cNvPr id="9" name="图片 8"/>
          <p:cNvPicPr>
            <a:picLocks noChangeAspect="1"/>
          </p:cNvPicPr>
          <p:nvPr/>
        </p:nvPicPr>
        <p:blipFill>
          <a:blip r:embed="rId5"/>
          <a:stretch>
            <a:fillRect/>
          </a:stretch>
        </p:blipFill>
        <p:spPr>
          <a:xfrm>
            <a:off x="1700107" y="1441156"/>
            <a:ext cx="6637455" cy="3239217"/>
          </a:xfrm>
          <a:prstGeom prst="rect">
            <a:avLst/>
          </a:prstGeom>
          <a:ln w="9525">
            <a:solidFill>
              <a:schemeClr val="tx1"/>
            </a:solidFill>
          </a:ln>
        </p:spPr>
      </p:pic>
      <p:pic>
        <p:nvPicPr>
          <p:cNvPr id="11" name="图片 10"/>
          <p:cNvPicPr>
            <a:picLocks noChangeAspect="1"/>
          </p:cNvPicPr>
          <p:nvPr/>
        </p:nvPicPr>
        <p:blipFill>
          <a:blip r:embed="rId6"/>
          <a:stretch>
            <a:fillRect/>
          </a:stretch>
        </p:blipFill>
        <p:spPr>
          <a:xfrm>
            <a:off x="2235200" y="1665732"/>
            <a:ext cx="6590453" cy="3216278"/>
          </a:xfrm>
          <a:prstGeom prst="rect">
            <a:avLst/>
          </a:prstGeom>
          <a:ln w="9525">
            <a:solidFill>
              <a:schemeClr val="tx1"/>
            </a:solidFill>
          </a:ln>
        </p:spPr>
      </p:pic>
      <p:sp>
        <p:nvSpPr>
          <p:cNvPr id="18" name="文本框 17">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访问方式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登录方式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系统首页</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业主后台</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市政后台</a:t>
            </a:r>
            <a:endParaRPr lang="en-US" altLang="zh-CN" sz="2000" kern="0" dirty="0">
              <a:solidFill>
                <a:prstClr val="white">
                  <a:lumMod val="6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262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cxnSp>
        <p:nvCxnSpPr>
          <p:cNvPr id="14" name="直接连接符 13">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16" name="文本框 15"/>
          <p:cNvSpPr txBox="1"/>
          <p:nvPr/>
        </p:nvSpPr>
        <p:spPr>
          <a:xfrm>
            <a:off x="1224280" y="847126"/>
            <a:ext cx="2993127"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建设单位办理市政公用服务</a:t>
            </a:r>
            <a:endParaRPr lang="zh-CN" altLang="zh-CN"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644" y="1334181"/>
            <a:ext cx="6483053" cy="3643341"/>
          </a:xfrm>
          <a:prstGeom prst="rect">
            <a:avLst/>
          </a:prstGeom>
          <a:ln w="9525">
            <a:solidFill>
              <a:schemeClr val="tx1"/>
            </a:solidFill>
          </a:ln>
        </p:spPr>
      </p:pic>
      <p:sp>
        <p:nvSpPr>
          <p:cNvPr id="17" name="文本框 16">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访问方式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登录方式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系统首页</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业主后台</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市政后台</a:t>
            </a:r>
            <a:endParaRPr lang="en-US" altLang="zh-CN" sz="2000" kern="0" dirty="0">
              <a:solidFill>
                <a:prstClr val="white">
                  <a:lumMod val="6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5693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cxnSp>
        <p:nvCxnSpPr>
          <p:cNvPr id="14" name="直接连接符 13">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系统介绍</a:t>
            </a:r>
            <a:endParaRPr lang="zh-CN" altLang="en-US" sz="2000" b="1" kern="0" dirty="0">
              <a:solidFill>
                <a:srgbClr val="FF0000"/>
              </a:solidFill>
              <a:latin typeface="微软雅黑" pitchFamily="34" charset="-122"/>
              <a:ea typeface="微软雅黑" pitchFamily="34" charset="-122"/>
            </a:endParaRPr>
          </a:p>
        </p:txBody>
      </p:sp>
      <p:sp>
        <p:nvSpPr>
          <p:cNvPr id="16" name="文本框 15"/>
          <p:cNvSpPr txBox="1"/>
          <p:nvPr/>
        </p:nvSpPr>
        <p:spPr>
          <a:xfrm>
            <a:off x="1224280" y="847126"/>
            <a:ext cx="4942379"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市政公用服务机构办理市政公用服务及人员维护</a:t>
            </a:r>
            <a:endParaRPr lang="zh-CN" altLang="zh-CN"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523" y="1334181"/>
            <a:ext cx="6393669" cy="3593109"/>
          </a:xfrm>
          <a:prstGeom prst="rect">
            <a:avLst/>
          </a:prstGeom>
          <a:ln w="9525">
            <a:solidFill>
              <a:schemeClr val="tx1"/>
            </a:solidFill>
          </a:ln>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998" y="1821236"/>
            <a:ext cx="5752539" cy="3232807"/>
          </a:xfrm>
          <a:prstGeom prst="rect">
            <a:avLst/>
          </a:prstGeom>
          <a:ln w="9525">
            <a:solidFill>
              <a:schemeClr val="tx1"/>
            </a:solidFill>
          </a:ln>
        </p:spPr>
      </p:pic>
      <p:sp>
        <p:nvSpPr>
          <p:cNvPr id="17" name="文本框 16">
            <a:extLst>
              <a:ext uri="{FF2B5EF4-FFF2-40B4-BE49-F238E27FC236}">
                <a16:creationId xmlns="" xmlns:a16="http://schemas.microsoft.com/office/drawing/2014/main" id="{5F1F3FE3-1208-4640-B9C2-A11E4D8142AB}"/>
              </a:ext>
            </a:extLst>
          </p:cNvPr>
          <p:cNvSpPr txBox="1"/>
          <p:nvPr/>
        </p:nvSpPr>
        <p:spPr>
          <a:xfrm>
            <a:off x="-20165" y="899815"/>
            <a:ext cx="1151487" cy="2585323"/>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访问方式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登录方式</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系统首页</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业主后台</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市政后台</a:t>
            </a:r>
            <a:endParaRPr lang="en-US" altLang="zh-CN" sz="2000" kern="0" dirty="0">
              <a:solidFill>
                <a:srgbClr val="0070C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796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p:blipFill>
        <p:spPr>
          <a:xfrm>
            <a:off x="0" y="2952750"/>
            <a:ext cx="9144000" cy="2190750"/>
          </a:xfrm>
          <a:prstGeom prst="rect">
            <a:avLst/>
          </a:prstGeom>
          <a:effectLst/>
        </p:spPr>
      </p:pic>
      <p:sp>
        <p:nvSpPr>
          <p:cNvPr id="4" name="矩形 3"/>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椭圆 5"/>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bg1"/>
                </a:solidFill>
              </a:rPr>
              <a:t>03</a:t>
            </a:r>
            <a:endParaRPr lang="zh-CN" altLang="en-US" sz="3600" b="1" dirty="0">
              <a:solidFill>
                <a:schemeClr val="bg1"/>
              </a:solidFill>
            </a:endParaRPr>
          </a:p>
        </p:txBody>
      </p:sp>
      <p:sp>
        <p:nvSpPr>
          <p:cNvPr id="7" name="矩形 6"/>
          <p:cNvSpPr/>
          <p:nvPr/>
        </p:nvSpPr>
        <p:spPr>
          <a:xfrm>
            <a:off x="1628078" y="2624683"/>
            <a:ext cx="5887844" cy="523220"/>
          </a:xfrm>
          <a:prstGeom prst="rect">
            <a:avLst/>
          </a:prstGeom>
        </p:spPr>
        <p:txBody>
          <a:bodyPr wrap="square">
            <a:spAutoFit/>
          </a:bodyPr>
          <a:lstStyle/>
          <a:p>
            <a:pPr algn="ctr"/>
            <a:r>
              <a:rPr lang="zh-CN" altLang="en-US" sz="2800" b="1" dirty="0">
                <a:solidFill>
                  <a:schemeClr val="tx1">
                    <a:lumMod val="85000"/>
                    <a:lumOff val="15000"/>
                  </a:schemeClr>
                </a:solidFill>
                <a:latin typeface="黑体" panose="02010609060101010101" pitchFamily="49" charset="-122"/>
                <a:ea typeface="黑体" panose="02010609060101010101" pitchFamily="49" charset="-122"/>
              </a:rPr>
              <a:t>报</a:t>
            </a:r>
            <a:r>
              <a:rPr lang="zh-CN" altLang="en-US" sz="2800" b="1" dirty="0" smtClean="0">
                <a:solidFill>
                  <a:schemeClr val="tx1">
                    <a:lumMod val="85000"/>
                    <a:lumOff val="15000"/>
                  </a:schemeClr>
                </a:solidFill>
                <a:latin typeface="黑体" panose="02010609060101010101" pitchFamily="49" charset="-122"/>
                <a:ea typeface="黑体" panose="02010609060101010101" pitchFamily="49" charset="-122"/>
              </a:rPr>
              <a:t>装流程</a:t>
            </a:r>
            <a:endParaRPr lang="zh-CN" altLang="en-US" sz="2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8" name="矩形 7"/>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011202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0" name="圆角矩形 29"/>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69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493883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业务流程</a:t>
            </a:r>
          </a:p>
        </p:txBody>
      </p:sp>
      <p:sp>
        <p:nvSpPr>
          <p:cNvPr id="12" name="文本框 11"/>
          <p:cNvSpPr txBox="1"/>
          <p:nvPr/>
        </p:nvSpPr>
        <p:spPr>
          <a:xfrm>
            <a:off x="172720" y="823012"/>
            <a:ext cx="6276077" cy="584775"/>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发起供水报装接入服务申请</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defTabSz="914400" fontAlgn="base">
              <a:spcBef>
                <a:spcPct val="0"/>
              </a:spcBef>
              <a:spcAft>
                <a:spcPct val="0"/>
              </a:spcAft>
              <a:buClr>
                <a:srgbClr val="FF0000"/>
              </a:buClr>
            </a:pP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2" name="图片 1">
            <a:extLst>
              <a:ext uri="{FF2B5EF4-FFF2-40B4-BE49-F238E27FC236}">
                <a16:creationId xmlns="" xmlns:a16="http://schemas.microsoft.com/office/drawing/2014/main" id="{3341F019-8C01-41C9-9F14-DB7632743300}"/>
              </a:ext>
            </a:extLst>
          </p:cNvPr>
          <p:cNvPicPr>
            <a:picLocks noChangeAspect="1"/>
          </p:cNvPicPr>
          <p:nvPr/>
        </p:nvPicPr>
        <p:blipFill>
          <a:blip r:embed="rId4"/>
          <a:stretch>
            <a:fillRect/>
          </a:stretch>
        </p:blipFill>
        <p:spPr>
          <a:xfrm>
            <a:off x="1947513" y="1179871"/>
            <a:ext cx="6801200" cy="3815128"/>
          </a:xfrm>
          <a:prstGeom prst="rect">
            <a:avLst/>
          </a:prstGeom>
          <a:ln>
            <a:solidFill>
              <a:schemeClr val="bg1">
                <a:lumMod val="75000"/>
              </a:schemeClr>
            </a:solidFill>
          </a:ln>
        </p:spPr>
      </p:pic>
      <p:sp>
        <p:nvSpPr>
          <p:cNvPr id="14" name="TextBox 5">
            <a:extLst>
              <a:ext uri="{FF2B5EF4-FFF2-40B4-BE49-F238E27FC236}">
                <a16:creationId xmlns="" xmlns:a16="http://schemas.microsoft.com/office/drawing/2014/main" id="{097B84E0-5F91-40A9-BC7E-7E0828A34599}"/>
              </a:ext>
            </a:extLst>
          </p:cNvPr>
          <p:cNvSpPr txBox="1"/>
          <p:nvPr/>
        </p:nvSpPr>
        <p:spPr>
          <a:xfrm>
            <a:off x="251519" y="1532174"/>
            <a:ext cx="1695993" cy="1600438"/>
          </a:xfrm>
          <a:prstGeom prst="rect">
            <a:avLst/>
          </a:prstGeom>
          <a:noFill/>
        </p:spPr>
        <p:txBody>
          <a:bodyPr wrap="square" rtlCol="0">
            <a:spAutoFit/>
          </a:bodyPr>
          <a:lstStyle/>
          <a:p>
            <a:r>
              <a:rPr lang="zh-CN" altLang="en-US" sz="1400" dirty="0">
                <a:solidFill>
                  <a:srgbClr val="FF0000"/>
                </a:solidFill>
                <a:latin typeface="黑体" panose="02010609060101010101" pitchFamily="49" charset="-122"/>
                <a:ea typeface="黑体" panose="02010609060101010101" pitchFamily="49" charset="-122"/>
                <a:sym typeface="+mn-ea"/>
              </a:rPr>
              <a:t>方式一</a:t>
            </a:r>
            <a:r>
              <a:rPr lang="zh-CN" altLang="en-US" sz="1400" dirty="0">
                <a:latin typeface="黑体" panose="02010609060101010101" pitchFamily="49" charset="-122"/>
                <a:ea typeface="黑体" panose="02010609060101010101" pitchFamily="49" charset="-122"/>
                <a:sym typeface="+mn-ea"/>
              </a:rPr>
              <a:t>：建设单位登录工改系统后，点击进入相应项目的项目盒，点击</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市政公用服务</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模块，申报供水报装接入申请。</a:t>
            </a:r>
            <a:endParaRPr lang="zh-CN" altLang="en-US" sz="1400" dirty="0">
              <a:latin typeface="黑体" panose="02010609060101010101" pitchFamily="49" charset="-122"/>
              <a:ea typeface="黑体" panose="02010609060101010101" pitchFamily="49" charset="-122"/>
            </a:endParaRPr>
          </a:p>
        </p:txBody>
      </p:sp>
      <p:sp>
        <p:nvSpPr>
          <p:cNvPr id="15" name="矩形 14">
            <a:extLst>
              <a:ext uri="{FF2B5EF4-FFF2-40B4-BE49-F238E27FC236}">
                <a16:creationId xmlns="" xmlns:a16="http://schemas.microsoft.com/office/drawing/2014/main" id="{A67F8EA8-9BE3-4482-9F1D-C8A40FBD460D}"/>
              </a:ext>
            </a:extLst>
          </p:cNvPr>
          <p:cNvSpPr/>
          <p:nvPr/>
        </p:nvSpPr>
        <p:spPr>
          <a:xfrm>
            <a:off x="7560733" y="3268133"/>
            <a:ext cx="1020233" cy="51145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a:extLst>
              <a:ext uri="{FF2B5EF4-FFF2-40B4-BE49-F238E27FC236}">
                <a16:creationId xmlns="" xmlns:a16="http://schemas.microsoft.com/office/drawing/2014/main" id="{8C73FED2-9103-4B7E-9ACC-F8E681286F0C}"/>
              </a:ext>
            </a:extLst>
          </p:cNvPr>
          <p:cNvSpPr/>
          <p:nvPr/>
        </p:nvSpPr>
        <p:spPr>
          <a:xfrm>
            <a:off x="7931282" y="3784665"/>
            <a:ext cx="279133" cy="184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3F85E635-6A61-4B41-A19F-ABA6E7DE07CA}"/>
              </a:ext>
            </a:extLst>
          </p:cNvPr>
          <p:cNvPicPr>
            <a:picLocks noChangeAspect="1"/>
          </p:cNvPicPr>
          <p:nvPr/>
        </p:nvPicPr>
        <p:blipFill>
          <a:blip r:embed="rId5"/>
          <a:stretch>
            <a:fillRect/>
          </a:stretch>
        </p:blipFill>
        <p:spPr>
          <a:xfrm>
            <a:off x="2882947" y="2535054"/>
            <a:ext cx="4677784" cy="2167432"/>
          </a:xfrm>
          <a:prstGeom prst="rect">
            <a:avLst/>
          </a:prstGeom>
          <a:ln>
            <a:solidFill>
              <a:schemeClr val="tx1">
                <a:lumMod val="85000"/>
                <a:lumOff val="15000"/>
              </a:schemeClr>
            </a:solidFill>
          </a:ln>
        </p:spPr>
      </p:pic>
    </p:spTree>
    <p:extLst>
      <p:ext uri="{BB962C8B-B14F-4D97-AF65-F5344CB8AC3E}">
        <p14:creationId xmlns:p14="http://schemas.microsoft.com/office/powerpoint/2010/main" val="20903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0" y="2499742"/>
            <a:ext cx="9144000" cy="2643758"/>
            <a:chOff x="0" y="2499742"/>
            <a:chExt cx="9144000" cy="26437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p:blipFill>
          <p:spPr>
            <a:xfrm>
              <a:off x="0" y="2952750"/>
              <a:ext cx="9144000" cy="2190750"/>
            </a:xfrm>
            <a:prstGeom prst="rect">
              <a:avLst/>
            </a:prstGeom>
            <a:effectLst/>
          </p:spPr>
        </p:pic>
        <p:sp>
          <p:nvSpPr>
            <p:cNvPr id="21" name="矩形 20"/>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p:nvCxnSpPr>
        <p:spPr>
          <a:xfrm>
            <a:off x="378700" y="987574"/>
            <a:ext cx="838660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4058208" y="352494"/>
            <a:ext cx="1046633" cy="646331"/>
          </a:xfrm>
          <a:prstGeom prst="rect">
            <a:avLst/>
          </a:prstGeom>
          <a:noFill/>
        </p:spPr>
        <p:txBody>
          <a:bodyPr wrap="none" rtlCol="0">
            <a:spAutoFit/>
          </a:bodyPr>
          <a:lstStyle/>
          <a:p>
            <a:pPr algn="ctr"/>
            <a:r>
              <a:rPr lang="zh-CN" altLang="en-US" sz="2400" b="1" dirty="0">
                <a:solidFill>
                  <a:srgbClr val="0070C0"/>
                </a:solidFill>
                <a:latin typeface="微软雅黑" panose="020B0503020204020204" pitchFamily="34" charset="-122"/>
                <a:ea typeface="微软雅黑" panose="020B0503020204020204" pitchFamily="34" charset="-122"/>
              </a:rPr>
              <a:t>目 录</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en-US" altLang="zh-CN" sz="1200" b="1" dirty="0">
                <a:solidFill>
                  <a:schemeClr val="accent1">
                    <a:lumMod val="60000"/>
                    <a:lumOff val="40000"/>
                  </a:schemeClr>
                </a:solidFill>
                <a:latin typeface="微软雅黑" panose="020B0503020204020204" pitchFamily="34" charset="-122"/>
                <a:ea typeface="微软雅黑" panose="020B0503020204020204" pitchFamily="34" charset="-122"/>
              </a:rPr>
              <a:t>CONTENTS</a:t>
            </a:r>
          </a:p>
        </p:txBody>
      </p:sp>
      <p:grpSp>
        <p:nvGrpSpPr>
          <p:cNvPr id="4" name="组合 3"/>
          <p:cNvGrpSpPr/>
          <p:nvPr/>
        </p:nvGrpSpPr>
        <p:grpSpPr>
          <a:xfrm>
            <a:off x="2324771" y="1548494"/>
            <a:ext cx="4494458" cy="580879"/>
            <a:chOff x="2324771" y="1337352"/>
            <a:chExt cx="4494458" cy="580879"/>
          </a:xfrm>
        </p:grpSpPr>
        <p:sp>
          <p:nvSpPr>
            <p:cNvPr id="8" name="六边形 7"/>
            <p:cNvSpPr/>
            <p:nvPr/>
          </p:nvSpPr>
          <p:spPr>
            <a:xfrm>
              <a:off x="2324771" y="133735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    </a:t>
              </a:r>
            </a:p>
          </p:txBody>
        </p:sp>
        <p:sp>
          <p:nvSpPr>
            <p:cNvPr id="9" name="六边形 8"/>
            <p:cNvSpPr/>
            <p:nvPr/>
          </p:nvSpPr>
          <p:spPr>
            <a:xfrm>
              <a:off x="2384045" y="137797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0070C0"/>
                  </a:solidFill>
                </a:rPr>
                <a:t>01</a:t>
              </a:r>
              <a:endParaRPr lang="zh-CN" altLang="en-US" sz="2400" b="1" dirty="0">
                <a:solidFill>
                  <a:srgbClr val="0070C0"/>
                </a:solidFill>
              </a:endParaRPr>
            </a:p>
          </p:txBody>
        </p:sp>
        <p:sp>
          <p:nvSpPr>
            <p:cNvPr id="16" name="矩形 15"/>
            <p:cNvSpPr/>
            <p:nvPr/>
          </p:nvSpPr>
          <p:spPr>
            <a:xfrm>
              <a:off x="4064440" y="1440124"/>
              <a:ext cx="1114408" cy="369332"/>
            </a:xfrm>
            <a:prstGeom prst="rect">
              <a:avLst/>
            </a:prstGeom>
          </p:spPr>
          <p:txBody>
            <a:bodyPr wrap="none">
              <a:spAutoFit/>
            </a:bodyPr>
            <a:lstStyle/>
            <a:p>
              <a:pPr lvl="0" algn="ctr"/>
              <a:r>
                <a:rPr lang="zh-CN" altLang="en-US" sz="1800" b="1" dirty="0" smtClean="0">
                  <a:solidFill>
                    <a:prstClr val="white"/>
                  </a:solidFill>
                  <a:latin typeface="黑体" panose="02010609060101010101" pitchFamily="49" charset="-122"/>
                  <a:ea typeface="黑体" panose="02010609060101010101" pitchFamily="49" charset="-122"/>
                </a:rPr>
                <a:t>系统背景</a:t>
              </a:r>
              <a:endParaRPr lang="zh-CN" altLang="en-US" sz="1800" b="1" dirty="0">
                <a:solidFill>
                  <a:prstClr val="white"/>
                </a:solidFill>
                <a:latin typeface="黑体" panose="02010609060101010101" pitchFamily="49" charset="-122"/>
                <a:ea typeface="黑体" panose="02010609060101010101" pitchFamily="49" charset="-122"/>
              </a:endParaRPr>
            </a:p>
          </p:txBody>
        </p:sp>
      </p:grpSp>
      <p:grpSp>
        <p:nvGrpSpPr>
          <p:cNvPr id="3" name="组合 2"/>
          <p:cNvGrpSpPr/>
          <p:nvPr/>
        </p:nvGrpSpPr>
        <p:grpSpPr>
          <a:xfrm>
            <a:off x="2324771" y="2294047"/>
            <a:ext cx="4494458" cy="580879"/>
            <a:chOff x="2324771" y="2280570"/>
            <a:chExt cx="4494458" cy="580879"/>
          </a:xfrm>
        </p:grpSpPr>
        <p:sp>
          <p:nvSpPr>
            <p:cNvPr id="10" name="六边形 7"/>
            <p:cNvSpPr/>
            <p:nvPr/>
          </p:nvSpPr>
          <p:spPr>
            <a:xfrm>
              <a:off x="2324771" y="2280570"/>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11" name="六边形 10"/>
            <p:cNvSpPr/>
            <p:nvPr/>
          </p:nvSpPr>
          <p:spPr>
            <a:xfrm>
              <a:off x="2384045" y="2321194"/>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0070C0"/>
                  </a:solidFill>
                </a:rPr>
                <a:t>02</a:t>
              </a:r>
              <a:endParaRPr lang="zh-CN" altLang="en-US" sz="2400" b="1" dirty="0">
                <a:solidFill>
                  <a:srgbClr val="0070C0"/>
                </a:solidFill>
              </a:endParaRPr>
            </a:p>
          </p:txBody>
        </p:sp>
        <p:sp>
          <p:nvSpPr>
            <p:cNvPr id="17" name="矩形 16"/>
            <p:cNvSpPr/>
            <p:nvPr/>
          </p:nvSpPr>
          <p:spPr>
            <a:xfrm>
              <a:off x="4064444" y="2369692"/>
              <a:ext cx="1114408" cy="369332"/>
            </a:xfrm>
            <a:prstGeom prst="rect">
              <a:avLst/>
            </a:prstGeom>
          </p:spPr>
          <p:txBody>
            <a:bodyPr wrap="none">
              <a:spAutoFit/>
            </a:bodyPr>
            <a:lstStyle/>
            <a:p>
              <a:pPr lvl="0" algn="ctr"/>
              <a:r>
                <a:rPr lang="zh-CN" altLang="en-US" sz="1800" b="1" dirty="0" smtClean="0">
                  <a:solidFill>
                    <a:prstClr val="white"/>
                  </a:solidFill>
                  <a:latin typeface="黑体" panose="02010609060101010101" pitchFamily="49" charset="-122"/>
                  <a:ea typeface="黑体" panose="02010609060101010101" pitchFamily="49" charset="-122"/>
                </a:rPr>
                <a:t>系统介绍</a:t>
              </a:r>
              <a:endParaRPr lang="zh-CN" altLang="en-US" sz="1800" b="1" dirty="0">
                <a:solidFill>
                  <a:prstClr val="white"/>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2334296" y="3039600"/>
            <a:ext cx="4494458" cy="580879"/>
            <a:chOff x="2324771" y="1337352"/>
            <a:chExt cx="4494458" cy="580879"/>
          </a:xfrm>
        </p:grpSpPr>
        <p:sp>
          <p:nvSpPr>
            <p:cNvPr id="22" name="六边形 7"/>
            <p:cNvSpPr/>
            <p:nvPr/>
          </p:nvSpPr>
          <p:spPr>
            <a:xfrm>
              <a:off x="2324771" y="133735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    </a:t>
              </a:r>
            </a:p>
          </p:txBody>
        </p:sp>
        <p:sp>
          <p:nvSpPr>
            <p:cNvPr id="23" name="六边形 22"/>
            <p:cNvSpPr/>
            <p:nvPr/>
          </p:nvSpPr>
          <p:spPr>
            <a:xfrm>
              <a:off x="2384045" y="137797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0070C0"/>
                  </a:solidFill>
                </a:rPr>
                <a:t>03</a:t>
              </a:r>
              <a:endParaRPr lang="zh-CN" altLang="en-US" sz="2400" b="1" dirty="0">
                <a:solidFill>
                  <a:srgbClr val="0070C0"/>
                </a:solidFill>
              </a:endParaRPr>
            </a:p>
          </p:txBody>
        </p:sp>
        <p:sp>
          <p:nvSpPr>
            <p:cNvPr id="24" name="矩形 23"/>
            <p:cNvSpPr/>
            <p:nvPr/>
          </p:nvSpPr>
          <p:spPr>
            <a:xfrm>
              <a:off x="4064444" y="1435020"/>
              <a:ext cx="1114408" cy="369332"/>
            </a:xfrm>
            <a:prstGeom prst="rect">
              <a:avLst/>
            </a:prstGeom>
          </p:spPr>
          <p:txBody>
            <a:bodyPr wrap="none">
              <a:spAutoFit/>
            </a:bodyPr>
            <a:lstStyle/>
            <a:p>
              <a:pPr algn="ctr"/>
              <a:r>
                <a:rPr lang="zh-CN" altLang="en-US" sz="1800" b="1" dirty="0">
                  <a:solidFill>
                    <a:prstClr val="white"/>
                  </a:solidFill>
                  <a:latin typeface="黑体" panose="02010609060101010101" pitchFamily="49" charset="-122"/>
                  <a:ea typeface="黑体" panose="02010609060101010101" pitchFamily="49" charset="-122"/>
                </a:rPr>
                <a:t>报</a:t>
              </a:r>
              <a:r>
                <a:rPr lang="zh-CN" altLang="en-US" sz="1800" b="1" dirty="0" smtClean="0">
                  <a:solidFill>
                    <a:prstClr val="white"/>
                  </a:solidFill>
                  <a:latin typeface="黑体" panose="02010609060101010101" pitchFamily="49" charset="-122"/>
                  <a:ea typeface="黑体" panose="02010609060101010101" pitchFamily="49" charset="-122"/>
                </a:rPr>
                <a:t>装流程</a:t>
              </a:r>
              <a:endParaRPr lang="zh-CN" altLang="en-US" sz="1800" b="1" dirty="0">
                <a:solidFill>
                  <a:prstClr val="white"/>
                </a:solidFill>
                <a:latin typeface="黑体" panose="02010609060101010101" pitchFamily="49" charset="-122"/>
                <a:ea typeface="黑体" panose="02010609060101010101" pitchFamily="49" charset="-122"/>
              </a:endParaRPr>
            </a:p>
          </p:txBody>
        </p:sp>
      </p:grpSp>
      <p:grpSp>
        <p:nvGrpSpPr>
          <p:cNvPr id="19" name="组合 18"/>
          <p:cNvGrpSpPr/>
          <p:nvPr/>
        </p:nvGrpSpPr>
        <p:grpSpPr>
          <a:xfrm>
            <a:off x="2324771" y="3821621"/>
            <a:ext cx="4494458" cy="580879"/>
            <a:chOff x="2324771" y="1337352"/>
            <a:chExt cx="4494458" cy="580879"/>
          </a:xfrm>
        </p:grpSpPr>
        <p:sp>
          <p:nvSpPr>
            <p:cNvPr id="25" name="六边形 7"/>
            <p:cNvSpPr/>
            <p:nvPr/>
          </p:nvSpPr>
          <p:spPr>
            <a:xfrm>
              <a:off x="2324771" y="1337352"/>
              <a:ext cx="4494458" cy="580879"/>
            </a:xfrm>
            <a:custGeom>
              <a:avLst/>
              <a:gdLst/>
              <a:ahLst/>
              <a:cxnLst/>
              <a:rect l="l" t="t" r="r" b="b"/>
              <a:pathLst>
                <a:path w="5014356" h="648072">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    </a:t>
              </a:r>
            </a:p>
          </p:txBody>
        </p:sp>
        <p:sp>
          <p:nvSpPr>
            <p:cNvPr id="26" name="六边形 25"/>
            <p:cNvSpPr/>
            <p:nvPr/>
          </p:nvSpPr>
          <p:spPr>
            <a:xfrm>
              <a:off x="2384045" y="137797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0070C0"/>
                  </a:solidFill>
                </a:rPr>
                <a:t>04</a:t>
              </a:r>
              <a:endParaRPr lang="zh-CN" altLang="en-US" sz="2400" b="1" dirty="0">
                <a:solidFill>
                  <a:srgbClr val="0070C0"/>
                </a:solidFill>
              </a:endParaRPr>
            </a:p>
          </p:txBody>
        </p:sp>
        <p:sp>
          <p:nvSpPr>
            <p:cNvPr id="27" name="矩形 26"/>
            <p:cNvSpPr/>
            <p:nvPr/>
          </p:nvSpPr>
          <p:spPr>
            <a:xfrm>
              <a:off x="4064448" y="1435020"/>
              <a:ext cx="1114408" cy="369332"/>
            </a:xfrm>
            <a:prstGeom prst="rect">
              <a:avLst/>
            </a:prstGeom>
          </p:spPr>
          <p:txBody>
            <a:bodyPr wrap="none">
              <a:spAutoFit/>
            </a:bodyPr>
            <a:lstStyle/>
            <a:p>
              <a:pPr algn="ctr"/>
              <a:r>
                <a:rPr lang="zh-CN" altLang="en-US" sz="1800" b="1" dirty="0">
                  <a:solidFill>
                    <a:prstClr val="white"/>
                  </a:solidFill>
                  <a:latin typeface="黑体" panose="02010609060101010101" pitchFamily="49" charset="-122"/>
                  <a:ea typeface="黑体" panose="02010609060101010101" pitchFamily="49" charset="-122"/>
                </a:rPr>
                <a:t>注意事项</a:t>
              </a:r>
            </a:p>
          </p:txBody>
        </p:sp>
      </p:grpSp>
    </p:spTree>
    <p:extLst>
      <p:ext uri="{BB962C8B-B14F-4D97-AF65-F5344CB8AC3E}">
        <p14:creationId xmlns:p14="http://schemas.microsoft.com/office/powerpoint/2010/main" val="4118751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业务流程</a:t>
            </a:r>
          </a:p>
        </p:txBody>
      </p:sp>
      <p:sp>
        <p:nvSpPr>
          <p:cNvPr id="12" name="文本框 11"/>
          <p:cNvSpPr txBox="1"/>
          <p:nvPr/>
        </p:nvSpPr>
        <p:spPr>
          <a:xfrm>
            <a:off x="172720" y="823012"/>
            <a:ext cx="5865708" cy="584775"/>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发起供水报装接入申请</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defTabSz="914400" fontAlgn="base">
              <a:spcBef>
                <a:spcPct val="0"/>
              </a:spcBef>
              <a:spcAft>
                <a:spcPct val="0"/>
              </a:spcAft>
              <a:buClr>
                <a:srgbClr val="FF0000"/>
              </a:buClr>
            </a:pP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4" name="TextBox 5">
            <a:extLst>
              <a:ext uri="{FF2B5EF4-FFF2-40B4-BE49-F238E27FC236}">
                <a16:creationId xmlns="" xmlns:a16="http://schemas.microsoft.com/office/drawing/2014/main" id="{097B84E0-5F91-40A9-BC7E-7E0828A34599}"/>
              </a:ext>
            </a:extLst>
          </p:cNvPr>
          <p:cNvSpPr txBox="1"/>
          <p:nvPr/>
        </p:nvSpPr>
        <p:spPr>
          <a:xfrm>
            <a:off x="251519" y="1532174"/>
            <a:ext cx="1695993" cy="954107"/>
          </a:xfrm>
          <a:prstGeom prst="rect">
            <a:avLst/>
          </a:prstGeom>
          <a:noFill/>
        </p:spPr>
        <p:txBody>
          <a:bodyPr wrap="square" rtlCol="0">
            <a:spAutoFit/>
          </a:bodyPr>
          <a:lstStyle/>
          <a:p>
            <a:r>
              <a:rPr lang="zh-CN" altLang="en-US" sz="1400" dirty="0">
                <a:solidFill>
                  <a:srgbClr val="FF0000"/>
                </a:solidFill>
                <a:latin typeface="黑体" panose="02010609060101010101" pitchFamily="49" charset="-122"/>
                <a:ea typeface="黑体" panose="02010609060101010101" pitchFamily="49" charset="-122"/>
                <a:sym typeface="+mn-ea"/>
              </a:rPr>
              <a:t>方式二</a:t>
            </a:r>
            <a:r>
              <a:rPr lang="zh-CN" altLang="en-US" sz="1400" dirty="0">
                <a:latin typeface="黑体" panose="02010609060101010101" pitchFamily="49" charset="-122"/>
                <a:ea typeface="黑体" panose="02010609060101010101" pitchFamily="49" charset="-122"/>
                <a:sym typeface="+mn-ea"/>
              </a:rPr>
              <a:t>：建设单位登录市政公用平台直接发起供水报装接入申请。</a:t>
            </a:r>
            <a:endParaRPr lang="zh-CN" altLang="en-US" sz="1400" dirty="0">
              <a:latin typeface="黑体" panose="02010609060101010101" pitchFamily="49" charset="-122"/>
              <a:ea typeface="黑体" panose="02010609060101010101" pitchFamily="49" charset="-122"/>
            </a:endParaRPr>
          </a:p>
        </p:txBody>
      </p:sp>
      <p:pic>
        <p:nvPicPr>
          <p:cNvPr id="18" name="图片 17">
            <a:extLst>
              <a:ext uri="{FF2B5EF4-FFF2-40B4-BE49-F238E27FC236}">
                <a16:creationId xmlns="" xmlns:a16="http://schemas.microsoft.com/office/drawing/2014/main" id="{A9123AEC-E91A-463B-904F-1DECDC2A2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7512" y="1452270"/>
            <a:ext cx="6117702" cy="3438021"/>
          </a:xfrm>
          <a:prstGeom prst="rect">
            <a:avLst/>
          </a:prstGeom>
          <a:ln>
            <a:solidFill>
              <a:schemeClr val="bg1">
                <a:lumMod val="75000"/>
              </a:schemeClr>
            </a:solidFill>
          </a:ln>
        </p:spPr>
      </p:pic>
      <p:sp>
        <p:nvSpPr>
          <p:cNvPr id="15" name="矩形 14">
            <a:extLst>
              <a:ext uri="{FF2B5EF4-FFF2-40B4-BE49-F238E27FC236}">
                <a16:creationId xmlns="" xmlns:a16="http://schemas.microsoft.com/office/drawing/2014/main" id="{A67F8EA8-9BE3-4482-9F1D-C8A40FBD460D}"/>
              </a:ext>
            </a:extLst>
          </p:cNvPr>
          <p:cNvSpPr/>
          <p:nvPr/>
        </p:nvSpPr>
        <p:spPr>
          <a:xfrm>
            <a:off x="2800641" y="1806296"/>
            <a:ext cx="1090639" cy="11655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080446EA-FD63-4E1C-9F94-2F75A3E525DE}"/>
              </a:ext>
            </a:extLst>
          </p:cNvPr>
          <p:cNvPicPr>
            <a:picLocks noChangeAspect="1"/>
          </p:cNvPicPr>
          <p:nvPr/>
        </p:nvPicPr>
        <p:blipFill>
          <a:blip r:embed="rId5"/>
          <a:stretch>
            <a:fillRect/>
          </a:stretch>
        </p:blipFill>
        <p:spPr>
          <a:xfrm>
            <a:off x="3586334" y="1917174"/>
            <a:ext cx="3308520" cy="1936850"/>
          </a:xfrm>
          <a:prstGeom prst="rect">
            <a:avLst/>
          </a:prstGeom>
          <a:ln>
            <a:solidFill>
              <a:schemeClr val="bg1">
                <a:lumMod val="75000"/>
              </a:schemeClr>
            </a:solidFill>
          </a:ln>
        </p:spPr>
      </p:pic>
      <p:sp>
        <p:nvSpPr>
          <p:cNvPr id="20" name="矩形 19">
            <a:extLst>
              <a:ext uri="{FF2B5EF4-FFF2-40B4-BE49-F238E27FC236}">
                <a16:creationId xmlns="" xmlns:a16="http://schemas.microsoft.com/office/drawing/2014/main" id="{B7B62843-9F8C-4B22-B1E7-55551AD1A2DF}"/>
              </a:ext>
            </a:extLst>
          </p:cNvPr>
          <p:cNvSpPr/>
          <p:nvPr/>
        </p:nvSpPr>
        <p:spPr>
          <a:xfrm>
            <a:off x="4439282" y="2724912"/>
            <a:ext cx="1393693" cy="60853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32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业务流程</a:t>
            </a:r>
          </a:p>
        </p:txBody>
      </p:sp>
      <p:sp>
        <p:nvSpPr>
          <p:cNvPr id="12" name="文本框 11"/>
          <p:cNvSpPr txBox="1"/>
          <p:nvPr/>
        </p:nvSpPr>
        <p:spPr>
          <a:xfrm>
            <a:off x="172720" y="823012"/>
            <a:ext cx="586570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1.</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发起供水报装接入申请</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7" name="图片 16">
            <a:extLst>
              <a:ext uri="{FF2B5EF4-FFF2-40B4-BE49-F238E27FC236}">
                <a16:creationId xmlns="" xmlns:a16="http://schemas.microsoft.com/office/drawing/2014/main" id="{E04ED4C3-2AB2-4E05-9441-BB3B7685B2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940" y="1161566"/>
            <a:ext cx="6702119" cy="3766451"/>
          </a:xfrm>
          <a:prstGeom prst="rect">
            <a:avLst/>
          </a:prstGeom>
          <a:ln>
            <a:solidFill>
              <a:srgbClr val="D9D9D9"/>
            </a:solidFill>
          </a:ln>
        </p:spPr>
      </p:pic>
      <p:sp>
        <p:nvSpPr>
          <p:cNvPr id="22" name="TextBox 5">
            <a:extLst>
              <a:ext uri="{FF2B5EF4-FFF2-40B4-BE49-F238E27FC236}">
                <a16:creationId xmlns="" xmlns:a16="http://schemas.microsoft.com/office/drawing/2014/main" id="{8B58830E-7A6B-467A-92F8-C5CEDAB5A766}"/>
              </a:ext>
            </a:extLst>
          </p:cNvPr>
          <p:cNvSpPr txBox="1"/>
          <p:nvPr/>
        </p:nvSpPr>
        <p:spPr>
          <a:xfrm>
            <a:off x="251519" y="1532174"/>
            <a:ext cx="1653481" cy="2246769"/>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）项目基本信息自动带入后，建设单位服务机构，点击开始上传申报材料；</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）上传供水报装相关申请材料，并点击</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提交报装</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a:t>
            </a:r>
            <a:endParaRPr lang="zh-CN" altLang="en-US" sz="1400" dirty="0">
              <a:latin typeface="黑体" panose="02010609060101010101" pitchFamily="49" charset="-122"/>
              <a:ea typeface="黑体" panose="02010609060101010101" pitchFamily="49" charset="-122"/>
            </a:endParaRPr>
          </a:p>
        </p:txBody>
      </p:sp>
      <p:sp>
        <p:nvSpPr>
          <p:cNvPr id="23" name="矩形 22">
            <a:extLst>
              <a:ext uri="{FF2B5EF4-FFF2-40B4-BE49-F238E27FC236}">
                <a16:creationId xmlns="" xmlns:a16="http://schemas.microsoft.com/office/drawing/2014/main" id="{97479C1A-78AE-4AE5-B73B-5B76E9595157}"/>
              </a:ext>
            </a:extLst>
          </p:cNvPr>
          <p:cNvSpPr/>
          <p:nvPr/>
        </p:nvSpPr>
        <p:spPr>
          <a:xfrm>
            <a:off x="5706034" y="2596017"/>
            <a:ext cx="1517018" cy="19288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 xmlns:a16="http://schemas.microsoft.com/office/drawing/2014/main" id="{7E0810D9-D27C-4191-B13F-A12E8C8832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940" y="1161565"/>
            <a:ext cx="6702119" cy="3766451"/>
          </a:xfrm>
          <a:prstGeom prst="rect">
            <a:avLst/>
          </a:prstGeom>
        </p:spPr>
      </p:pic>
      <p:sp>
        <p:nvSpPr>
          <p:cNvPr id="24" name="矩形 23">
            <a:extLst>
              <a:ext uri="{FF2B5EF4-FFF2-40B4-BE49-F238E27FC236}">
                <a16:creationId xmlns="" xmlns:a16="http://schemas.microsoft.com/office/drawing/2014/main" id="{822929EA-E4AC-4458-850C-AD074AFA612C}"/>
              </a:ext>
            </a:extLst>
          </p:cNvPr>
          <p:cNvSpPr/>
          <p:nvPr/>
        </p:nvSpPr>
        <p:spPr>
          <a:xfrm>
            <a:off x="2892127" y="2298382"/>
            <a:ext cx="5496483" cy="149281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 xmlns:a16="http://schemas.microsoft.com/office/drawing/2014/main" id="{06E315C0-FA3E-4EAA-B553-0F7C61F52C79}"/>
              </a:ext>
            </a:extLst>
          </p:cNvPr>
          <p:cNvPicPr>
            <a:picLocks noChangeAspect="1"/>
          </p:cNvPicPr>
          <p:nvPr/>
        </p:nvPicPr>
        <p:blipFill>
          <a:blip r:embed="rId6"/>
          <a:stretch>
            <a:fillRect/>
          </a:stretch>
        </p:blipFill>
        <p:spPr>
          <a:xfrm>
            <a:off x="2434386" y="2241717"/>
            <a:ext cx="5704050" cy="1549480"/>
          </a:xfrm>
          <a:prstGeom prst="rect">
            <a:avLst/>
          </a:prstGeom>
          <a:ln>
            <a:solidFill>
              <a:srgbClr val="D9D9D9"/>
            </a:solidFill>
          </a:ln>
        </p:spPr>
      </p:pic>
    </p:spTree>
    <p:extLst>
      <p:ext uri="{BB962C8B-B14F-4D97-AF65-F5344CB8AC3E}">
        <p14:creationId xmlns:p14="http://schemas.microsoft.com/office/powerpoint/2010/main" val="20614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089097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业务流程</a:t>
            </a:r>
          </a:p>
        </p:txBody>
      </p:sp>
      <p:sp>
        <p:nvSpPr>
          <p:cNvPr id="17" name="文本框 16"/>
          <p:cNvSpPr txBox="1"/>
          <p:nvPr/>
        </p:nvSpPr>
        <p:spPr>
          <a:xfrm>
            <a:off x="172720" y="823012"/>
            <a:ext cx="4634602"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2.</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市政机构</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受理报装</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2" name="图片 1">
            <a:extLst>
              <a:ext uri="{FF2B5EF4-FFF2-40B4-BE49-F238E27FC236}">
                <a16:creationId xmlns="" xmlns:a16="http://schemas.microsoft.com/office/drawing/2014/main" id="{9690D15F-BF83-42D7-93B0-2E4C1032486C}"/>
              </a:ext>
            </a:extLst>
          </p:cNvPr>
          <p:cNvPicPr>
            <a:picLocks noChangeAspect="1"/>
          </p:cNvPicPr>
          <p:nvPr/>
        </p:nvPicPr>
        <p:blipFill>
          <a:blip r:embed="rId4"/>
          <a:stretch>
            <a:fillRect/>
          </a:stretch>
        </p:blipFill>
        <p:spPr>
          <a:xfrm>
            <a:off x="1781470" y="1161566"/>
            <a:ext cx="6813890" cy="3857625"/>
          </a:xfrm>
          <a:prstGeom prst="rect">
            <a:avLst/>
          </a:prstGeom>
          <a:ln>
            <a:solidFill>
              <a:srgbClr val="D9D9D9"/>
            </a:solidFill>
          </a:ln>
        </p:spPr>
      </p:pic>
      <p:sp>
        <p:nvSpPr>
          <p:cNvPr id="14" name="TextBox 5">
            <a:extLst>
              <a:ext uri="{FF2B5EF4-FFF2-40B4-BE49-F238E27FC236}">
                <a16:creationId xmlns="" xmlns:a16="http://schemas.microsoft.com/office/drawing/2014/main" id="{8A52D700-7572-4913-B279-AE508AEAC84D}"/>
              </a:ext>
            </a:extLst>
          </p:cNvPr>
          <p:cNvSpPr txBox="1"/>
          <p:nvPr/>
        </p:nvSpPr>
        <p:spPr>
          <a:xfrm>
            <a:off x="251519" y="1532174"/>
            <a:ext cx="1653481" cy="2462213"/>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）市政机构用户登录平台后，通过待受理事项列表，点击查看报装申请详细信息和申报材料。</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）查看报装材料及项目详情，确认受理报装或驳回申请。</a:t>
            </a:r>
            <a:endParaRPr lang="zh-CN" altLang="en-US" sz="1400" dirty="0">
              <a:latin typeface="黑体" panose="02010609060101010101" pitchFamily="49" charset="-122"/>
              <a:ea typeface="黑体" panose="02010609060101010101" pitchFamily="49" charset="-122"/>
            </a:endParaRPr>
          </a:p>
        </p:txBody>
      </p:sp>
      <p:sp>
        <p:nvSpPr>
          <p:cNvPr id="15" name="矩形 14">
            <a:extLst>
              <a:ext uri="{FF2B5EF4-FFF2-40B4-BE49-F238E27FC236}">
                <a16:creationId xmlns="" xmlns:a16="http://schemas.microsoft.com/office/drawing/2014/main" id="{26CC1E31-F3D0-46F3-8298-71D2D0141E52}"/>
              </a:ext>
            </a:extLst>
          </p:cNvPr>
          <p:cNvSpPr/>
          <p:nvPr/>
        </p:nvSpPr>
        <p:spPr>
          <a:xfrm>
            <a:off x="1798405" y="2219460"/>
            <a:ext cx="875370"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A5205AB8-2643-4EB8-A29C-604971D43ABA}"/>
              </a:ext>
            </a:extLst>
          </p:cNvPr>
          <p:cNvSpPr/>
          <p:nvPr/>
        </p:nvSpPr>
        <p:spPr>
          <a:xfrm>
            <a:off x="2865048" y="2480769"/>
            <a:ext cx="5510602"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 xmlns:a16="http://schemas.microsoft.com/office/drawing/2014/main" id="{1C534374-DB1A-4B49-898B-A137917C97E0}"/>
              </a:ext>
            </a:extLst>
          </p:cNvPr>
          <p:cNvGrpSpPr/>
          <p:nvPr/>
        </p:nvGrpSpPr>
        <p:grpSpPr>
          <a:xfrm>
            <a:off x="1783455" y="1149113"/>
            <a:ext cx="6811905" cy="3845885"/>
            <a:chOff x="1783455" y="1149113"/>
            <a:chExt cx="6811905" cy="3845885"/>
          </a:xfrm>
        </p:grpSpPr>
        <p:pic>
          <p:nvPicPr>
            <p:cNvPr id="3" name="图片 2">
              <a:extLst>
                <a:ext uri="{FF2B5EF4-FFF2-40B4-BE49-F238E27FC236}">
                  <a16:creationId xmlns="" xmlns:a16="http://schemas.microsoft.com/office/drawing/2014/main" id="{7885D958-1C8C-4BEA-837B-6E2AF4D315FF}"/>
                </a:ext>
              </a:extLst>
            </p:cNvPr>
            <p:cNvPicPr>
              <a:picLocks noChangeAspect="1"/>
            </p:cNvPicPr>
            <p:nvPr/>
          </p:nvPicPr>
          <p:blipFill>
            <a:blip r:embed="rId5"/>
            <a:stretch>
              <a:fillRect/>
            </a:stretch>
          </p:blipFill>
          <p:spPr>
            <a:xfrm>
              <a:off x="1783455" y="1149113"/>
              <a:ext cx="6811905" cy="3845885"/>
            </a:xfrm>
            <a:prstGeom prst="rect">
              <a:avLst/>
            </a:prstGeom>
          </p:spPr>
        </p:pic>
        <p:sp>
          <p:nvSpPr>
            <p:cNvPr id="19" name="矩形 18">
              <a:extLst>
                <a:ext uri="{FF2B5EF4-FFF2-40B4-BE49-F238E27FC236}">
                  <a16:creationId xmlns="" xmlns:a16="http://schemas.microsoft.com/office/drawing/2014/main" id="{C715AC94-0CCF-416D-99BD-F77890210DD9}"/>
                </a:ext>
              </a:extLst>
            </p:cNvPr>
            <p:cNvSpPr/>
            <p:nvPr/>
          </p:nvSpPr>
          <p:spPr>
            <a:xfrm>
              <a:off x="3544028" y="1848038"/>
              <a:ext cx="1520732"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对话气泡: 圆角矩形 7">
              <a:extLst>
                <a:ext uri="{FF2B5EF4-FFF2-40B4-BE49-F238E27FC236}">
                  <a16:creationId xmlns="" xmlns:a16="http://schemas.microsoft.com/office/drawing/2014/main" id="{FC90611E-2DBB-4AB9-A0F8-962F6EA63C47}"/>
                </a:ext>
              </a:extLst>
            </p:cNvPr>
            <p:cNvSpPr/>
            <p:nvPr/>
          </p:nvSpPr>
          <p:spPr>
            <a:xfrm>
              <a:off x="4282525" y="2320455"/>
              <a:ext cx="1286171" cy="679868"/>
            </a:xfrm>
            <a:prstGeom prst="wedgeRoundRectCallout">
              <a:avLst>
                <a:gd name="adj1" fmla="val -35245"/>
                <a:gd name="adj2" fmla="val -756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查看事项材料、报装办理流程信息。</a:t>
              </a:r>
            </a:p>
          </p:txBody>
        </p:sp>
        <p:sp>
          <p:nvSpPr>
            <p:cNvPr id="20" name="矩形 19">
              <a:extLst>
                <a:ext uri="{FF2B5EF4-FFF2-40B4-BE49-F238E27FC236}">
                  <a16:creationId xmlns="" xmlns:a16="http://schemas.microsoft.com/office/drawing/2014/main" id="{3557FB9A-594C-4707-B7BC-40E0669D07EB}"/>
                </a:ext>
              </a:extLst>
            </p:cNvPr>
            <p:cNvSpPr/>
            <p:nvPr/>
          </p:nvSpPr>
          <p:spPr>
            <a:xfrm>
              <a:off x="7124700" y="1552898"/>
              <a:ext cx="1470660"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对话气泡: 圆角矩形 20">
              <a:extLst>
                <a:ext uri="{FF2B5EF4-FFF2-40B4-BE49-F238E27FC236}">
                  <a16:creationId xmlns="" xmlns:a16="http://schemas.microsoft.com/office/drawing/2014/main" id="{256B02CD-1760-45A5-B03B-A82D6A950F1A}"/>
                </a:ext>
              </a:extLst>
            </p:cNvPr>
            <p:cNvSpPr/>
            <p:nvPr/>
          </p:nvSpPr>
          <p:spPr>
            <a:xfrm>
              <a:off x="7199334" y="2060678"/>
              <a:ext cx="1286171" cy="679868"/>
            </a:xfrm>
            <a:prstGeom prst="wedgeRoundRectCallout">
              <a:avLst>
                <a:gd name="adj1" fmla="val 13179"/>
                <a:gd name="adj2" fmla="val -808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点击受理或驳回报装申请。</a:t>
              </a:r>
            </a:p>
          </p:txBody>
        </p:sp>
      </p:grpSp>
    </p:spTree>
    <p:extLst>
      <p:ext uri="{BB962C8B-B14F-4D97-AF65-F5344CB8AC3E}">
        <p14:creationId xmlns:p14="http://schemas.microsoft.com/office/powerpoint/2010/main" val="28949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4236692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72720" y="823012"/>
            <a:ext cx="6621272" cy="338554"/>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3.</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市政机构</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现场查勘</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2" name="图片 1">
            <a:extLst>
              <a:ext uri="{FF2B5EF4-FFF2-40B4-BE49-F238E27FC236}">
                <a16:creationId xmlns="" xmlns:a16="http://schemas.microsoft.com/office/drawing/2014/main" id="{7DE60E32-5024-4924-BE43-37B8F2714B42}"/>
              </a:ext>
            </a:extLst>
          </p:cNvPr>
          <p:cNvPicPr>
            <a:picLocks noChangeAspect="1"/>
          </p:cNvPicPr>
          <p:nvPr/>
        </p:nvPicPr>
        <p:blipFill>
          <a:blip r:embed="rId3"/>
          <a:stretch>
            <a:fillRect/>
          </a:stretch>
        </p:blipFill>
        <p:spPr>
          <a:xfrm>
            <a:off x="2041335" y="1194410"/>
            <a:ext cx="6621272" cy="3614654"/>
          </a:xfrm>
          <a:prstGeom prst="rect">
            <a:avLst/>
          </a:prstGeom>
        </p:spPr>
      </p:pic>
      <p:sp>
        <p:nvSpPr>
          <p:cNvPr id="9" name="TextBox 5">
            <a:extLst>
              <a:ext uri="{FF2B5EF4-FFF2-40B4-BE49-F238E27FC236}">
                <a16:creationId xmlns="" xmlns:a16="http://schemas.microsoft.com/office/drawing/2014/main" id="{698D2EA6-BD8C-490D-B211-77D4F042144F}"/>
              </a:ext>
            </a:extLst>
          </p:cNvPr>
          <p:cNvSpPr txBox="1"/>
          <p:nvPr/>
        </p:nvSpPr>
        <p:spPr>
          <a:xfrm>
            <a:off x="251519" y="1532174"/>
            <a:ext cx="1653481" cy="2031325"/>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）市政机构通过待办事项列表，点击查看需办理现场查勘手续的报装申请事项。</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）完成线下的现场查勘后，上传相应的方案。</a:t>
            </a:r>
            <a:endParaRPr lang="zh-CN" altLang="en-US" sz="1400"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 xmlns:a16="http://schemas.microsoft.com/office/drawing/2014/main" id="{4C26FC11-43DF-4A53-80A6-240E14457133}"/>
              </a:ext>
            </a:extLst>
          </p:cNvPr>
          <p:cNvSpPr/>
          <p:nvPr/>
        </p:nvSpPr>
        <p:spPr>
          <a:xfrm>
            <a:off x="1998315" y="2485071"/>
            <a:ext cx="882046"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997BCEA8-5963-46DF-ABF0-C39F6F2A63D4}"/>
              </a:ext>
            </a:extLst>
          </p:cNvPr>
          <p:cNvSpPr/>
          <p:nvPr/>
        </p:nvSpPr>
        <p:spPr>
          <a:xfrm>
            <a:off x="3048682" y="2515070"/>
            <a:ext cx="5447617"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 xmlns:a16="http://schemas.microsoft.com/office/drawing/2014/main" id="{1883361C-076B-466F-972B-CBFAB4654B6A}"/>
              </a:ext>
            </a:extLst>
          </p:cNvPr>
          <p:cNvGrpSpPr/>
          <p:nvPr/>
        </p:nvGrpSpPr>
        <p:grpSpPr>
          <a:xfrm>
            <a:off x="1988690" y="1194410"/>
            <a:ext cx="6750398" cy="3653326"/>
            <a:chOff x="1988690" y="1194410"/>
            <a:chExt cx="6750398" cy="3653326"/>
          </a:xfrm>
        </p:grpSpPr>
        <p:grpSp>
          <p:nvGrpSpPr>
            <p:cNvPr id="13" name="组合 12">
              <a:extLst>
                <a:ext uri="{FF2B5EF4-FFF2-40B4-BE49-F238E27FC236}">
                  <a16:creationId xmlns="" xmlns:a16="http://schemas.microsoft.com/office/drawing/2014/main" id="{01E708C7-90ED-47E2-B0F6-A6DFFB3FAB47}"/>
                </a:ext>
              </a:extLst>
            </p:cNvPr>
            <p:cNvGrpSpPr/>
            <p:nvPr/>
          </p:nvGrpSpPr>
          <p:grpSpPr>
            <a:xfrm>
              <a:off x="1988690" y="1194410"/>
              <a:ext cx="6750398" cy="3653326"/>
              <a:chOff x="1998315" y="1194410"/>
              <a:chExt cx="6750398" cy="3653326"/>
            </a:xfrm>
          </p:grpSpPr>
          <p:pic>
            <p:nvPicPr>
              <p:cNvPr id="3" name="图片 2">
                <a:extLst>
                  <a:ext uri="{FF2B5EF4-FFF2-40B4-BE49-F238E27FC236}">
                    <a16:creationId xmlns="" xmlns:a16="http://schemas.microsoft.com/office/drawing/2014/main" id="{D9E3F741-5C20-498A-A446-0467B9C6FDD5}"/>
                  </a:ext>
                </a:extLst>
              </p:cNvPr>
              <p:cNvPicPr>
                <a:picLocks noChangeAspect="1"/>
              </p:cNvPicPr>
              <p:nvPr/>
            </p:nvPicPr>
            <p:blipFill>
              <a:blip r:embed="rId4"/>
              <a:stretch>
                <a:fillRect/>
              </a:stretch>
            </p:blipFill>
            <p:spPr>
              <a:xfrm>
                <a:off x="1998315" y="1194410"/>
                <a:ext cx="6750398" cy="3653326"/>
              </a:xfrm>
              <a:prstGeom prst="rect">
                <a:avLst/>
              </a:prstGeom>
              <a:ln>
                <a:solidFill>
                  <a:srgbClr val="D9D9D9"/>
                </a:solidFill>
              </a:ln>
            </p:spPr>
          </p:pic>
          <p:sp>
            <p:nvSpPr>
              <p:cNvPr id="12" name="矩形 11">
                <a:extLst>
                  <a:ext uri="{FF2B5EF4-FFF2-40B4-BE49-F238E27FC236}">
                    <a16:creationId xmlns="" xmlns:a16="http://schemas.microsoft.com/office/drawing/2014/main" id="{109922A7-7532-49C8-BE58-E496E267CFDD}"/>
                  </a:ext>
                </a:extLst>
              </p:cNvPr>
              <p:cNvSpPr/>
              <p:nvPr/>
            </p:nvSpPr>
            <p:spPr>
              <a:xfrm>
                <a:off x="3154680" y="1848038"/>
                <a:ext cx="2184400"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对话气泡: 圆角矩形 13">
              <a:extLst>
                <a:ext uri="{FF2B5EF4-FFF2-40B4-BE49-F238E27FC236}">
                  <a16:creationId xmlns="" xmlns:a16="http://schemas.microsoft.com/office/drawing/2014/main" id="{84563C38-976D-4AEF-B2FE-13AB6BFFD2CB}"/>
                </a:ext>
              </a:extLst>
            </p:cNvPr>
            <p:cNvSpPr/>
            <p:nvPr/>
          </p:nvSpPr>
          <p:spPr>
            <a:xfrm>
              <a:off x="3811609" y="2253577"/>
              <a:ext cx="1286171" cy="679868"/>
            </a:xfrm>
            <a:prstGeom prst="wedgeRoundRectCallout">
              <a:avLst>
                <a:gd name="adj1" fmla="val -35245"/>
                <a:gd name="adj2" fmla="val -756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查看事项材料，并上传相应的方案成果材料。</a:t>
              </a:r>
            </a:p>
          </p:txBody>
        </p:sp>
      </p:grpSp>
      <p:grpSp>
        <p:nvGrpSpPr>
          <p:cNvPr id="21" name="组合 20">
            <a:extLst>
              <a:ext uri="{FF2B5EF4-FFF2-40B4-BE49-F238E27FC236}">
                <a16:creationId xmlns="" xmlns:a16="http://schemas.microsoft.com/office/drawing/2014/main" id="{5316D395-54E2-4832-98C4-CBE8DD3095FD}"/>
              </a:ext>
            </a:extLst>
          </p:cNvPr>
          <p:cNvGrpSpPr/>
          <p:nvPr/>
        </p:nvGrpSpPr>
        <p:grpSpPr>
          <a:xfrm>
            <a:off x="1998315" y="1194410"/>
            <a:ext cx="6740773" cy="3653325"/>
            <a:chOff x="1998315" y="1194410"/>
            <a:chExt cx="6740773" cy="3653325"/>
          </a:xfrm>
        </p:grpSpPr>
        <p:grpSp>
          <p:nvGrpSpPr>
            <p:cNvPr id="20" name="组合 19">
              <a:extLst>
                <a:ext uri="{FF2B5EF4-FFF2-40B4-BE49-F238E27FC236}">
                  <a16:creationId xmlns="" xmlns:a16="http://schemas.microsoft.com/office/drawing/2014/main" id="{09BE2662-1CCB-4B79-8D97-40D1BCB7B117}"/>
                </a:ext>
              </a:extLst>
            </p:cNvPr>
            <p:cNvGrpSpPr/>
            <p:nvPr/>
          </p:nvGrpSpPr>
          <p:grpSpPr>
            <a:xfrm>
              <a:off x="1998315" y="1194410"/>
              <a:ext cx="6740773" cy="3653325"/>
              <a:chOff x="845894" y="3304053"/>
              <a:chExt cx="8503772" cy="5143500"/>
            </a:xfrm>
          </p:grpSpPr>
          <p:pic>
            <p:nvPicPr>
              <p:cNvPr id="4" name="图片 3">
                <a:extLst>
                  <a:ext uri="{FF2B5EF4-FFF2-40B4-BE49-F238E27FC236}">
                    <a16:creationId xmlns="" xmlns:a16="http://schemas.microsoft.com/office/drawing/2014/main" id="{A74FC777-C9AF-4EBB-B37E-4B5DF295FB1D}"/>
                  </a:ext>
                </a:extLst>
              </p:cNvPr>
              <p:cNvPicPr>
                <a:picLocks noChangeAspect="1"/>
              </p:cNvPicPr>
              <p:nvPr/>
            </p:nvPicPr>
            <p:blipFill>
              <a:blip r:embed="rId5"/>
              <a:stretch>
                <a:fillRect/>
              </a:stretch>
            </p:blipFill>
            <p:spPr>
              <a:xfrm>
                <a:off x="845894" y="3304053"/>
                <a:ext cx="8503772" cy="5143500"/>
              </a:xfrm>
              <a:prstGeom prst="rect">
                <a:avLst/>
              </a:prstGeom>
            </p:spPr>
          </p:pic>
          <p:sp>
            <p:nvSpPr>
              <p:cNvPr id="16" name="矩形 15">
                <a:extLst>
                  <a:ext uri="{FF2B5EF4-FFF2-40B4-BE49-F238E27FC236}">
                    <a16:creationId xmlns="" xmlns:a16="http://schemas.microsoft.com/office/drawing/2014/main" id="{286DED2C-872A-4F9C-B934-69D06F863BCF}"/>
                  </a:ext>
                </a:extLst>
              </p:cNvPr>
              <p:cNvSpPr/>
              <p:nvPr/>
            </p:nvSpPr>
            <p:spPr>
              <a:xfrm>
                <a:off x="2180924" y="6610583"/>
                <a:ext cx="6937958"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话气泡: 圆角矩形 17">
                <a:extLst>
                  <a:ext uri="{FF2B5EF4-FFF2-40B4-BE49-F238E27FC236}">
                    <a16:creationId xmlns="" xmlns:a16="http://schemas.microsoft.com/office/drawing/2014/main" id="{85AC7BC7-AF53-4B45-B98C-33C9CE278E12}"/>
                  </a:ext>
                </a:extLst>
              </p:cNvPr>
              <p:cNvSpPr/>
              <p:nvPr/>
            </p:nvSpPr>
            <p:spPr>
              <a:xfrm>
                <a:off x="7305018" y="4162040"/>
                <a:ext cx="1286170" cy="827862"/>
              </a:xfrm>
              <a:prstGeom prst="wedgeRoundRectCallout">
                <a:avLst>
                  <a:gd name="adj1" fmla="val 48357"/>
                  <a:gd name="adj2" fmla="val -681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点击进入下一步，完成现场查勘。</a:t>
                </a:r>
              </a:p>
            </p:txBody>
          </p:sp>
        </p:grpSp>
        <p:sp>
          <p:nvSpPr>
            <p:cNvPr id="19" name="矩形 18">
              <a:extLst>
                <a:ext uri="{FF2B5EF4-FFF2-40B4-BE49-F238E27FC236}">
                  <a16:creationId xmlns="" xmlns:a16="http://schemas.microsoft.com/office/drawing/2014/main" id="{C9910EAA-7B96-4AC3-8208-2AF500A03A85}"/>
                </a:ext>
              </a:extLst>
            </p:cNvPr>
            <p:cNvSpPr/>
            <p:nvPr/>
          </p:nvSpPr>
          <p:spPr>
            <a:xfrm>
              <a:off x="8051800" y="1525505"/>
              <a:ext cx="653827" cy="20963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301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004343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6439C745-201A-4D35-B243-EAC11D401FCC}"/>
              </a:ext>
            </a:extLst>
          </p:cNvPr>
          <p:cNvPicPr>
            <a:picLocks noChangeAspect="1"/>
          </p:cNvPicPr>
          <p:nvPr/>
        </p:nvPicPr>
        <p:blipFill>
          <a:blip r:embed="rId3"/>
          <a:stretch>
            <a:fillRect/>
          </a:stretch>
        </p:blipFill>
        <p:spPr>
          <a:xfrm>
            <a:off x="2064646" y="1193899"/>
            <a:ext cx="6597961" cy="3758869"/>
          </a:xfrm>
          <a:prstGeom prst="rect">
            <a:avLst/>
          </a:prstGeom>
          <a:ln>
            <a:solidFill>
              <a:srgbClr val="D9D9D9"/>
            </a:solidFill>
          </a:ln>
        </p:spPr>
      </p:pic>
      <p:sp>
        <p:nvSpPr>
          <p:cNvPr id="8" name="文本框 7"/>
          <p:cNvSpPr txBox="1"/>
          <p:nvPr/>
        </p:nvSpPr>
        <p:spPr>
          <a:xfrm>
            <a:off x="172720" y="823012"/>
            <a:ext cx="6621272" cy="338554"/>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4.</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市政机构</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上传合同</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TextBox 5">
            <a:extLst>
              <a:ext uri="{FF2B5EF4-FFF2-40B4-BE49-F238E27FC236}">
                <a16:creationId xmlns="" xmlns:a16="http://schemas.microsoft.com/office/drawing/2014/main" id="{698D2EA6-BD8C-490D-B211-77D4F042144F}"/>
              </a:ext>
            </a:extLst>
          </p:cNvPr>
          <p:cNvSpPr txBox="1"/>
          <p:nvPr/>
        </p:nvSpPr>
        <p:spPr>
          <a:xfrm>
            <a:off x="251519" y="1532174"/>
            <a:ext cx="1653481" cy="2677656"/>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）市政机构通过待办事项列表，点击查看需上传合同的报装申请事项。</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）完善合同基本信息并上传相关附件，点击提交下一步。通过点击</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办理流程</a:t>
            </a:r>
            <a:r>
              <a:rPr lang="en-US" altLang="zh-CN" sz="1400" dirty="0">
                <a:latin typeface="黑体" panose="02010609060101010101" pitchFamily="49" charset="-122"/>
                <a:ea typeface="黑体" panose="02010609060101010101" pitchFamily="49" charset="-122"/>
                <a:sym typeface="+mn-ea"/>
              </a:rPr>
              <a:t>】</a:t>
            </a:r>
            <a:r>
              <a:rPr lang="zh-CN" altLang="en-US" sz="1400" dirty="0">
                <a:latin typeface="黑体" panose="02010609060101010101" pitchFamily="49" charset="-122"/>
                <a:ea typeface="黑体" panose="02010609060101010101" pitchFamily="49" charset="-122"/>
                <a:sym typeface="+mn-ea"/>
              </a:rPr>
              <a:t>可以查看到整个报装流程信息。</a:t>
            </a:r>
            <a:endParaRPr lang="zh-CN" altLang="en-US" sz="1400"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 xmlns:a16="http://schemas.microsoft.com/office/drawing/2014/main" id="{4C26FC11-43DF-4A53-80A6-240E14457133}"/>
              </a:ext>
            </a:extLst>
          </p:cNvPr>
          <p:cNvSpPr/>
          <p:nvPr/>
        </p:nvSpPr>
        <p:spPr>
          <a:xfrm>
            <a:off x="2040467" y="2485071"/>
            <a:ext cx="839893"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997BCEA8-5963-46DF-ABF0-C39F6F2A63D4}"/>
              </a:ext>
            </a:extLst>
          </p:cNvPr>
          <p:cNvSpPr/>
          <p:nvPr/>
        </p:nvSpPr>
        <p:spPr>
          <a:xfrm>
            <a:off x="3048682" y="2515070"/>
            <a:ext cx="5447617"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 xmlns:a16="http://schemas.microsoft.com/office/drawing/2014/main" id="{BCE815FB-E0BF-47C6-8EEB-0859CA3556DF}"/>
              </a:ext>
            </a:extLst>
          </p:cNvPr>
          <p:cNvGrpSpPr/>
          <p:nvPr/>
        </p:nvGrpSpPr>
        <p:grpSpPr>
          <a:xfrm>
            <a:off x="2030842" y="1193900"/>
            <a:ext cx="6639073" cy="3758868"/>
            <a:chOff x="2018722" y="1161566"/>
            <a:chExt cx="6639073" cy="3758868"/>
          </a:xfrm>
        </p:grpSpPr>
        <p:pic>
          <p:nvPicPr>
            <p:cNvPr id="23" name="图片 22">
              <a:extLst>
                <a:ext uri="{FF2B5EF4-FFF2-40B4-BE49-F238E27FC236}">
                  <a16:creationId xmlns="" xmlns:a16="http://schemas.microsoft.com/office/drawing/2014/main" id="{183C9FAE-2B58-4A45-836A-5E01DB2C7423}"/>
                </a:ext>
              </a:extLst>
            </p:cNvPr>
            <p:cNvPicPr>
              <a:picLocks noChangeAspect="1"/>
            </p:cNvPicPr>
            <p:nvPr/>
          </p:nvPicPr>
          <p:blipFill>
            <a:blip r:embed="rId4"/>
            <a:stretch>
              <a:fillRect/>
            </a:stretch>
          </p:blipFill>
          <p:spPr>
            <a:xfrm>
              <a:off x="2018723" y="1161566"/>
              <a:ext cx="6639072" cy="3758868"/>
            </a:xfrm>
            <a:prstGeom prst="rect">
              <a:avLst/>
            </a:prstGeom>
            <a:ln>
              <a:solidFill>
                <a:srgbClr val="D9D9D9"/>
              </a:solidFill>
            </a:ln>
          </p:spPr>
        </p:pic>
        <p:sp>
          <p:nvSpPr>
            <p:cNvPr id="25" name="矩形 24">
              <a:extLst>
                <a:ext uri="{FF2B5EF4-FFF2-40B4-BE49-F238E27FC236}">
                  <a16:creationId xmlns="" xmlns:a16="http://schemas.microsoft.com/office/drawing/2014/main" id="{25A718D2-566D-4F00-81E0-36F11FD88EE3}"/>
                </a:ext>
              </a:extLst>
            </p:cNvPr>
            <p:cNvSpPr/>
            <p:nvPr/>
          </p:nvSpPr>
          <p:spPr>
            <a:xfrm>
              <a:off x="2963822" y="2038018"/>
              <a:ext cx="3084794" cy="263050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对话气泡: 圆角矩形 25">
              <a:extLst>
                <a:ext uri="{FF2B5EF4-FFF2-40B4-BE49-F238E27FC236}">
                  <a16:creationId xmlns="" xmlns:a16="http://schemas.microsoft.com/office/drawing/2014/main" id="{F91A8235-5B93-4A6E-86CD-5ABE77F2DF59}"/>
                </a:ext>
              </a:extLst>
            </p:cNvPr>
            <p:cNvSpPr/>
            <p:nvPr/>
          </p:nvSpPr>
          <p:spPr>
            <a:xfrm>
              <a:off x="6438030" y="2842542"/>
              <a:ext cx="1204829" cy="784577"/>
            </a:xfrm>
            <a:prstGeom prst="wedgeRoundRectCallout">
              <a:avLst>
                <a:gd name="adj1" fmla="val -82037"/>
                <a:gd name="adj2" fmla="val -72042"/>
                <a:gd name="adj3" fmla="val 16667"/>
              </a:avLst>
            </a:prstGeom>
            <a:ln>
              <a:solidFill>
                <a:srgbClr val="5B9BD5"/>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维护合同基本信息，并上传相应附件。</a:t>
              </a:r>
            </a:p>
          </p:txBody>
        </p:sp>
        <p:sp>
          <p:nvSpPr>
            <p:cNvPr id="27" name="矩形 26">
              <a:extLst>
                <a:ext uri="{FF2B5EF4-FFF2-40B4-BE49-F238E27FC236}">
                  <a16:creationId xmlns="" xmlns:a16="http://schemas.microsoft.com/office/drawing/2014/main" id="{E6FED7D2-E9AD-4642-A73C-8585FD4A3580}"/>
                </a:ext>
              </a:extLst>
            </p:cNvPr>
            <p:cNvSpPr/>
            <p:nvPr/>
          </p:nvSpPr>
          <p:spPr>
            <a:xfrm>
              <a:off x="2018722" y="2070100"/>
              <a:ext cx="839893" cy="182033"/>
            </a:xfrm>
            <a:prstGeom prst="rect">
              <a:avLst/>
            </a:prstGeom>
            <a:noFill/>
            <a:ln w="19050">
              <a:solidFill>
                <a:srgbClr val="D9D9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6" name="组合 5">
            <a:extLst>
              <a:ext uri="{FF2B5EF4-FFF2-40B4-BE49-F238E27FC236}">
                <a16:creationId xmlns="" xmlns:a16="http://schemas.microsoft.com/office/drawing/2014/main" id="{EF9ED985-A41B-46C9-8887-89818C5D0084}"/>
              </a:ext>
            </a:extLst>
          </p:cNvPr>
          <p:cNvGrpSpPr/>
          <p:nvPr/>
        </p:nvGrpSpPr>
        <p:grpSpPr>
          <a:xfrm>
            <a:off x="2030842" y="1193898"/>
            <a:ext cx="6629448" cy="3753487"/>
            <a:chOff x="1905000" y="3648243"/>
            <a:chExt cx="9144000" cy="4130319"/>
          </a:xfrm>
        </p:grpSpPr>
        <p:pic>
          <p:nvPicPr>
            <p:cNvPr id="28" name="图片 27">
              <a:extLst>
                <a:ext uri="{FF2B5EF4-FFF2-40B4-BE49-F238E27FC236}">
                  <a16:creationId xmlns="" xmlns:a16="http://schemas.microsoft.com/office/drawing/2014/main" id="{610500F1-9ADE-43BD-9D03-8F5413855136}"/>
                </a:ext>
              </a:extLst>
            </p:cNvPr>
            <p:cNvPicPr>
              <a:picLocks noChangeAspect="1"/>
            </p:cNvPicPr>
            <p:nvPr/>
          </p:nvPicPr>
          <p:blipFill>
            <a:blip r:embed="rId5"/>
            <a:stretch>
              <a:fillRect/>
            </a:stretch>
          </p:blipFill>
          <p:spPr>
            <a:xfrm>
              <a:off x="1905000" y="3648243"/>
              <a:ext cx="9144000" cy="4130319"/>
            </a:xfrm>
            <a:prstGeom prst="rect">
              <a:avLst/>
            </a:prstGeom>
            <a:ln>
              <a:solidFill>
                <a:srgbClr val="D9D9D9"/>
              </a:solidFill>
            </a:ln>
          </p:spPr>
        </p:pic>
        <p:sp>
          <p:nvSpPr>
            <p:cNvPr id="29" name="矩形 28">
              <a:extLst>
                <a:ext uri="{FF2B5EF4-FFF2-40B4-BE49-F238E27FC236}">
                  <a16:creationId xmlns="" xmlns:a16="http://schemas.microsoft.com/office/drawing/2014/main" id="{E249D202-A136-4F83-BDF5-1BAA9435F317}"/>
                </a:ext>
              </a:extLst>
            </p:cNvPr>
            <p:cNvSpPr/>
            <p:nvPr/>
          </p:nvSpPr>
          <p:spPr>
            <a:xfrm>
              <a:off x="3222925" y="4894898"/>
              <a:ext cx="7711372" cy="24380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对话气泡: 圆角矩形 29">
              <a:extLst>
                <a:ext uri="{FF2B5EF4-FFF2-40B4-BE49-F238E27FC236}">
                  <a16:creationId xmlns="" xmlns:a16="http://schemas.microsoft.com/office/drawing/2014/main" id="{0A0C60D2-3018-4CC0-A027-E5BEF3BE64C7}"/>
                </a:ext>
              </a:extLst>
            </p:cNvPr>
            <p:cNvSpPr/>
            <p:nvPr/>
          </p:nvSpPr>
          <p:spPr>
            <a:xfrm>
              <a:off x="6607414" y="4320488"/>
              <a:ext cx="1379863" cy="509744"/>
            </a:xfrm>
            <a:prstGeom prst="wedgeRoundRectCallout">
              <a:avLst>
                <a:gd name="adj1" fmla="val -78523"/>
                <a:gd name="adj2" fmla="val 33714"/>
                <a:gd name="adj3" fmla="val 16667"/>
              </a:avLst>
            </a:prstGeom>
            <a:ln>
              <a:solidFill>
                <a:srgbClr val="5B9BD5"/>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点击查看办理流程。</a:t>
              </a:r>
            </a:p>
          </p:txBody>
        </p:sp>
      </p:grpSp>
    </p:spTree>
    <p:extLst>
      <p:ext uri="{BB962C8B-B14F-4D97-AF65-F5344CB8AC3E}">
        <p14:creationId xmlns:p14="http://schemas.microsoft.com/office/powerpoint/2010/main" val="27645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4" name="圆角矩形 23"/>
          <p:cNvSpPr/>
          <p:nvPr/>
        </p:nvSpPr>
        <p:spPr>
          <a:xfrm>
            <a:off x="5540215" y="1931662"/>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738015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EBD84DE2-7108-4C93-BC75-E457CAA8BCF2}"/>
              </a:ext>
            </a:extLst>
          </p:cNvPr>
          <p:cNvPicPr>
            <a:picLocks noChangeAspect="1"/>
          </p:cNvPicPr>
          <p:nvPr/>
        </p:nvPicPr>
        <p:blipFill>
          <a:blip r:embed="rId3"/>
          <a:stretch>
            <a:fillRect/>
          </a:stretch>
        </p:blipFill>
        <p:spPr>
          <a:xfrm>
            <a:off x="2064646" y="1190367"/>
            <a:ext cx="6549965" cy="3664601"/>
          </a:xfrm>
          <a:prstGeom prst="rect">
            <a:avLst/>
          </a:prstGeom>
          <a:ln>
            <a:solidFill>
              <a:srgbClr val="D9D9D9"/>
            </a:solidFill>
          </a:ln>
        </p:spPr>
      </p:pic>
      <p:sp>
        <p:nvSpPr>
          <p:cNvPr id="8" name="文本框 7"/>
          <p:cNvSpPr txBox="1"/>
          <p:nvPr/>
        </p:nvSpPr>
        <p:spPr>
          <a:xfrm>
            <a:off x="172720" y="823012"/>
            <a:ext cx="6621272" cy="338554"/>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5.</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确认合同</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TextBox 5">
            <a:extLst>
              <a:ext uri="{FF2B5EF4-FFF2-40B4-BE49-F238E27FC236}">
                <a16:creationId xmlns="" xmlns:a16="http://schemas.microsoft.com/office/drawing/2014/main" id="{698D2EA6-BD8C-490D-B211-77D4F042144F}"/>
              </a:ext>
            </a:extLst>
          </p:cNvPr>
          <p:cNvSpPr txBox="1"/>
          <p:nvPr/>
        </p:nvSpPr>
        <p:spPr>
          <a:xfrm>
            <a:off x="251519" y="1532174"/>
            <a:ext cx="1653481" cy="1815882"/>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）建设单位通过确认合同列表，点击查看需确认合同的报装申请事项。</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）确认合同信息后，点击确认或退回完善合同。</a:t>
            </a:r>
            <a:endParaRPr lang="zh-CN" altLang="en-US" sz="1400"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 xmlns:a16="http://schemas.microsoft.com/office/drawing/2014/main" id="{4C26FC11-43DF-4A53-80A6-240E14457133}"/>
              </a:ext>
            </a:extLst>
          </p:cNvPr>
          <p:cNvSpPr/>
          <p:nvPr/>
        </p:nvSpPr>
        <p:spPr>
          <a:xfrm>
            <a:off x="2040467" y="3010851"/>
            <a:ext cx="839893" cy="26574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997BCEA8-5963-46DF-ABF0-C39F6F2A63D4}"/>
              </a:ext>
            </a:extLst>
          </p:cNvPr>
          <p:cNvSpPr/>
          <p:nvPr/>
        </p:nvSpPr>
        <p:spPr>
          <a:xfrm>
            <a:off x="3048682" y="2576030"/>
            <a:ext cx="5447617"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 xmlns:a16="http://schemas.microsoft.com/office/drawing/2014/main" id="{8ACBBA8E-6EA3-4380-A161-F9BF6E23CC1A}"/>
              </a:ext>
            </a:extLst>
          </p:cNvPr>
          <p:cNvGrpSpPr/>
          <p:nvPr/>
        </p:nvGrpSpPr>
        <p:grpSpPr>
          <a:xfrm>
            <a:off x="2010208" y="1179469"/>
            <a:ext cx="6604404" cy="3675499"/>
            <a:chOff x="2010208" y="1179469"/>
            <a:chExt cx="6604404" cy="3675499"/>
          </a:xfrm>
        </p:grpSpPr>
        <p:pic>
          <p:nvPicPr>
            <p:cNvPr id="17" name="图片 16">
              <a:extLst>
                <a:ext uri="{FF2B5EF4-FFF2-40B4-BE49-F238E27FC236}">
                  <a16:creationId xmlns="" xmlns:a16="http://schemas.microsoft.com/office/drawing/2014/main" id="{F763C27F-2720-4A9F-ACEC-390BC688E437}"/>
                </a:ext>
              </a:extLst>
            </p:cNvPr>
            <p:cNvPicPr>
              <a:picLocks noChangeAspect="1"/>
            </p:cNvPicPr>
            <p:nvPr/>
          </p:nvPicPr>
          <p:blipFill>
            <a:blip r:embed="rId4"/>
            <a:stretch>
              <a:fillRect/>
            </a:stretch>
          </p:blipFill>
          <p:spPr>
            <a:xfrm>
              <a:off x="2010208" y="1179469"/>
              <a:ext cx="6604404" cy="3675499"/>
            </a:xfrm>
            <a:prstGeom prst="rect">
              <a:avLst/>
            </a:prstGeom>
            <a:ln>
              <a:solidFill>
                <a:srgbClr val="D9D9D9"/>
              </a:solidFill>
            </a:ln>
          </p:spPr>
        </p:pic>
        <p:sp>
          <p:nvSpPr>
            <p:cNvPr id="18" name="矩形 17">
              <a:extLst>
                <a:ext uri="{FF2B5EF4-FFF2-40B4-BE49-F238E27FC236}">
                  <a16:creationId xmlns="" xmlns:a16="http://schemas.microsoft.com/office/drawing/2014/main" id="{81EB7A66-8634-4862-8AC5-337F1FEBAF30}"/>
                </a:ext>
              </a:extLst>
            </p:cNvPr>
            <p:cNvSpPr/>
            <p:nvPr/>
          </p:nvSpPr>
          <p:spPr>
            <a:xfrm>
              <a:off x="2943048" y="2090496"/>
              <a:ext cx="3168876" cy="276447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对话气泡: 圆角矩形 18">
              <a:extLst>
                <a:ext uri="{FF2B5EF4-FFF2-40B4-BE49-F238E27FC236}">
                  <a16:creationId xmlns="" xmlns:a16="http://schemas.microsoft.com/office/drawing/2014/main" id="{FB4E890F-BBA6-4663-B76A-B3C4D7719CF6}"/>
                </a:ext>
              </a:extLst>
            </p:cNvPr>
            <p:cNvSpPr/>
            <p:nvPr/>
          </p:nvSpPr>
          <p:spPr>
            <a:xfrm>
              <a:off x="6863063" y="2407765"/>
              <a:ext cx="1197204" cy="572502"/>
            </a:xfrm>
            <a:prstGeom prst="wedgeRoundRectCallout">
              <a:avLst>
                <a:gd name="adj1" fmla="val 34038"/>
                <a:gd name="adj2" fmla="val -68638"/>
                <a:gd name="adj3" fmla="val 16667"/>
              </a:avLst>
            </a:prstGeom>
            <a:ln>
              <a:solidFill>
                <a:srgbClr val="5B9BD5"/>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确认合同信息后，点击提交下一步。</a:t>
              </a:r>
            </a:p>
          </p:txBody>
        </p:sp>
        <p:sp>
          <p:nvSpPr>
            <p:cNvPr id="20" name="矩形 19">
              <a:extLst>
                <a:ext uri="{FF2B5EF4-FFF2-40B4-BE49-F238E27FC236}">
                  <a16:creationId xmlns="" xmlns:a16="http://schemas.microsoft.com/office/drawing/2014/main" id="{A3E9A7BC-A339-4A14-B9A4-096B174AF5A0}"/>
                </a:ext>
              </a:extLst>
            </p:cNvPr>
            <p:cNvSpPr/>
            <p:nvPr/>
          </p:nvSpPr>
          <p:spPr>
            <a:xfrm>
              <a:off x="7550329" y="2088783"/>
              <a:ext cx="945970" cy="22890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01544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p:blipFill>
        <p:spPr>
          <a:xfrm>
            <a:off x="0" y="2952750"/>
            <a:ext cx="9144000" cy="2190750"/>
          </a:xfrm>
          <a:prstGeom prst="rect">
            <a:avLst/>
          </a:prstGeom>
          <a:effectLst/>
        </p:spPr>
      </p:pic>
      <p:sp>
        <p:nvSpPr>
          <p:cNvPr id="6" name="矩形 5"/>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椭圆 7"/>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chemeClr val="bg1"/>
                </a:solidFill>
              </a:rPr>
              <a:t>01</a:t>
            </a:r>
            <a:endParaRPr lang="zh-CN" altLang="en-US" sz="3600" b="1">
              <a:solidFill>
                <a:schemeClr val="bg1"/>
              </a:solidFill>
            </a:endParaRPr>
          </a:p>
        </p:txBody>
      </p:sp>
      <p:sp>
        <p:nvSpPr>
          <p:cNvPr id="9" name="矩形 8"/>
          <p:cNvSpPr/>
          <p:nvPr/>
        </p:nvSpPr>
        <p:spPr>
          <a:xfrm>
            <a:off x="1628078" y="2624683"/>
            <a:ext cx="5887844" cy="523220"/>
          </a:xfrm>
          <a:prstGeom prst="rect">
            <a:avLst/>
          </a:prstGeom>
        </p:spPr>
        <p:txBody>
          <a:bodyPr wrap="square">
            <a:spAutoFit/>
          </a:bodyPr>
          <a:lstStyle/>
          <a:p>
            <a:pPr algn="ctr"/>
            <a:r>
              <a:rPr lang="zh-CN" altLang="en-US" sz="2800" b="1" dirty="0">
                <a:solidFill>
                  <a:schemeClr val="tx1">
                    <a:lumMod val="85000"/>
                    <a:lumOff val="15000"/>
                  </a:schemeClr>
                </a:solidFill>
                <a:latin typeface="黑体" panose="02010609060101010101" pitchFamily="49" charset="-122"/>
                <a:ea typeface="黑体" panose="02010609060101010101" pitchFamily="49" charset="-122"/>
              </a:rPr>
              <a:t>系统背景</a:t>
            </a:r>
          </a:p>
        </p:txBody>
      </p:sp>
      <p:sp>
        <p:nvSpPr>
          <p:cNvPr id="10" name="矩形 9"/>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32083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确认合同</a:t>
            </a:r>
          </a:p>
        </p:txBody>
      </p:sp>
      <p:sp>
        <p:nvSpPr>
          <p:cNvPr id="25" name="圆角矩形 24"/>
          <p:cNvSpPr/>
          <p:nvPr/>
        </p:nvSpPr>
        <p:spPr>
          <a:xfrm>
            <a:off x="7315204" y="1933337"/>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1675537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A6CC33E5-F816-43F7-A85D-3290C11C1031}"/>
              </a:ext>
            </a:extLst>
          </p:cNvPr>
          <p:cNvPicPr>
            <a:picLocks noChangeAspect="1"/>
          </p:cNvPicPr>
          <p:nvPr/>
        </p:nvPicPr>
        <p:blipFill>
          <a:blip r:embed="rId3"/>
          <a:stretch>
            <a:fillRect/>
          </a:stretch>
        </p:blipFill>
        <p:spPr>
          <a:xfrm>
            <a:off x="2064646" y="1193078"/>
            <a:ext cx="6549965" cy="3614654"/>
          </a:xfrm>
          <a:prstGeom prst="rect">
            <a:avLst/>
          </a:prstGeom>
          <a:ln>
            <a:solidFill>
              <a:srgbClr val="D9D9D9"/>
            </a:solidFill>
          </a:ln>
        </p:spPr>
      </p:pic>
      <p:sp>
        <p:nvSpPr>
          <p:cNvPr id="8" name="文本框 7"/>
          <p:cNvSpPr txBox="1"/>
          <p:nvPr/>
        </p:nvSpPr>
        <p:spPr>
          <a:xfrm>
            <a:off x="172720" y="823012"/>
            <a:ext cx="6621272" cy="338554"/>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6.</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建设单位</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完成手续办理后申请验收</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TextBox 5">
            <a:extLst>
              <a:ext uri="{FF2B5EF4-FFF2-40B4-BE49-F238E27FC236}">
                <a16:creationId xmlns="" xmlns:a16="http://schemas.microsoft.com/office/drawing/2014/main" id="{698D2EA6-BD8C-490D-B211-77D4F042144F}"/>
              </a:ext>
            </a:extLst>
          </p:cNvPr>
          <p:cNvSpPr txBox="1"/>
          <p:nvPr/>
        </p:nvSpPr>
        <p:spPr>
          <a:xfrm>
            <a:off x="251519" y="1532174"/>
            <a:ext cx="1653481" cy="2246769"/>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）建设单位通过待验收事项列表，点击查看待申请验收的申报事项。</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）办理完相关手续并确认具备验收条件后，上传相应的材料，发起验收申请。</a:t>
            </a:r>
            <a:endParaRPr lang="zh-CN" altLang="en-US" sz="1400"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 xmlns:a16="http://schemas.microsoft.com/office/drawing/2014/main" id="{4C26FC11-43DF-4A53-80A6-240E14457133}"/>
              </a:ext>
            </a:extLst>
          </p:cNvPr>
          <p:cNvSpPr/>
          <p:nvPr/>
        </p:nvSpPr>
        <p:spPr>
          <a:xfrm>
            <a:off x="2059517" y="3492113"/>
            <a:ext cx="839893" cy="26574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997BCEA8-5963-46DF-ABF0-C39F6F2A63D4}"/>
              </a:ext>
            </a:extLst>
          </p:cNvPr>
          <p:cNvSpPr/>
          <p:nvPr/>
        </p:nvSpPr>
        <p:spPr>
          <a:xfrm>
            <a:off x="3048682" y="2810980"/>
            <a:ext cx="5447617"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 xmlns:a16="http://schemas.microsoft.com/office/drawing/2014/main" id="{528D7BD5-DC73-4344-9BD1-2B8D26263B9B}"/>
              </a:ext>
            </a:extLst>
          </p:cNvPr>
          <p:cNvGrpSpPr/>
          <p:nvPr/>
        </p:nvGrpSpPr>
        <p:grpSpPr>
          <a:xfrm>
            <a:off x="2079832" y="1128991"/>
            <a:ext cx="6416468" cy="3678741"/>
            <a:chOff x="2079832" y="1110397"/>
            <a:chExt cx="6416468" cy="5247371"/>
          </a:xfrm>
        </p:grpSpPr>
        <p:pic>
          <p:nvPicPr>
            <p:cNvPr id="13" name="图片 12">
              <a:extLst>
                <a:ext uri="{FF2B5EF4-FFF2-40B4-BE49-F238E27FC236}">
                  <a16:creationId xmlns="" xmlns:a16="http://schemas.microsoft.com/office/drawing/2014/main" id="{EDB9F4AA-A2EC-485A-AA4B-3EA529F46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832" y="1214268"/>
              <a:ext cx="6416467" cy="5143500"/>
            </a:xfrm>
            <a:prstGeom prst="rect">
              <a:avLst/>
            </a:prstGeom>
            <a:ln>
              <a:solidFill>
                <a:srgbClr val="D9D9D9"/>
              </a:solidFill>
            </a:ln>
          </p:spPr>
        </p:pic>
        <p:sp>
          <p:nvSpPr>
            <p:cNvPr id="14" name="矩形 13">
              <a:extLst>
                <a:ext uri="{FF2B5EF4-FFF2-40B4-BE49-F238E27FC236}">
                  <a16:creationId xmlns="" xmlns:a16="http://schemas.microsoft.com/office/drawing/2014/main" id="{B57D1835-BC68-43EE-B74F-F16AEAA149C6}"/>
                </a:ext>
              </a:extLst>
            </p:cNvPr>
            <p:cNvSpPr/>
            <p:nvPr/>
          </p:nvSpPr>
          <p:spPr>
            <a:xfrm>
              <a:off x="3053927" y="5280030"/>
              <a:ext cx="5442373" cy="3662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对话气泡: 圆角矩形 14">
              <a:extLst>
                <a:ext uri="{FF2B5EF4-FFF2-40B4-BE49-F238E27FC236}">
                  <a16:creationId xmlns="" xmlns:a16="http://schemas.microsoft.com/office/drawing/2014/main" id="{A1DFFF4A-9CA6-44B3-80D5-D4FBA76E0298}"/>
                </a:ext>
              </a:extLst>
            </p:cNvPr>
            <p:cNvSpPr/>
            <p:nvPr/>
          </p:nvSpPr>
          <p:spPr>
            <a:xfrm>
              <a:off x="6210576" y="1110397"/>
              <a:ext cx="1197204" cy="818796"/>
            </a:xfrm>
            <a:prstGeom prst="wedgeRoundRectCallout">
              <a:avLst>
                <a:gd name="adj1" fmla="val 83081"/>
                <a:gd name="adj2" fmla="val 32301"/>
                <a:gd name="adj3" fmla="val 16667"/>
              </a:avLst>
            </a:prstGeom>
            <a:ln>
              <a:solidFill>
                <a:srgbClr val="5B9BD5"/>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smtClean="0"/>
                <a:t>发起验收。</a:t>
              </a:r>
              <a:endParaRPr lang="zh-CN" altLang="en-US" sz="1200" dirty="0"/>
            </a:p>
          </p:txBody>
        </p:sp>
      </p:grpSp>
    </p:spTree>
    <p:extLst>
      <p:ext uri="{BB962C8B-B14F-4D97-AF65-F5344CB8AC3E}">
        <p14:creationId xmlns:p14="http://schemas.microsoft.com/office/powerpoint/2010/main" val="9027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报装流程</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srgbClr val="0070C0"/>
                </a:solidFill>
                <a:latin typeface="黑体" panose="02010609060101010101" pitchFamily="49" charset="-122"/>
                <a:ea typeface="黑体" panose="02010609060101010101" pitchFamily="49" charset="-122"/>
              </a:rPr>
              <a:t>供水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申请报装</a:t>
            </a:r>
          </a:p>
        </p:txBody>
      </p:sp>
      <p:sp>
        <p:nvSpPr>
          <p:cNvPr id="24" name="圆角矩形 23"/>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确认合同</a:t>
            </a:r>
          </a:p>
        </p:txBody>
      </p:sp>
      <p:sp>
        <p:nvSpPr>
          <p:cNvPr id="25" name="圆角矩形 24"/>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办理手续</a:t>
            </a:r>
          </a:p>
        </p:txBody>
      </p:sp>
      <p:sp>
        <p:nvSpPr>
          <p:cNvPr id="26" name="圆角矩形 25"/>
          <p:cNvSpPr/>
          <p:nvPr/>
        </p:nvSpPr>
        <p:spPr>
          <a:xfrm>
            <a:off x="7315204" y="3340156"/>
            <a:ext cx="1124374" cy="575734"/>
          </a:xfrm>
          <a:prstGeom prst="roundRect">
            <a:avLst/>
          </a:prstGeom>
          <a:solidFill>
            <a:srgbClr val="FF00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施工通水</a:t>
            </a:r>
          </a:p>
        </p:txBody>
      </p:sp>
      <p:sp>
        <p:nvSpPr>
          <p:cNvPr id="27" name="圆角矩形 26"/>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接受报装</a:t>
            </a:r>
          </a:p>
        </p:txBody>
      </p:sp>
      <p:sp>
        <p:nvSpPr>
          <p:cNvPr id="28" name="圆角矩形 27"/>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12" name="右箭头 11"/>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379907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D6CB4112-B847-4013-9AFB-758B6F97FBD5}"/>
              </a:ext>
            </a:extLst>
          </p:cNvPr>
          <p:cNvPicPr>
            <a:picLocks noChangeAspect="1"/>
          </p:cNvPicPr>
          <p:nvPr/>
        </p:nvPicPr>
        <p:blipFill>
          <a:blip r:embed="rId3"/>
          <a:stretch>
            <a:fillRect/>
          </a:stretch>
        </p:blipFill>
        <p:spPr>
          <a:xfrm>
            <a:off x="2059517" y="1193078"/>
            <a:ext cx="6549965" cy="3569264"/>
          </a:xfrm>
          <a:prstGeom prst="rect">
            <a:avLst/>
          </a:prstGeom>
          <a:ln>
            <a:solidFill>
              <a:srgbClr val="D9D9D9"/>
            </a:solidFill>
          </a:ln>
        </p:spPr>
      </p:pic>
      <p:sp>
        <p:nvSpPr>
          <p:cNvPr id="8" name="文本框 7"/>
          <p:cNvSpPr txBox="1"/>
          <p:nvPr/>
        </p:nvSpPr>
        <p:spPr>
          <a:xfrm>
            <a:off x="172719" y="823012"/>
            <a:ext cx="7498615" cy="338554"/>
          </a:xfrm>
          <a:prstGeom prst="rect">
            <a:avLst/>
          </a:prstGeom>
          <a:noFill/>
        </p:spPr>
        <p:txBody>
          <a:bodyPr wrap="squar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供水报装接入服务流程：</a:t>
            </a:r>
            <a:r>
              <a:rPr lang="en-US"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7.</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完成验收及施工通水</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TextBox 5">
            <a:extLst>
              <a:ext uri="{FF2B5EF4-FFF2-40B4-BE49-F238E27FC236}">
                <a16:creationId xmlns="" xmlns:a16="http://schemas.microsoft.com/office/drawing/2014/main" id="{698D2EA6-BD8C-490D-B211-77D4F042144F}"/>
              </a:ext>
            </a:extLst>
          </p:cNvPr>
          <p:cNvSpPr txBox="1"/>
          <p:nvPr/>
        </p:nvSpPr>
        <p:spPr>
          <a:xfrm>
            <a:off x="251519" y="1532174"/>
            <a:ext cx="1653481" cy="2031325"/>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1</a:t>
            </a:r>
            <a:r>
              <a:rPr lang="zh-CN" altLang="en-US" sz="1400" dirty="0">
                <a:latin typeface="黑体" panose="02010609060101010101" pitchFamily="49" charset="-122"/>
                <a:ea typeface="黑体" panose="02010609060101010101" pitchFamily="49" charset="-122"/>
                <a:sym typeface="+mn-ea"/>
              </a:rPr>
              <a:t>）市政机构通过待办事项列表，点击查看待办理验收的申报事项。</a:t>
            </a:r>
            <a:endParaRPr lang="en-US" altLang="zh-CN" sz="1400" dirty="0">
              <a:latin typeface="黑体" panose="02010609060101010101" pitchFamily="49" charset="-122"/>
              <a:ea typeface="黑体" panose="02010609060101010101" pitchFamily="49" charset="-122"/>
              <a:sym typeface="+mn-ea"/>
            </a:endParaRPr>
          </a:p>
          <a:p>
            <a:endParaRPr lang="en-US" altLang="zh-CN" sz="1400" dirty="0">
              <a:latin typeface="黑体" panose="02010609060101010101" pitchFamily="49" charset="-122"/>
              <a:ea typeface="黑体" panose="02010609060101010101" pitchFamily="49" charset="-122"/>
              <a:sym typeface="+mn-ea"/>
            </a:endParaRPr>
          </a:p>
          <a:p>
            <a:r>
              <a:rPr lang="zh-CN" altLang="en-US" sz="1400" dirty="0">
                <a:latin typeface="黑体" panose="02010609060101010101" pitchFamily="49" charset="-122"/>
                <a:ea typeface="黑体" panose="02010609060101010101" pitchFamily="49" charset="-122"/>
                <a:sym typeface="+mn-ea"/>
              </a:rPr>
              <a:t>（</a:t>
            </a:r>
            <a:r>
              <a:rPr lang="en-US" altLang="zh-CN" sz="1400" dirty="0">
                <a:latin typeface="黑体" panose="02010609060101010101" pitchFamily="49" charset="-122"/>
                <a:ea typeface="黑体" panose="02010609060101010101" pitchFamily="49" charset="-122"/>
                <a:sym typeface="+mn-ea"/>
              </a:rPr>
              <a:t>2</a:t>
            </a:r>
            <a:r>
              <a:rPr lang="zh-CN" altLang="en-US" sz="1400" dirty="0">
                <a:latin typeface="黑体" panose="02010609060101010101" pitchFamily="49" charset="-122"/>
                <a:ea typeface="黑体" panose="02010609060101010101" pitchFamily="49" charset="-122"/>
                <a:sym typeface="+mn-ea"/>
              </a:rPr>
              <a:t>）完成验收，上传成果材料，完成平台内的报装全流程。</a:t>
            </a:r>
            <a:endParaRPr lang="zh-CN" altLang="en-US" sz="1400"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 xmlns:a16="http://schemas.microsoft.com/office/drawing/2014/main" id="{4C26FC11-43DF-4A53-80A6-240E14457133}"/>
              </a:ext>
            </a:extLst>
          </p:cNvPr>
          <p:cNvSpPr/>
          <p:nvPr/>
        </p:nvSpPr>
        <p:spPr>
          <a:xfrm>
            <a:off x="2059517" y="2491081"/>
            <a:ext cx="839893" cy="26574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997BCEA8-5963-46DF-ABF0-C39F6F2A63D4}"/>
              </a:ext>
            </a:extLst>
          </p:cNvPr>
          <p:cNvSpPr/>
          <p:nvPr/>
        </p:nvSpPr>
        <p:spPr>
          <a:xfrm>
            <a:off x="3048682" y="2493346"/>
            <a:ext cx="5447617" cy="2951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 xmlns:a16="http://schemas.microsoft.com/office/drawing/2014/main" id="{9D3D99CA-10B1-4D47-83C9-EDAE5B412596}"/>
              </a:ext>
            </a:extLst>
          </p:cNvPr>
          <p:cNvGrpSpPr/>
          <p:nvPr/>
        </p:nvGrpSpPr>
        <p:grpSpPr>
          <a:xfrm>
            <a:off x="2059517" y="1207193"/>
            <a:ext cx="6549965" cy="3555149"/>
            <a:chOff x="2059517" y="1207193"/>
            <a:chExt cx="6549965" cy="3555149"/>
          </a:xfrm>
        </p:grpSpPr>
        <p:pic>
          <p:nvPicPr>
            <p:cNvPr id="17" name="图片 16">
              <a:extLst>
                <a:ext uri="{FF2B5EF4-FFF2-40B4-BE49-F238E27FC236}">
                  <a16:creationId xmlns="" xmlns:a16="http://schemas.microsoft.com/office/drawing/2014/main" id="{1823B6C3-DDC5-44AF-B59D-45AB6D9E4879}"/>
                </a:ext>
              </a:extLst>
            </p:cNvPr>
            <p:cNvPicPr>
              <a:picLocks noChangeAspect="1"/>
            </p:cNvPicPr>
            <p:nvPr/>
          </p:nvPicPr>
          <p:blipFill>
            <a:blip r:embed="rId4"/>
            <a:stretch>
              <a:fillRect/>
            </a:stretch>
          </p:blipFill>
          <p:spPr>
            <a:xfrm>
              <a:off x="2059517" y="1207193"/>
              <a:ext cx="6549965" cy="3555149"/>
            </a:xfrm>
            <a:prstGeom prst="rect">
              <a:avLst/>
            </a:prstGeom>
          </p:spPr>
        </p:pic>
        <p:sp>
          <p:nvSpPr>
            <p:cNvPr id="18" name="矩形 17">
              <a:extLst>
                <a:ext uri="{FF2B5EF4-FFF2-40B4-BE49-F238E27FC236}">
                  <a16:creationId xmlns="" xmlns:a16="http://schemas.microsoft.com/office/drawing/2014/main" id="{5CB1FD8B-2632-4BEE-85EB-B589510E3637}"/>
                </a:ext>
              </a:extLst>
            </p:cNvPr>
            <p:cNvSpPr/>
            <p:nvPr/>
          </p:nvSpPr>
          <p:spPr>
            <a:xfrm>
              <a:off x="3048682" y="4240057"/>
              <a:ext cx="5442373" cy="5019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对话气泡: 圆角矩形 18">
              <a:extLst>
                <a:ext uri="{FF2B5EF4-FFF2-40B4-BE49-F238E27FC236}">
                  <a16:creationId xmlns="" xmlns:a16="http://schemas.microsoft.com/office/drawing/2014/main" id="{595CCB44-8C79-4B8A-B64D-C07FB28010DC}"/>
                </a:ext>
              </a:extLst>
            </p:cNvPr>
            <p:cNvSpPr/>
            <p:nvPr/>
          </p:nvSpPr>
          <p:spPr>
            <a:xfrm>
              <a:off x="6633450" y="3778943"/>
              <a:ext cx="1450099" cy="501965"/>
            </a:xfrm>
            <a:prstGeom prst="wedgeRoundRectCallout">
              <a:avLst>
                <a:gd name="adj1" fmla="val -24516"/>
                <a:gd name="adj2" fmla="val 81637"/>
                <a:gd name="adj3" fmla="val 16667"/>
              </a:avLst>
            </a:prstGeom>
            <a:ln>
              <a:solidFill>
                <a:srgbClr val="5B9BD5"/>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t>出具竣工验收成果材料。</a:t>
              </a:r>
            </a:p>
          </p:txBody>
        </p:sp>
      </p:grpSp>
      <p:grpSp>
        <p:nvGrpSpPr>
          <p:cNvPr id="5" name="组合 4">
            <a:extLst>
              <a:ext uri="{FF2B5EF4-FFF2-40B4-BE49-F238E27FC236}">
                <a16:creationId xmlns="" xmlns:a16="http://schemas.microsoft.com/office/drawing/2014/main" id="{4D8BDBAF-481E-4681-B0CD-C8378C564F01}"/>
              </a:ext>
            </a:extLst>
          </p:cNvPr>
          <p:cNvGrpSpPr/>
          <p:nvPr/>
        </p:nvGrpSpPr>
        <p:grpSpPr>
          <a:xfrm>
            <a:off x="2061450" y="1207193"/>
            <a:ext cx="6548032" cy="3586661"/>
            <a:chOff x="2061450" y="2487577"/>
            <a:chExt cx="6548032" cy="3586661"/>
          </a:xfrm>
        </p:grpSpPr>
        <p:pic>
          <p:nvPicPr>
            <p:cNvPr id="20" name="图片 19">
              <a:extLst>
                <a:ext uri="{FF2B5EF4-FFF2-40B4-BE49-F238E27FC236}">
                  <a16:creationId xmlns="" xmlns:a16="http://schemas.microsoft.com/office/drawing/2014/main" id="{30B02FCC-7A6C-4DA4-B25F-35052CB0BCEE}"/>
                </a:ext>
              </a:extLst>
            </p:cNvPr>
            <p:cNvPicPr>
              <a:picLocks noChangeAspect="1"/>
            </p:cNvPicPr>
            <p:nvPr/>
          </p:nvPicPr>
          <p:blipFill>
            <a:blip r:embed="rId5"/>
            <a:stretch>
              <a:fillRect/>
            </a:stretch>
          </p:blipFill>
          <p:spPr>
            <a:xfrm>
              <a:off x="2061450" y="2487577"/>
              <a:ext cx="6548032" cy="3586661"/>
            </a:xfrm>
            <a:prstGeom prst="rect">
              <a:avLst/>
            </a:prstGeom>
            <a:ln>
              <a:solidFill>
                <a:srgbClr val="D9D9D9"/>
              </a:solidFill>
            </a:ln>
          </p:spPr>
        </p:pic>
        <p:sp>
          <p:nvSpPr>
            <p:cNvPr id="23" name="矩形 22">
              <a:extLst>
                <a:ext uri="{FF2B5EF4-FFF2-40B4-BE49-F238E27FC236}">
                  <a16:creationId xmlns="" xmlns:a16="http://schemas.microsoft.com/office/drawing/2014/main" id="{1616F11D-F737-40A1-825B-8C7B3ABAE78C}"/>
                </a:ext>
              </a:extLst>
            </p:cNvPr>
            <p:cNvSpPr/>
            <p:nvPr/>
          </p:nvSpPr>
          <p:spPr>
            <a:xfrm rot="21093097">
              <a:off x="4745209" y="4200758"/>
              <a:ext cx="2049317" cy="329758"/>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F0000"/>
                  </a:solidFill>
                  <a:latin typeface="黑体" panose="02010609060101010101" pitchFamily="49" charset="-122"/>
                  <a:ea typeface="黑体" panose="02010609060101010101" pitchFamily="49" charset="-122"/>
                  <a:sym typeface="+mn-ea"/>
                </a:rPr>
                <a:t>完成供水报装报入</a:t>
              </a:r>
              <a:endParaRPr lang="zh-CN" altLang="en-US" sz="1600" dirty="0">
                <a:solidFill>
                  <a:srgbClr val="FF0000"/>
                </a:solidFill>
                <a:latin typeface="黑体" panose="02010609060101010101" pitchFamily="49" charset="-122"/>
                <a:ea typeface="黑体" panose="02010609060101010101" pitchFamily="49" charset="-122"/>
              </a:endParaRPr>
            </a:p>
          </p:txBody>
        </p:sp>
        <p:sp>
          <p:nvSpPr>
            <p:cNvPr id="24" name="矩形 23">
              <a:extLst>
                <a:ext uri="{FF2B5EF4-FFF2-40B4-BE49-F238E27FC236}">
                  <a16:creationId xmlns="" xmlns:a16="http://schemas.microsoft.com/office/drawing/2014/main" id="{379741E1-D4B5-471B-B401-B6FC3848A279}"/>
                </a:ext>
              </a:extLst>
            </p:cNvPr>
            <p:cNvSpPr/>
            <p:nvPr/>
          </p:nvSpPr>
          <p:spPr>
            <a:xfrm>
              <a:off x="3038098" y="3359689"/>
              <a:ext cx="5442373" cy="252464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7654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排水</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排水报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9" name="圆角矩形 8"/>
          <p:cNvSpPr/>
          <p:nvPr/>
        </p:nvSpPr>
        <p:spPr>
          <a:xfrm>
            <a:off x="1889760" y="1912734"/>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27" name="圆角矩形 26"/>
          <p:cNvSpPr/>
          <p:nvPr/>
        </p:nvSpPr>
        <p:spPr>
          <a:xfrm>
            <a:off x="1889760" y="3332722"/>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接受申请</a:t>
            </a:r>
          </a:p>
        </p:txBody>
      </p:sp>
      <p:sp>
        <p:nvSpPr>
          <p:cNvPr id="28" name="圆角矩形 27"/>
          <p:cNvSpPr/>
          <p:nvPr/>
        </p:nvSpPr>
        <p:spPr>
          <a:xfrm>
            <a:off x="3881124" y="3332722"/>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29" name="圆角矩形 28"/>
          <p:cNvSpPr/>
          <p:nvPr/>
        </p:nvSpPr>
        <p:spPr>
          <a:xfrm>
            <a:off x="5872488" y="3332722"/>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审核决定</a:t>
            </a: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3" name="右箭头 32"/>
          <p:cNvSpPr/>
          <p:nvPr/>
        </p:nvSpPr>
        <p:spPr>
          <a:xfrm>
            <a:off x="5258993" y="3512589"/>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3267629" y="3512589"/>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rot="5400000">
            <a:off x="2271947" y="2785904"/>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852207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供气</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58275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供气报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7" name="圆角矩形 36"/>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39" name="圆角矩形 38"/>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40" name="圆角矩形 39"/>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申请验收</a:t>
            </a:r>
          </a:p>
        </p:txBody>
      </p:sp>
      <p:sp>
        <p:nvSpPr>
          <p:cNvPr id="41" name="圆角矩形 40"/>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相关单位验收</a:t>
            </a:r>
          </a:p>
        </p:txBody>
      </p:sp>
      <p:sp>
        <p:nvSpPr>
          <p:cNvPr id="42" name="圆角矩形 41"/>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接受申请</a:t>
            </a:r>
            <a:endParaRPr lang="zh-CN" altLang="en-US" dirty="0"/>
          </a:p>
        </p:txBody>
      </p:sp>
      <p:sp>
        <p:nvSpPr>
          <p:cNvPr id="43" name="圆角矩形 42"/>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现场勘察</a:t>
            </a:r>
          </a:p>
        </p:txBody>
      </p:sp>
      <p:sp>
        <p:nvSpPr>
          <p:cNvPr id="44" name="圆角矩形 43"/>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45" name="右箭头 44"/>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2419630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通信</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685351"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通信</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7" name="圆角矩形 36"/>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39" name="圆角矩形 38"/>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申请验收</a:t>
            </a:r>
            <a:endParaRPr lang="zh-CN" altLang="en-US" dirty="0"/>
          </a:p>
        </p:txBody>
      </p:sp>
      <p:sp>
        <p:nvSpPr>
          <p:cNvPr id="42" name="圆角矩形 41"/>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接受申请</a:t>
            </a:r>
            <a:endParaRPr lang="zh-CN" altLang="en-US" dirty="0"/>
          </a:p>
        </p:txBody>
      </p:sp>
      <p:sp>
        <p:nvSpPr>
          <p:cNvPr id="43" name="圆角矩形 42"/>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审核登记</a:t>
            </a:r>
          </a:p>
        </p:txBody>
      </p:sp>
      <p:sp>
        <p:nvSpPr>
          <p:cNvPr id="44" name="圆角矩形 43"/>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通信部门验收</a:t>
            </a:r>
            <a:endParaRPr lang="zh-CN" altLang="en-US" dirty="0"/>
          </a:p>
        </p:txBody>
      </p:sp>
      <p:sp>
        <p:nvSpPr>
          <p:cNvPr id="47" name="右箭头 46"/>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54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8894245">
            <a:off x="4765417" y="2785903"/>
            <a:ext cx="732648"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745471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供电</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3506088"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供电（低压）报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7" name="圆角矩形 36"/>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39" name="圆角矩形 38"/>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40" name="圆角矩形 39"/>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申请验收</a:t>
            </a:r>
          </a:p>
        </p:txBody>
      </p:sp>
      <p:sp>
        <p:nvSpPr>
          <p:cNvPr id="41" name="圆角矩形 40"/>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装表接电</a:t>
            </a:r>
            <a:endParaRPr lang="zh-CN" altLang="en-US" dirty="0"/>
          </a:p>
        </p:txBody>
      </p:sp>
      <p:sp>
        <p:nvSpPr>
          <p:cNvPr id="42" name="圆角矩形 41"/>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接受申请</a:t>
            </a:r>
            <a:endParaRPr lang="zh-CN" altLang="en-US" dirty="0"/>
          </a:p>
        </p:txBody>
      </p:sp>
      <p:sp>
        <p:nvSpPr>
          <p:cNvPr id="43" name="圆角矩形 42"/>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外部工程施工</a:t>
            </a:r>
            <a:endParaRPr lang="zh-CN" altLang="en-US" dirty="0"/>
          </a:p>
        </p:txBody>
      </p:sp>
      <p:sp>
        <p:nvSpPr>
          <p:cNvPr id="44" name="圆角矩形 43"/>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45" name="右箭头 44"/>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1321679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6560" y="2965976"/>
            <a:ext cx="1679787" cy="1337640"/>
          </a:xfrm>
          <a:prstGeom prst="rect">
            <a:avLst/>
          </a:prstGeom>
          <a:ln w="19050">
            <a:solidFill>
              <a:schemeClr val="bg1">
                <a:lumMod val="50000"/>
                <a:alpha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供电</a:t>
            </a: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广电</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3403496"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供电（高压）报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7" name="圆角矩形 36"/>
          <p:cNvSpPr/>
          <p:nvPr/>
        </p:nvSpPr>
        <p:spPr>
          <a:xfrm>
            <a:off x="1277234" y="1925649"/>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39" name="圆角矩形 38"/>
          <p:cNvSpPr/>
          <p:nvPr/>
        </p:nvSpPr>
        <p:spPr>
          <a:xfrm>
            <a:off x="6174355" y="1925649"/>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40" name="圆角矩形 39"/>
          <p:cNvSpPr/>
          <p:nvPr/>
        </p:nvSpPr>
        <p:spPr>
          <a:xfrm>
            <a:off x="7755862" y="1925904"/>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申请验收</a:t>
            </a:r>
          </a:p>
        </p:txBody>
      </p:sp>
      <p:sp>
        <p:nvSpPr>
          <p:cNvPr id="41" name="圆角矩形 40"/>
          <p:cNvSpPr/>
          <p:nvPr/>
        </p:nvSpPr>
        <p:spPr>
          <a:xfrm>
            <a:off x="7750632" y="331980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装表接电</a:t>
            </a:r>
            <a:endParaRPr lang="zh-CN" altLang="en-US" dirty="0"/>
          </a:p>
        </p:txBody>
      </p:sp>
      <p:sp>
        <p:nvSpPr>
          <p:cNvPr id="42" name="圆角矩形 41"/>
          <p:cNvSpPr/>
          <p:nvPr/>
        </p:nvSpPr>
        <p:spPr>
          <a:xfrm>
            <a:off x="1277234" y="3345637"/>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接受申请</a:t>
            </a:r>
            <a:endParaRPr lang="zh-CN" altLang="en-US" dirty="0"/>
          </a:p>
        </p:txBody>
      </p:sp>
      <p:sp>
        <p:nvSpPr>
          <p:cNvPr id="43" name="圆角矩形 42"/>
          <p:cNvSpPr/>
          <p:nvPr/>
        </p:nvSpPr>
        <p:spPr>
          <a:xfrm>
            <a:off x="288928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现场勘察、答复供电方案</a:t>
            </a:r>
          </a:p>
        </p:txBody>
      </p:sp>
      <p:sp>
        <p:nvSpPr>
          <p:cNvPr id="44" name="圆角矩形 43"/>
          <p:cNvSpPr/>
          <p:nvPr/>
        </p:nvSpPr>
        <p:spPr>
          <a:xfrm>
            <a:off x="6174355" y="331980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45" name="右箭头 44"/>
          <p:cNvSpPr/>
          <p:nvPr/>
        </p:nvSpPr>
        <p:spPr>
          <a:xfrm>
            <a:off x="7364310" y="209965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4066916" y="3518703"/>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2477653" y="351259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5400000">
            <a:off x="1659421" y="281913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rot="16200000">
            <a:off x="6562116" y="2785649"/>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rot="5400000">
            <a:off x="8108112" y="2812337"/>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4513933" y="3017613"/>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设计审查</a:t>
            </a:r>
          </a:p>
        </p:txBody>
      </p:sp>
      <p:sp>
        <p:nvSpPr>
          <p:cNvPr id="57" name="圆角矩形 56"/>
          <p:cNvSpPr/>
          <p:nvPr/>
        </p:nvSpPr>
        <p:spPr>
          <a:xfrm>
            <a:off x="4500135" y="3683417"/>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中间检查</a:t>
            </a:r>
            <a:endParaRPr lang="zh-CN" altLang="en-US" dirty="0"/>
          </a:p>
        </p:txBody>
      </p:sp>
      <p:sp>
        <p:nvSpPr>
          <p:cNvPr id="58" name="右箭头 57"/>
          <p:cNvSpPr/>
          <p:nvPr/>
        </p:nvSpPr>
        <p:spPr>
          <a:xfrm>
            <a:off x="5731023" y="3525504"/>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01736" y="4386913"/>
            <a:ext cx="911660" cy="300082"/>
          </a:xfrm>
          <a:prstGeom prst="rect">
            <a:avLst/>
          </a:prstGeom>
          <a:noFill/>
        </p:spPr>
        <p:txBody>
          <a:bodyPr wrap="none" rtlCol="0">
            <a:spAutoFit/>
          </a:bodyPr>
          <a:lstStyle/>
          <a:p>
            <a:pPr algn="ctr"/>
            <a:r>
              <a:rPr lang="zh-CN" altLang="en-US" b="1" dirty="0" smtClean="0">
                <a:solidFill>
                  <a:schemeClr val="bg1">
                    <a:lumMod val="50000"/>
                  </a:schemeClr>
                </a:solidFill>
              </a:rPr>
              <a:t>重要客户</a:t>
            </a:r>
            <a:endParaRPr lang="zh-CN" altLang="en-US" b="1" dirty="0">
              <a:solidFill>
                <a:schemeClr val="bg1">
                  <a:lumMod val="50000"/>
                </a:schemeClr>
              </a:solidFill>
            </a:endParaRPr>
          </a:p>
        </p:txBody>
      </p:sp>
      <p:sp>
        <p:nvSpPr>
          <p:cNvPr id="32" name="圆角矩形 31"/>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4251769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1314027" y="2893904"/>
            <a:ext cx="7640321" cy="33639"/>
          </a:xfrm>
          <a:prstGeom prst="line">
            <a:avLst/>
          </a:prstGeom>
          <a:ln w="19050">
            <a:solidFill>
              <a:srgbClr val="FF0000">
                <a:alpha val="50000"/>
              </a:srgbClr>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3139321"/>
          </a:xfrm>
          <a:prstGeom prst="rect">
            <a:avLst/>
          </a:prstGeom>
          <a:noFill/>
        </p:spPr>
        <p:txBody>
          <a:bodyPr wrap="square" rtlCol="0">
            <a:spAutoFit/>
          </a:bodyPr>
          <a:lstStyle/>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供水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a:solidFill>
                  <a:prstClr val="white">
                    <a:lumMod val="65000"/>
                  </a:prstClr>
                </a:solidFill>
                <a:latin typeface="黑体" panose="02010609060101010101" pitchFamily="49" charset="-122"/>
                <a:ea typeface="黑体" panose="02010609060101010101" pitchFamily="49" charset="-122"/>
              </a:rPr>
              <a:t>排水</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070C0"/>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供气</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通信</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smtClean="0">
                <a:solidFill>
                  <a:prstClr val="white">
                    <a:lumMod val="65000"/>
                  </a:prstClr>
                </a:solidFill>
                <a:latin typeface="黑体" panose="02010609060101010101" pitchFamily="49" charset="-122"/>
                <a:ea typeface="黑体" panose="02010609060101010101" pitchFamily="49" charset="-122"/>
              </a:rPr>
              <a:t>供电</a:t>
            </a:r>
            <a:endParaRPr lang="en-US" altLang="zh-CN" sz="1800" kern="0" dirty="0" smtClean="0">
              <a:solidFill>
                <a:prstClr val="white">
                  <a:lumMod val="65000"/>
                </a:prstClr>
              </a:solidFill>
              <a:latin typeface="黑体" panose="02010609060101010101" pitchFamily="49" charset="-122"/>
              <a:ea typeface="黑体" panose="02010609060101010101" pitchFamily="49" charset="-122"/>
            </a:endParaRPr>
          </a:p>
          <a:p>
            <a:pPr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a:p>
            <a:pPr algn="ctr">
              <a:defRPr/>
            </a:pPr>
            <a:r>
              <a:rPr lang="zh-CN" altLang="en-US" sz="1800" kern="0" dirty="0">
                <a:solidFill>
                  <a:srgbClr val="0070C0"/>
                </a:solidFill>
                <a:latin typeface="黑体" panose="02010609060101010101" pitchFamily="49" charset="-122"/>
                <a:ea typeface="黑体" panose="02010609060101010101" pitchFamily="49" charset="-122"/>
              </a:rPr>
              <a:t>广电</a:t>
            </a:r>
            <a:endParaRPr lang="en-US" altLang="zh-CN" sz="1800" kern="0" dirty="0">
              <a:solidFill>
                <a:srgbClr val="0070C0"/>
              </a:solidFill>
              <a:latin typeface="黑体" panose="02010609060101010101" pitchFamily="49" charset="-122"/>
              <a:ea typeface="黑体" panose="02010609060101010101" pitchFamily="49" charset="-122"/>
            </a:endParaRPr>
          </a:p>
        </p:txBody>
      </p:sp>
      <p:sp>
        <p:nvSpPr>
          <p:cNvPr id="22" name="圆角矩形 4"/>
          <p:cNvSpPr/>
          <p:nvPr/>
        </p:nvSpPr>
        <p:spPr>
          <a:xfrm>
            <a:off x="8002368" y="776544"/>
            <a:ext cx="1002171" cy="391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0" i="0" u="none" kern="1200" dirty="0" smtClean="0"/>
              <a:t>市政机构</a:t>
            </a:r>
            <a:endParaRPr lang="zh-CN" altLang="en-US" sz="1600" kern="1200" dirty="0"/>
          </a:p>
        </p:txBody>
      </p:sp>
      <p:sp>
        <p:nvSpPr>
          <p:cNvPr id="23" name="文本框 22"/>
          <p:cNvSpPr txBox="1"/>
          <p:nvPr/>
        </p:nvSpPr>
        <p:spPr>
          <a:xfrm>
            <a:off x="1371917" y="806323"/>
            <a:ext cx="2993127"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广播电视</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报</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装接入服务流程</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1" name="圆角矩形 30"/>
          <p:cNvSpPr/>
          <p:nvPr/>
        </p:nvSpPr>
        <p:spPr>
          <a:xfrm>
            <a:off x="6634116" y="806323"/>
            <a:ext cx="1027216" cy="418868"/>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建设单位</a:t>
            </a:r>
            <a:endParaRPr lang="zh-CN" altLang="en-US" dirty="0"/>
          </a:p>
        </p:txBody>
      </p:sp>
      <p:sp>
        <p:nvSpPr>
          <p:cNvPr id="37" name="圆角矩形 36"/>
          <p:cNvSpPr/>
          <p:nvPr/>
        </p:nvSpPr>
        <p:spPr>
          <a:xfrm>
            <a:off x="1794933" y="1926281"/>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申请报装</a:t>
            </a:r>
          </a:p>
        </p:txBody>
      </p:sp>
      <p:sp>
        <p:nvSpPr>
          <p:cNvPr id="39" name="圆角矩形 38"/>
          <p:cNvSpPr/>
          <p:nvPr/>
        </p:nvSpPr>
        <p:spPr>
          <a:xfrm>
            <a:off x="5540215" y="1931662"/>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确认合同</a:t>
            </a:r>
          </a:p>
        </p:txBody>
      </p:sp>
      <p:sp>
        <p:nvSpPr>
          <p:cNvPr id="40" name="圆角矩形 39"/>
          <p:cNvSpPr/>
          <p:nvPr/>
        </p:nvSpPr>
        <p:spPr>
          <a:xfrm>
            <a:off x="7315204" y="1933337"/>
            <a:ext cx="1124374" cy="575734"/>
          </a:xfrm>
          <a:prstGeom prst="roundRect">
            <a:avLst/>
          </a:pr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申请验收</a:t>
            </a:r>
          </a:p>
        </p:txBody>
      </p:sp>
      <p:sp>
        <p:nvSpPr>
          <p:cNvPr id="41" name="圆角矩形 40"/>
          <p:cNvSpPr/>
          <p:nvPr/>
        </p:nvSpPr>
        <p:spPr>
          <a:xfrm>
            <a:off x="7315204"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相关单位验收</a:t>
            </a:r>
          </a:p>
        </p:txBody>
      </p:sp>
      <p:sp>
        <p:nvSpPr>
          <p:cNvPr id="42" name="圆角矩形 41"/>
          <p:cNvSpPr/>
          <p:nvPr/>
        </p:nvSpPr>
        <p:spPr>
          <a:xfrm>
            <a:off x="1794933" y="3346269"/>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a:t>接受申请</a:t>
            </a:r>
            <a:endParaRPr lang="zh-CN" altLang="en-US" dirty="0"/>
          </a:p>
        </p:txBody>
      </p:sp>
      <p:sp>
        <p:nvSpPr>
          <p:cNvPr id="43" name="圆角矩形 42"/>
          <p:cNvSpPr/>
          <p:nvPr/>
        </p:nvSpPr>
        <p:spPr>
          <a:xfrm>
            <a:off x="36722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现场勘察</a:t>
            </a:r>
          </a:p>
        </p:txBody>
      </p:sp>
      <p:sp>
        <p:nvSpPr>
          <p:cNvPr id="44" name="圆角矩形 43"/>
          <p:cNvSpPr/>
          <p:nvPr/>
        </p:nvSpPr>
        <p:spPr>
          <a:xfrm>
            <a:off x="5543975" y="3340156"/>
            <a:ext cx="1124374" cy="575734"/>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a:t>合同上传</a:t>
            </a:r>
          </a:p>
        </p:txBody>
      </p:sp>
      <p:sp>
        <p:nvSpPr>
          <p:cNvPr id="45" name="右箭头 44"/>
          <p:cNvSpPr/>
          <p:nvPr/>
        </p:nvSpPr>
        <p:spPr>
          <a:xfrm>
            <a:off x="6809896" y="2106148"/>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49903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118612" y="3526136"/>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rot="5400000">
            <a:off x="2177120"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rot="16200000">
            <a:off x="5922402"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rot="5400000">
            <a:off x="7697391" y="2819770"/>
            <a:ext cx="360000" cy="2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927132" y="806323"/>
            <a:ext cx="1027216" cy="418868"/>
          </a:xfrm>
          <a:prstGeom prst="roundRect">
            <a:avLst/>
          </a:pr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rtlCol="0" anchor="ctr"/>
          <a:lstStyle/>
          <a:p>
            <a:pPr algn="ctr"/>
            <a:r>
              <a:rPr lang="zh-CN" altLang="en-US" dirty="0" smtClean="0"/>
              <a:t>窗口</a:t>
            </a:r>
            <a:r>
              <a:rPr lang="en-US" altLang="zh-CN" dirty="0" smtClean="0"/>
              <a:t>/</a:t>
            </a:r>
            <a:r>
              <a:rPr lang="zh-CN" altLang="en-US" dirty="0" smtClean="0"/>
              <a:t>市政</a:t>
            </a:r>
            <a:r>
              <a:rPr lang="zh-CN" altLang="en-US" dirty="0" smtClean="0"/>
              <a:t>机构</a:t>
            </a:r>
            <a:endParaRPr lang="zh-CN" altLang="en-US" dirty="0"/>
          </a:p>
        </p:txBody>
      </p:sp>
    </p:spTree>
    <p:extLst>
      <p:ext uri="{BB962C8B-B14F-4D97-AF65-F5344CB8AC3E}">
        <p14:creationId xmlns:p14="http://schemas.microsoft.com/office/powerpoint/2010/main" val="911980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系统背景</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9BA35032-08D2-4877-AF14-72DE53D5AB93}"/>
              </a:ext>
            </a:extLst>
          </p:cNvPr>
          <p:cNvSpPr txBox="1"/>
          <p:nvPr/>
        </p:nvSpPr>
        <p:spPr>
          <a:xfrm>
            <a:off x="-20165" y="899815"/>
            <a:ext cx="1151487" cy="923330"/>
          </a:xfrm>
          <a:prstGeom prst="rect">
            <a:avLst/>
          </a:prstGeom>
          <a:noFill/>
        </p:spPr>
        <p:txBody>
          <a:bodyPr wrap="square" rtlCol="0">
            <a:spAutoFit/>
          </a:bodyPr>
          <a:lstStyle/>
          <a:p>
            <a:pPr algn="ctr">
              <a:defRPr/>
            </a:pPr>
            <a:r>
              <a:rPr lang="zh-CN" altLang="en-US" sz="1800" kern="0" dirty="0">
                <a:solidFill>
                  <a:srgbClr val="0170C1"/>
                </a:solidFill>
                <a:latin typeface="黑体" panose="02010609060101010101" pitchFamily="49" charset="-122"/>
                <a:ea typeface="黑体" panose="02010609060101010101" pitchFamily="49" charset="-122"/>
              </a:rPr>
              <a:t>背景</a:t>
            </a: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smtClean="0">
                <a:solidFill>
                  <a:schemeClr val="bg1">
                    <a:lumMod val="75000"/>
                  </a:schemeClr>
                </a:solidFill>
                <a:latin typeface="黑体" panose="02010609060101010101" pitchFamily="49" charset="-122"/>
                <a:ea typeface="黑体" panose="02010609060101010101" pitchFamily="49" charset="-122"/>
              </a:rPr>
              <a:t>目标</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
        <p:nvSpPr>
          <p:cNvPr id="2" name="文本框 1"/>
          <p:cNvSpPr txBox="1"/>
          <p:nvPr/>
        </p:nvSpPr>
        <p:spPr>
          <a:xfrm>
            <a:off x="1224280" y="847126"/>
            <a:ext cx="7882286" cy="403957"/>
          </a:xfrm>
          <a:prstGeom prst="rect">
            <a:avLst/>
          </a:prstGeom>
          <a:noFill/>
        </p:spPr>
        <p:txBody>
          <a:bodyPr wrap="none" rtlCol="0">
            <a:spAutoFit/>
          </a:bodyPr>
          <a:lstStyle/>
          <a:p>
            <a:pPr marL="285750" indent="-285750">
              <a:lnSpc>
                <a:spcPct val="150000"/>
              </a:lnSpc>
              <a:buClr>
                <a:srgbClr val="FF0000"/>
              </a:buClr>
              <a:buFont typeface="Wingdings" panose="05000000000000000000" pitchFamily="2" charset="2"/>
              <a:buChar char="p"/>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湘</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政办发</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a:t>
            </a:r>
            <a:r>
              <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2018〕76</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lt"/>
              </a:rPr>
              <a:t>号</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lt"/>
              </a:rPr>
              <a:t>和</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湘政办发</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lt"/>
              </a:rPr>
              <a:t>〔2019〕24</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lt"/>
              </a:rPr>
              <a:t>号</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lt"/>
              </a:rPr>
              <a:t>：</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规范中介服务和</a:t>
            </a:r>
            <a:r>
              <a:rPr lang="zh-CN" altLang="en-US" sz="16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市政</a:t>
            </a:r>
            <a:r>
              <a:rPr lang="zh-CN" altLang="en-US" sz="1600" b="1" dirty="0">
                <a:solidFill>
                  <a:srgbClr val="FF0000"/>
                </a:solidFill>
                <a:latin typeface="黑体" panose="02010609060101010101" pitchFamily="49" charset="-122"/>
                <a:ea typeface="黑体" panose="02010609060101010101" pitchFamily="49" charset="-122"/>
                <a:cs typeface="黑体" panose="02010609060101010101" pitchFamily="49" charset="-122"/>
              </a:rPr>
              <a:t>公用</a:t>
            </a:r>
            <a:r>
              <a:rPr lang="zh-CN" altLang="en-US" sz="16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服务</a:t>
            </a:r>
            <a:r>
              <a:rPr lang="zh-CN" altLang="en-US" sz="1600" b="1"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1600" b="1"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2" name="图片 11" descr="《湖南省人民政府办公厅关于推动工程建设项目审批制度改革的指导意见》（湘政办发〔2018〕76号）"/>
          <p:cNvPicPr>
            <a:picLocks noChangeAspect="1"/>
          </p:cNvPicPr>
          <p:nvPr/>
        </p:nvPicPr>
        <p:blipFill>
          <a:blip r:embed="rId3" cstate="print"/>
          <a:srcRect l="4729" t="8034" r="6305" b="5235"/>
          <a:stretch>
            <a:fillRect/>
          </a:stretch>
        </p:blipFill>
        <p:spPr>
          <a:xfrm>
            <a:off x="2022290" y="1620374"/>
            <a:ext cx="2173101" cy="3001282"/>
          </a:xfrm>
          <a:prstGeom prst="rect">
            <a:avLst/>
          </a:prstGeom>
          <a:ln>
            <a:solidFill>
              <a:schemeClr val="accent3">
                <a:lumMod val="50000"/>
              </a:schemeClr>
            </a:solidFill>
          </a:ln>
        </p:spPr>
      </p:pic>
      <p:pic>
        <p:nvPicPr>
          <p:cNvPr id="15" name="图片 14" descr="《湖南省人民政府办公厅关于印发工程建设项目审批制度深化改革实施方案的通知》（湘政办发〔2019〕24号）"/>
          <p:cNvPicPr>
            <a:picLocks noChangeAspect="1"/>
          </p:cNvPicPr>
          <p:nvPr/>
        </p:nvPicPr>
        <p:blipFill>
          <a:blip r:embed="rId4" cstate="print"/>
          <a:srcRect l="2889" t="11149" r="4127" b="5606"/>
          <a:stretch>
            <a:fillRect/>
          </a:stretch>
        </p:blipFill>
        <p:spPr>
          <a:xfrm>
            <a:off x="5489496" y="1620374"/>
            <a:ext cx="2168637" cy="3001247"/>
          </a:xfrm>
          <a:prstGeom prst="rect">
            <a:avLst/>
          </a:prstGeom>
          <a:ln>
            <a:solidFill>
              <a:schemeClr val="accent3">
                <a:lumMod val="50000"/>
              </a:schemeClr>
            </a:solidFill>
          </a:ln>
        </p:spPr>
      </p:pic>
      <p:pic>
        <p:nvPicPr>
          <p:cNvPr id="11" name="图片 10"/>
          <p:cNvPicPr>
            <a:picLocks noChangeAspect="1"/>
          </p:cNvPicPr>
          <p:nvPr/>
        </p:nvPicPr>
        <p:blipFill>
          <a:blip r:embed="rId5"/>
          <a:stretch>
            <a:fillRect/>
          </a:stretch>
        </p:blipFill>
        <p:spPr>
          <a:xfrm>
            <a:off x="6686550" y="215483"/>
            <a:ext cx="2078751" cy="302731"/>
          </a:xfrm>
          <a:prstGeom prst="rect">
            <a:avLst/>
          </a:prstGeom>
        </p:spPr>
      </p:pic>
    </p:spTree>
    <p:extLst>
      <p:ext uri="{BB962C8B-B14F-4D97-AF65-F5344CB8AC3E}">
        <p14:creationId xmlns:p14="http://schemas.microsoft.com/office/powerpoint/2010/main" val="299905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报装流程</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2" name="矩形 1">
            <a:hlinkClick r:id="rId4"/>
          </p:cNvPr>
          <p:cNvSpPr/>
          <p:nvPr/>
        </p:nvSpPr>
        <p:spPr>
          <a:xfrm>
            <a:off x="304800" y="995680"/>
            <a:ext cx="8561493" cy="383370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lumMod val="50000"/>
                  </a:schemeClr>
                </a:solidFill>
              </a:rPr>
              <a:t>系统</a:t>
            </a:r>
            <a:r>
              <a:rPr lang="zh-CN" altLang="en-US" sz="3200" b="1" dirty="0" smtClean="0">
                <a:solidFill>
                  <a:schemeClr val="bg1">
                    <a:lumMod val="50000"/>
                  </a:schemeClr>
                </a:solidFill>
              </a:rPr>
              <a:t>演示</a:t>
            </a:r>
            <a:endParaRPr lang="en-US" altLang="zh-CN" sz="3200" b="1" dirty="0" smtClean="0">
              <a:solidFill>
                <a:schemeClr val="bg1">
                  <a:lumMod val="50000"/>
                </a:schemeClr>
              </a:solidFill>
            </a:endParaRPr>
          </a:p>
        </p:txBody>
      </p:sp>
    </p:spTree>
    <p:extLst>
      <p:ext uri="{BB962C8B-B14F-4D97-AF65-F5344CB8AC3E}">
        <p14:creationId xmlns:p14="http://schemas.microsoft.com/office/powerpoint/2010/main" val="638380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p:blipFill>
        <p:spPr>
          <a:xfrm>
            <a:off x="0" y="2952750"/>
            <a:ext cx="9144000" cy="2190750"/>
          </a:xfrm>
          <a:prstGeom prst="rect">
            <a:avLst/>
          </a:prstGeom>
          <a:effectLst/>
        </p:spPr>
      </p:pic>
      <p:sp>
        <p:nvSpPr>
          <p:cNvPr id="4" name="矩形 3"/>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椭圆 5"/>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04</a:t>
            </a:r>
            <a:endParaRPr lang="zh-CN" altLang="en-US" sz="3600" b="1" dirty="0">
              <a:solidFill>
                <a:schemeClr val="bg1"/>
              </a:solidFill>
            </a:endParaRPr>
          </a:p>
        </p:txBody>
      </p:sp>
      <p:sp>
        <p:nvSpPr>
          <p:cNvPr id="7" name="矩形 6"/>
          <p:cNvSpPr/>
          <p:nvPr/>
        </p:nvSpPr>
        <p:spPr>
          <a:xfrm>
            <a:off x="1628078" y="2624683"/>
            <a:ext cx="5887844" cy="523220"/>
          </a:xfrm>
          <a:prstGeom prst="rect">
            <a:avLst/>
          </a:prstGeom>
        </p:spPr>
        <p:txBody>
          <a:bodyPr wrap="square">
            <a:spAutoFit/>
          </a:bodyPr>
          <a:lstStyle/>
          <a:p>
            <a:pPr algn="ctr"/>
            <a:r>
              <a:rPr lang="zh-CN" altLang="en-US" sz="2800" b="1" dirty="0">
                <a:solidFill>
                  <a:schemeClr val="tx1">
                    <a:lumMod val="85000"/>
                    <a:lumOff val="15000"/>
                  </a:schemeClr>
                </a:solidFill>
                <a:latin typeface="黑体" panose="02010609060101010101" pitchFamily="49" charset="-122"/>
                <a:ea typeface="黑体" panose="02010609060101010101" pitchFamily="49" charset="-122"/>
              </a:rPr>
              <a:t>注意事项</a:t>
            </a:r>
          </a:p>
        </p:txBody>
      </p:sp>
      <p:sp>
        <p:nvSpPr>
          <p:cNvPr id="8" name="矩形 7"/>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184268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707886"/>
          </a:xfrm>
          <a:prstGeom prst="rect">
            <a:avLst/>
          </a:prstGeom>
          <a:noFill/>
          <a:ln w="9525">
            <a:noFill/>
            <a:miter lim="800000"/>
            <a:headEnd/>
            <a:tailEnd/>
          </a:ln>
        </p:spPr>
        <p:txBody>
          <a:bodyPr wrap="square">
            <a:spAutoFit/>
          </a:bodyPr>
          <a:lstStyle/>
          <a:p>
            <a:pPr>
              <a:defRPr/>
            </a:pPr>
            <a:r>
              <a:rPr lang="zh-CN" altLang="en-US" sz="2000" b="1" kern="0" dirty="0">
                <a:solidFill>
                  <a:schemeClr val="bg1"/>
                </a:solidFill>
                <a:latin typeface="微软雅黑" pitchFamily="34" charset="-122"/>
                <a:ea typeface="微软雅黑" pitchFamily="34" charset="-122"/>
              </a:rPr>
              <a:t>注意事项</a:t>
            </a:r>
          </a:p>
          <a:p>
            <a:pPr lvl="0">
              <a:defRPr/>
            </a:pPr>
            <a:endParaRPr lang="zh-CN" altLang="en-US" sz="2000" b="1" kern="0" dirty="0">
              <a:solidFill>
                <a:schemeClr val="bg1"/>
              </a:solidFill>
              <a:latin typeface="微软雅黑" pitchFamily="34" charset="-122"/>
              <a:ea typeface="微软雅黑" pitchFamily="34" charset="-122"/>
            </a:endParaRPr>
          </a:p>
        </p:txBody>
      </p:sp>
      <p:pic>
        <p:nvPicPr>
          <p:cNvPr id="8" name="图片 7"/>
          <p:cNvPicPr>
            <a:picLocks noChangeAspect="1"/>
          </p:cNvPicPr>
          <p:nvPr/>
        </p:nvPicPr>
        <p:blipFill rotWithShape="1">
          <a:blip r:embed="rId4" cstate="print"/>
          <a:srcRect l="1646" t="6243" r="1344" b="3360"/>
          <a:stretch/>
        </p:blipFill>
        <p:spPr>
          <a:xfrm>
            <a:off x="1337454" y="1348215"/>
            <a:ext cx="6181061" cy="1524000"/>
          </a:xfrm>
          <a:prstGeom prst="rect">
            <a:avLst/>
          </a:prstGeom>
          <a:ln w="9525">
            <a:solidFill>
              <a:schemeClr val="tx1"/>
            </a:solidFill>
          </a:ln>
        </p:spPr>
      </p:pic>
      <p:sp>
        <p:nvSpPr>
          <p:cNvPr id="10" name="单圆角矩形 9"/>
          <p:cNvSpPr/>
          <p:nvPr/>
        </p:nvSpPr>
        <p:spPr bwMode="auto">
          <a:xfrm>
            <a:off x="0" y="887286"/>
            <a:ext cx="9144000" cy="445770"/>
          </a:xfrm>
          <a:prstGeom prst="round1Rect">
            <a:avLst>
              <a:gd name="adj" fmla="val 0"/>
            </a:avLst>
          </a:prstGeom>
          <a:no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lIns="109728" tIns="54864" rIns="109728" bIns="54864" anchor="ctr"/>
          <a:lstStyle/>
          <a:p>
            <a:pPr algn="ctr" defTabSz="1096645">
              <a:defRPr/>
            </a:pPr>
            <a:r>
              <a:rPr lang="zh-CN" altLang="en-US" sz="1400" dirty="0">
                <a:solidFill>
                  <a:schemeClr val="tx1"/>
                </a:solidFill>
                <a:latin typeface="微软雅黑" panose="020B0503020204020204" pitchFamily="34" charset="-122"/>
                <a:ea typeface="微软雅黑" panose="020B0503020204020204" pitchFamily="34" charset="-122"/>
              </a:rPr>
              <a:t>操作系统</a:t>
            </a:r>
          </a:p>
        </p:txBody>
      </p:sp>
      <p:sp>
        <p:nvSpPr>
          <p:cNvPr id="12" name="单圆角矩形 11"/>
          <p:cNvSpPr/>
          <p:nvPr/>
        </p:nvSpPr>
        <p:spPr bwMode="auto">
          <a:xfrm>
            <a:off x="0" y="2990077"/>
            <a:ext cx="9144000" cy="445770"/>
          </a:xfrm>
          <a:prstGeom prst="round1Rect">
            <a:avLst>
              <a:gd name="adj" fmla="val 0"/>
            </a:avLst>
          </a:prstGeom>
          <a:no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lIns="109728" tIns="54864" rIns="109728" bIns="54864" anchor="ctr"/>
          <a:lstStyle/>
          <a:p>
            <a:pPr algn="ctr" defTabSz="1096645">
              <a:defRPr/>
            </a:pPr>
            <a:r>
              <a:rPr lang="zh-CN" altLang="en-US" sz="1400" dirty="0">
                <a:solidFill>
                  <a:schemeClr val="tx1"/>
                </a:solidFill>
                <a:latin typeface="微软雅黑" panose="020B0503020204020204" pitchFamily="34" charset="-122"/>
                <a:ea typeface="微软雅黑" panose="020B0503020204020204" pitchFamily="34" charset="-122"/>
              </a:rPr>
              <a:t>浏览器版本</a:t>
            </a:r>
          </a:p>
        </p:txBody>
      </p:sp>
      <p:sp>
        <p:nvSpPr>
          <p:cNvPr id="16" name="文本框 15"/>
          <p:cNvSpPr txBox="1"/>
          <p:nvPr/>
        </p:nvSpPr>
        <p:spPr>
          <a:xfrm>
            <a:off x="172720" y="823012"/>
            <a:ext cx="1762021"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系统推荐环境</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grpSp>
        <p:nvGrpSpPr>
          <p:cNvPr id="3" name="组合 2"/>
          <p:cNvGrpSpPr/>
          <p:nvPr/>
        </p:nvGrpSpPr>
        <p:grpSpPr>
          <a:xfrm>
            <a:off x="1243992" y="3435847"/>
            <a:ext cx="6480720" cy="1185772"/>
            <a:chOff x="1187625" y="3435847"/>
            <a:chExt cx="6480720" cy="1185772"/>
          </a:xfrm>
        </p:grpSpPr>
        <p:pic>
          <p:nvPicPr>
            <p:cNvPr id="11" name="Picture 3"/>
            <p:cNvPicPr>
              <a:picLocks noChangeAspect="1" noChangeArrowheads="1"/>
            </p:cNvPicPr>
            <p:nvPr/>
          </p:nvPicPr>
          <p:blipFill rotWithShape="1">
            <a:blip r:embed="rId5" cstate="print"/>
            <a:srcRect b="3134"/>
            <a:stretch/>
          </p:blipFill>
          <p:spPr bwMode="auto">
            <a:xfrm>
              <a:off x="1187625" y="3435847"/>
              <a:ext cx="6480720" cy="1185772"/>
            </a:xfrm>
            <a:prstGeom prst="rect">
              <a:avLst/>
            </a:prstGeom>
            <a:noFill/>
            <a:ln w="9525">
              <a:noFill/>
              <a:miter lim="800000"/>
              <a:headEnd/>
              <a:tailEnd/>
            </a:ln>
          </p:spPr>
        </p:pic>
        <p:sp>
          <p:nvSpPr>
            <p:cNvPr id="2" name="矩形 1"/>
            <p:cNvSpPr/>
            <p:nvPr/>
          </p:nvSpPr>
          <p:spPr>
            <a:xfrm>
              <a:off x="5505189" y="3977014"/>
              <a:ext cx="1027134" cy="2004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IE10</a:t>
              </a:r>
              <a:r>
                <a:rPr lang="zh-CN" altLang="en-US" dirty="0">
                  <a:solidFill>
                    <a:schemeClr val="tx1"/>
                  </a:solidFill>
                </a:rPr>
                <a:t>及以上</a:t>
              </a:r>
            </a:p>
          </p:txBody>
        </p:sp>
      </p:grpSp>
    </p:spTree>
    <p:extLst>
      <p:ext uri="{BB962C8B-B14F-4D97-AF65-F5344CB8AC3E}">
        <p14:creationId xmlns:p14="http://schemas.microsoft.com/office/powerpoint/2010/main" val="3637926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5478859" y="2399380"/>
            <a:ext cx="2928198" cy="707886"/>
          </a:xfrm>
          <a:prstGeom prst="rect">
            <a:avLst/>
          </a:prstGeom>
        </p:spPr>
        <p:txBody>
          <a:bodyPr wrap="square">
            <a:spAutoFit/>
          </a:bodyPr>
          <a:lstStyle/>
          <a:p>
            <a:r>
              <a:rPr lang="zh-CN" altLang="en-US" sz="2000" b="1" noProof="1">
                <a:latin typeface="华文中宋" panose="02010600040101010101" pitchFamily="2" charset="-122"/>
                <a:ea typeface="华文中宋" panose="02010600040101010101" pitchFamily="2" charset="-122"/>
              </a:rPr>
              <a:t>咨询</a:t>
            </a:r>
            <a:r>
              <a:rPr lang="zh-CN" altLang="en-US" sz="2000" b="1" noProof="1" smtClean="0">
                <a:latin typeface="华文中宋" panose="02010600040101010101" pitchFamily="2" charset="-122"/>
                <a:ea typeface="华文中宋" panose="02010600040101010101" pitchFamily="2" charset="-122"/>
              </a:rPr>
              <a:t>电话</a:t>
            </a:r>
            <a:r>
              <a:rPr lang="zh-CN" altLang="en-US" sz="2000" b="1" noProof="1">
                <a:latin typeface="华文中宋" panose="02010600040101010101" pitchFamily="2" charset="-122"/>
                <a:ea typeface="华文中宋" panose="02010600040101010101" pitchFamily="2" charset="-122"/>
              </a:rPr>
              <a:t>：</a:t>
            </a:r>
            <a:r>
              <a:rPr lang="en-US" altLang="zh-CN" sz="2000" b="1" noProof="1">
                <a:latin typeface="华文中宋" panose="02010600040101010101" pitchFamily="2" charset="-122"/>
                <a:ea typeface="华文中宋" panose="02010600040101010101" pitchFamily="2" charset="-122"/>
              </a:rPr>
              <a:t> </a:t>
            </a:r>
          </a:p>
          <a:p>
            <a:r>
              <a:rPr lang="en-US" altLang="zh-CN" sz="2000" b="1" noProof="1">
                <a:latin typeface="华文中宋" panose="02010600040101010101" pitchFamily="2" charset="-122"/>
                <a:ea typeface="华文中宋" panose="02010600040101010101" pitchFamily="2" charset="-122"/>
              </a:rPr>
              <a:t>0731-88950406</a:t>
            </a:r>
          </a:p>
        </p:txBody>
      </p:sp>
      <p:sp>
        <p:nvSpPr>
          <p:cNvPr id="10"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注意事项</a:t>
            </a:r>
          </a:p>
        </p:txBody>
      </p:sp>
      <p:pic>
        <p:nvPicPr>
          <p:cNvPr id="9" name="图片 8"/>
          <p:cNvPicPr>
            <a:picLocks noChangeAspect="1"/>
          </p:cNvPicPr>
          <p:nvPr/>
        </p:nvPicPr>
        <p:blipFill>
          <a:blip r:embed="rId3"/>
          <a:stretch>
            <a:fillRect/>
          </a:stretch>
        </p:blipFill>
        <p:spPr>
          <a:xfrm>
            <a:off x="6686550" y="215483"/>
            <a:ext cx="2078751" cy="302731"/>
          </a:xfrm>
          <a:prstGeom prst="rect">
            <a:avLst/>
          </a:prstGeom>
        </p:spPr>
      </p:pic>
      <p:sp>
        <p:nvSpPr>
          <p:cNvPr id="12" name="矩形 11"/>
          <p:cNvSpPr/>
          <p:nvPr/>
        </p:nvSpPr>
        <p:spPr>
          <a:xfrm>
            <a:off x="2283835" y="4128689"/>
            <a:ext cx="1781884" cy="507831"/>
          </a:xfrm>
          <a:prstGeom prst="rect">
            <a:avLst/>
          </a:prstGeom>
        </p:spPr>
        <p:txBody>
          <a:bodyPr wrap="square">
            <a:spAutoFit/>
          </a:bodyPr>
          <a:lstStyle/>
          <a:p>
            <a:pPr algn="ctr"/>
            <a:r>
              <a:rPr lang="en-US" altLang="zh-CN" b="1" dirty="0">
                <a:latin typeface="华文中宋" panose="02010600040101010101" pitchFamily="2" charset="-122"/>
                <a:ea typeface="华文中宋" panose="02010600040101010101" pitchFamily="2" charset="-122"/>
              </a:rPr>
              <a:t>661764638</a:t>
            </a:r>
          </a:p>
          <a:p>
            <a:pPr algn="ctr"/>
            <a:r>
              <a:rPr lang="zh-CN" altLang="en-US" b="1" dirty="0">
                <a:latin typeface="华文中宋" panose="02010600040101010101" pitchFamily="2" charset="-122"/>
                <a:ea typeface="华文中宋" panose="02010600040101010101" pitchFamily="2" charset="-122"/>
              </a:rPr>
              <a:t>省工改系统交流</a:t>
            </a:r>
            <a:r>
              <a:rPr lang="en-US" altLang="zh-CN" b="1" dirty="0">
                <a:latin typeface="华文中宋" panose="02010600040101010101" pitchFamily="2" charset="-122"/>
                <a:ea typeface="华文中宋" panose="02010600040101010101" pitchFamily="2" charset="-122"/>
              </a:rPr>
              <a:t>4</a:t>
            </a:r>
            <a:r>
              <a:rPr lang="zh-CN" altLang="en-US" b="1" dirty="0">
                <a:latin typeface="华文中宋" panose="02010600040101010101" pitchFamily="2" charset="-122"/>
                <a:ea typeface="华文中宋" panose="02010600040101010101" pitchFamily="2" charset="-122"/>
              </a:rPr>
              <a:t>群</a:t>
            </a:r>
          </a:p>
        </p:txBody>
      </p:sp>
      <p:sp>
        <p:nvSpPr>
          <p:cNvPr id="15" name="文本框 14"/>
          <p:cNvSpPr txBox="1"/>
          <p:nvPr/>
        </p:nvSpPr>
        <p:spPr>
          <a:xfrm>
            <a:off x="172720" y="823012"/>
            <a:ext cx="1351652" cy="338554"/>
          </a:xfrm>
          <a:prstGeom prst="rect">
            <a:avLst/>
          </a:prstGeom>
          <a:noFill/>
        </p:spPr>
        <p:txBody>
          <a:bodyPr wrap="none" rtlCol="0">
            <a:spAutoFit/>
          </a:bodyPr>
          <a:lstStyle/>
          <a:p>
            <a:pPr marL="342900" indent="-342900" defTabSz="914400" fontAlgn="base">
              <a:spcBef>
                <a:spcPct val="0"/>
              </a:spcBef>
              <a:spcAft>
                <a:spcPct val="0"/>
              </a:spcAft>
              <a:buClr>
                <a:srgbClr val="FF0000"/>
              </a:buClr>
              <a:buFont typeface="Wingdings" panose="05000000000000000000" charset="0"/>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沟通交流</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3" name="图片 12">
            <a:extLst>
              <a:ext uri="{FF2B5EF4-FFF2-40B4-BE49-F238E27FC236}">
                <a16:creationId xmlns="" xmlns:a16="http://schemas.microsoft.com/office/drawing/2014/main" id="{CAFBEEDC-B788-45AF-A68C-745B7101084E}"/>
              </a:ext>
            </a:extLst>
          </p:cNvPr>
          <p:cNvPicPr>
            <a:picLocks noChangeAspect="1"/>
          </p:cNvPicPr>
          <p:nvPr/>
        </p:nvPicPr>
        <p:blipFill rotWithShape="1">
          <a:blip r:embed="rId4">
            <a:extLst>
              <a:ext uri="{28A0092B-C50C-407E-A947-70E740481C1C}">
                <a14:useLocalDpi xmlns:a14="http://schemas.microsoft.com/office/drawing/2010/main" val="0"/>
              </a:ext>
            </a:extLst>
          </a:blip>
          <a:srcRect b="25787"/>
          <a:stretch/>
        </p:blipFill>
        <p:spPr>
          <a:xfrm>
            <a:off x="1993586" y="1452439"/>
            <a:ext cx="2362382" cy="260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6346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_图片 1"/>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31548"/>
          <a:stretch/>
        </p:blipFill>
        <p:spPr>
          <a:xfrm>
            <a:off x="0" y="0"/>
            <a:ext cx="9144000" cy="2190750"/>
          </a:xfrm>
          <a:prstGeom prst="rect">
            <a:avLst/>
          </a:prstGeom>
          <a:effectLst>
            <a:reflection blurRad="6350" stA="52000" endA="300" endPos="35000" dir="5400000" sy="-100000" algn="bl" rotWithShape="0"/>
          </a:effectLst>
        </p:spPr>
      </p:pic>
      <p:sp>
        <p:nvSpPr>
          <p:cNvPr id="20" name="PA_矩形 2"/>
          <p:cNvSpPr/>
          <p:nvPr>
            <p:custDataLst>
              <p:tags r:id="rId2"/>
            </p:custDataLst>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矩形 9"/>
          <p:cNvSpPr/>
          <p:nvPr>
            <p:custDataLst>
              <p:tags r:id="rId3"/>
            </p:custDataLst>
          </p:nvPr>
        </p:nvSpPr>
        <p:spPr>
          <a:xfrm>
            <a:off x="0" y="2190750"/>
            <a:ext cx="9144000" cy="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4"/>
          <p:cNvSpPr txBox="1"/>
          <p:nvPr/>
        </p:nvSpPr>
        <p:spPr>
          <a:xfrm>
            <a:off x="0" y="2485849"/>
            <a:ext cx="9144000" cy="707886"/>
          </a:xfrm>
          <a:prstGeom prst="rect">
            <a:avLst/>
          </a:prstGeom>
          <a:noFill/>
        </p:spPr>
        <p:txBody>
          <a:bodyPr wrap="square" rtlCol="0">
            <a:spAutoFit/>
            <a:scene3d>
              <a:camera prst="orthographicFront"/>
              <a:lightRig rig="threePt" dir="t"/>
            </a:scene3d>
            <a:sp3d contourW="12700"/>
          </a:bodyPr>
          <a:lstStyle/>
          <a:p>
            <a:pPr lvl="0" algn="ctr" defTabSz="914400">
              <a:defRPr/>
            </a:pPr>
            <a:r>
              <a:rPr lang="zh-CN" altLang="en-US" sz="4000" b="1" dirty="0">
                <a:solidFill>
                  <a:srgbClr val="FFFFFF"/>
                </a:solidFill>
                <a:latin typeface="黑体" panose="02010609060101010101" pitchFamily="49" charset="-122"/>
                <a:ea typeface="黑体" panose="02010609060101010101" pitchFamily="49" charset="-122"/>
              </a:rPr>
              <a:t>感谢聆听！</a:t>
            </a:r>
          </a:p>
        </p:txBody>
      </p:sp>
      <p:sp>
        <p:nvSpPr>
          <p:cNvPr id="6" name="文本框 2"/>
          <p:cNvSpPr txBox="1">
            <a:spLocks noChangeArrowheads="1"/>
          </p:cNvSpPr>
          <p:nvPr/>
        </p:nvSpPr>
        <p:spPr bwMode="auto">
          <a:xfrm>
            <a:off x="1190" y="4700506"/>
            <a:ext cx="91428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a:spcBef>
                <a:spcPct val="0"/>
              </a:spcBef>
              <a:buNone/>
            </a:pPr>
            <a:r>
              <a:rPr lang="en-US" altLang="zh-CN" sz="1500" kern="0" dirty="0">
                <a:latin typeface="黑体" panose="02010609060101010101" pitchFamily="49" charset="-122"/>
                <a:ea typeface="黑体" panose="02010609060101010101" pitchFamily="49" charset="-122"/>
              </a:rPr>
              <a:t>2020</a:t>
            </a:r>
            <a:r>
              <a:rPr lang="zh-CN" altLang="en-US" sz="1500" kern="0" dirty="0">
                <a:latin typeface="黑体" panose="02010609060101010101" pitchFamily="49" charset="-122"/>
                <a:ea typeface="黑体" panose="02010609060101010101" pitchFamily="49" charset="-122"/>
              </a:rPr>
              <a:t>年</a:t>
            </a:r>
            <a:r>
              <a:rPr lang="en-US" altLang="zh-CN" sz="1500" kern="0" dirty="0">
                <a:latin typeface="黑体" panose="02010609060101010101" pitchFamily="49" charset="-122"/>
                <a:ea typeface="黑体" panose="02010609060101010101" pitchFamily="49" charset="-122"/>
              </a:rPr>
              <a:t>1</a:t>
            </a:r>
            <a:r>
              <a:rPr lang="zh-CN" altLang="en-US" sz="1500" kern="0" dirty="0">
                <a:latin typeface="黑体" panose="02010609060101010101" pitchFamily="49" charset="-122"/>
                <a:ea typeface="黑体" panose="02010609060101010101" pitchFamily="49" charset="-122"/>
              </a:rPr>
              <a:t>月</a:t>
            </a:r>
          </a:p>
        </p:txBody>
      </p:sp>
      <p:sp>
        <p:nvSpPr>
          <p:cNvPr id="7" name="TextBox 1"/>
          <p:cNvSpPr txBox="1"/>
          <p:nvPr/>
        </p:nvSpPr>
        <p:spPr>
          <a:xfrm>
            <a:off x="0" y="4089054"/>
            <a:ext cx="9144000" cy="307777"/>
          </a:xfrm>
          <a:prstGeom prst="rect">
            <a:avLst/>
          </a:prstGeom>
          <a:noFill/>
        </p:spPr>
        <p:txBody>
          <a:bodyPr wrap="square" rtlCol="0">
            <a:spAutoFit/>
          </a:bodyPr>
          <a:lstStyle/>
          <a:p>
            <a:pPr algn="ctr"/>
            <a:r>
              <a:rPr lang="zh-CN" altLang="en-US" sz="1400" dirty="0">
                <a:latin typeface="黑体" panose="02010609060101010101" pitchFamily="49" charset="-122"/>
                <a:ea typeface="黑体" panose="02010609060101010101" pitchFamily="49" charset="-122"/>
              </a:rPr>
              <a:t>湖南省工程建设项目审批制度改革工作领导小组办公室</a:t>
            </a:r>
          </a:p>
        </p:txBody>
      </p:sp>
      <p:sp>
        <p:nvSpPr>
          <p:cNvPr id="9" name="TextBox 1"/>
          <p:cNvSpPr txBox="1"/>
          <p:nvPr/>
        </p:nvSpPr>
        <p:spPr>
          <a:xfrm>
            <a:off x="0" y="4384153"/>
            <a:ext cx="9144000" cy="307777"/>
          </a:xfrm>
          <a:prstGeom prst="rect">
            <a:avLst/>
          </a:prstGeom>
          <a:noFill/>
        </p:spPr>
        <p:txBody>
          <a:bodyPr wrap="square" rtlCol="0">
            <a:spAutoFit/>
          </a:bodyPr>
          <a:lstStyle/>
          <a:p>
            <a:pPr algn="ctr"/>
            <a:r>
              <a:rPr lang="zh-CN" altLang="en-US" sz="1400" dirty="0">
                <a:latin typeface="黑体" panose="02010609060101010101" pitchFamily="49" charset="-122"/>
                <a:ea typeface="黑体" panose="02010609060101010101" pitchFamily="49" charset="-122"/>
              </a:rPr>
              <a:t>长沙市规划信息服务中心</a:t>
            </a:r>
          </a:p>
        </p:txBody>
      </p:sp>
    </p:spTree>
    <p:extLst>
      <p:ext uri="{BB962C8B-B14F-4D97-AF65-F5344CB8AC3E}">
        <p14:creationId xmlns:p14="http://schemas.microsoft.com/office/powerpoint/2010/main" val="152822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系统背景</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24280" y="847126"/>
            <a:ext cx="2525050" cy="403957"/>
          </a:xfrm>
          <a:prstGeom prst="rect">
            <a:avLst/>
          </a:prstGeom>
          <a:noFill/>
        </p:spPr>
        <p:txBody>
          <a:bodyPr wrap="none" rtlCol="0">
            <a:spAutoFit/>
          </a:bodyPr>
          <a:lstStyle/>
          <a:p>
            <a:pPr marL="285750" indent="-285750">
              <a:lnSpc>
                <a:spcPct val="150000"/>
              </a:lnSpc>
              <a:buClr>
                <a:srgbClr val="FF0000"/>
              </a:buClr>
              <a:buFont typeface="Wingdings" panose="05000000000000000000" pitchFamily="2" charset="2"/>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湘政办发</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〔2018〕76</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号</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2" name="图片 11" descr="《湖南省人民政府办公厅关于推动工程建设项目审批制度改革的指导意见》（湘政办发〔2018〕76号）"/>
          <p:cNvPicPr>
            <a:picLocks noChangeAspect="1"/>
          </p:cNvPicPr>
          <p:nvPr/>
        </p:nvPicPr>
        <p:blipFill>
          <a:blip r:embed="rId3" cstate="print"/>
          <a:srcRect l="4729" t="8034" r="6305" b="5235"/>
          <a:stretch>
            <a:fillRect/>
          </a:stretch>
        </p:blipFill>
        <p:spPr>
          <a:xfrm>
            <a:off x="1514986" y="1532691"/>
            <a:ext cx="2173101" cy="3001282"/>
          </a:xfrm>
          <a:prstGeom prst="rect">
            <a:avLst/>
          </a:prstGeom>
          <a:ln>
            <a:solidFill>
              <a:schemeClr val="accent3">
                <a:lumMod val="50000"/>
              </a:schemeClr>
            </a:solidFill>
          </a:ln>
        </p:spPr>
      </p:pic>
      <p:pic>
        <p:nvPicPr>
          <p:cNvPr id="11" name="图片 10"/>
          <p:cNvPicPr>
            <a:picLocks noChangeAspect="1"/>
          </p:cNvPicPr>
          <p:nvPr/>
        </p:nvPicPr>
        <p:blipFill>
          <a:blip r:embed="rId4"/>
          <a:stretch>
            <a:fillRect/>
          </a:stretch>
        </p:blipFill>
        <p:spPr>
          <a:xfrm>
            <a:off x="6686550" y="215483"/>
            <a:ext cx="2078751" cy="302731"/>
          </a:xfrm>
          <a:prstGeom prst="rect">
            <a:avLst/>
          </a:prstGeom>
        </p:spPr>
      </p:pic>
      <p:sp>
        <p:nvSpPr>
          <p:cNvPr id="17" name="文本框 33"/>
          <p:cNvSpPr txBox="1"/>
          <p:nvPr/>
        </p:nvSpPr>
        <p:spPr>
          <a:xfrm>
            <a:off x="3952564" y="1544693"/>
            <a:ext cx="4709004" cy="2677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600" dirty="0" smtClean="0"/>
              <a:t>全省</a:t>
            </a:r>
            <a:r>
              <a:rPr lang="zh-CN" altLang="en-US" sz="1600" dirty="0"/>
              <a:t>实行统一的工程建设项目审批流程、</a:t>
            </a:r>
            <a:r>
              <a:rPr lang="zh-CN" altLang="en-US" sz="1600" b="1" dirty="0">
                <a:solidFill>
                  <a:srgbClr val="FF0000"/>
                </a:solidFill>
              </a:rPr>
              <a:t>市政公用服务标准和办事流程</a:t>
            </a:r>
            <a:r>
              <a:rPr lang="zh-CN" altLang="en-US" sz="1600" dirty="0" smtClean="0"/>
              <a:t>。</a:t>
            </a:r>
            <a:endParaRPr lang="en-US" altLang="zh-CN" sz="1600" dirty="0" smtClean="0"/>
          </a:p>
          <a:p>
            <a:pPr marL="285750" indent="-285750">
              <a:lnSpc>
                <a:spcPct val="150000"/>
              </a:lnSpc>
              <a:buFont typeface="Arial" panose="020B0604020202020204" pitchFamily="34" charset="0"/>
              <a:buChar char="•"/>
            </a:pPr>
            <a:endPar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sym typeface="+mn-ea"/>
            </a:endParaRPr>
          </a:p>
          <a:p>
            <a:pPr marL="285750" indent="-285750">
              <a:lnSpc>
                <a:spcPct val="150000"/>
              </a:lnSpc>
              <a:buFont typeface="Arial" panose="020B0604020202020204" pitchFamily="34" charset="0"/>
              <a:buChar char="•"/>
            </a:pPr>
            <a:r>
              <a:rPr lang="zh-CN" altLang="en-US" sz="1600" dirty="0" smtClean="0"/>
              <a:t>依托</a:t>
            </a:r>
            <a:r>
              <a:rPr lang="zh-CN" altLang="en-US" sz="1600" dirty="0"/>
              <a:t>全省工程建设项目审批管理系统，建立</a:t>
            </a:r>
            <a:r>
              <a:rPr lang="zh-CN" altLang="en-US" sz="1600" b="1" dirty="0">
                <a:solidFill>
                  <a:srgbClr val="FF0000"/>
                </a:solidFill>
              </a:rPr>
              <a:t>市政公用服务</a:t>
            </a:r>
            <a:r>
              <a:rPr lang="zh-CN" altLang="en-US" sz="1600" dirty="0"/>
              <a:t>和中介服务网上平台，实行单位入驻备案、信息公示等制度，强化服务行为的全过程监管</a:t>
            </a:r>
            <a:r>
              <a:rPr lang="zh-CN" altLang="en-US" sz="1600" dirty="0" smtClean="0"/>
              <a:t>。</a:t>
            </a:r>
            <a:endPar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华文中宋" panose="02010600040101010101" pitchFamily="2" charset="-122"/>
              <a:sym typeface="+mn-ea"/>
            </a:endParaRPr>
          </a:p>
        </p:txBody>
      </p:sp>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1200329"/>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背景</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smtClean="0">
                <a:solidFill>
                  <a:srgbClr val="0070C0"/>
                </a:solidFill>
                <a:latin typeface="黑体" panose="02010609060101010101" pitchFamily="49" charset="-122"/>
                <a:ea typeface="黑体" panose="02010609060101010101" pitchFamily="49" charset="-122"/>
              </a:rPr>
              <a:t>目标</a:t>
            </a:r>
            <a:endParaRPr lang="en-US" altLang="zh-CN" sz="1800" kern="0" dirty="0">
              <a:solidFill>
                <a:srgbClr val="0170C1"/>
              </a:solidFill>
              <a:latin typeface="黑体" panose="02010609060101010101" pitchFamily="49" charset="-122"/>
              <a:ea typeface="黑体" panose="02010609060101010101" pitchFamily="49" charset="-122"/>
            </a:endParaRPr>
          </a:p>
          <a:p>
            <a:pPr lvl="0" algn="ctr">
              <a:defRPr/>
            </a:pP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8097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a:solidFill>
                  <a:schemeClr val="bg1"/>
                </a:solidFill>
                <a:latin typeface="微软雅黑" pitchFamily="34" charset="-122"/>
                <a:ea typeface="微软雅黑" pitchFamily="34" charset="-122"/>
              </a:rPr>
              <a:t>系统背景</a:t>
            </a: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a:extLst>
              <a:ext uri="{FF2B5EF4-FFF2-40B4-BE49-F238E27FC236}">
                <a16:creationId xmlns="" xmlns:a16="http://schemas.microsoft.com/office/drawing/2014/main" id="{7309CCF3-6325-4C8B-B367-54017B9771F7}"/>
              </a:ext>
            </a:extLst>
          </p:cNvPr>
          <p:cNvCxnSpPr>
            <a:cxnSpLocks/>
          </p:cNvCxnSpPr>
          <p:nvPr/>
        </p:nvCxnSpPr>
        <p:spPr>
          <a:xfrm>
            <a:off x="1151488" y="847509"/>
            <a:ext cx="2232" cy="4160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24280" y="847126"/>
            <a:ext cx="2525050" cy="461665"/>
          </a:xfrm>
          <a:prstGeom prst="rect">
            <a:avLst/>
          </a:prstGeom>
          <a:noFill/>
        </p:spPr>
        <p:txBody>
          <a:bodyPr wrap="none" rtlCol="0">
            <a:spAutoFit/>
          </a:bodyPr>
          <a:lstStyle/>
          <a:p>
            <a:pPr marL="285750" indent="-285750">
              <a:lnSpc>
                <a:spcPct val="150000"/>
              </a:lnSpc>
              <a:buClr>
                <a:srgbClr val="FF0000"/>
              </a:buClr>
              <a:buFont typeface="Wingdings" panose="05000000000000000000" pitchFamily="2" charset="2"/>
              <a:buChar char="p"/>
            </a:pP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湘政办发</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mn-lt"/>
              </a:rPr>
              <a:t>〔</a:t>
            </a:r>
            <a:r>
              <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2019〕24</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号</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sp>
        <p:nvSpPr>
          <p:cNvPr id="17" name="文本框 33"/>
          <p:cNvSpPr txBox="1"/>
          <p:nvPr/>
        </p:nvSpPr>
        <p:spPr>
          <a:xfrm>
            <a:off x="3819889" y="1500852"/>
            <a:ext cx="5053650"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600" b="1" dirty="0" smtClean="0">
                <a:solidFill>
                  <a:srgbClr val="FF0000"/>
                </a:solidFill>
              </a:rPr>
              <a:t>进一步</a:t>
            </a:r>
            <a:r>
              <a:rPr lang="zh-CN" altLang="en-US" sz="1600" b="1" dirty="0">
                <a:solidFill>
                  <a:srgbClr val="FF0000"/>
                </a:solidFill>
              </a:rPr>
              <a:t>优化市政公用服务办理环节</a:t>
            </a:r>
            <a:r>
              <a:rPr lang="zh-CN" altLang="en-US" sz="1600" dirty="0"/>
              <a:t>，将供水、供电、燃气、热力、排水、通信等市政公用基础设施报装提前到开工前办理，在工程施工阶段完成相关设施建设，竣工验收后直接办理接入事宜</a:t>
            </a:r>
            <a:r>
              <a:rPr lang="zh-CN" altLang="en-US" sz="1600" dirty="0" smtClean="0"/>
              <a:t>。</a:t>
            </a:r>
            <a:endParaRPr lang="en-US" altLang="zh-CN" sz="1600" dirty="0" smtClean="0"/>
          </a:p>
          <a:p>
            <a:pPr marL="285750" indent="-285750">
              <a:lnSpc>
                <a:spcPct val="150000"/>
              </a:lnSpc>
              <a:buFont typeface="Arial" panose="020B0604020202020204" pitchFamily="34" charset="0"/>
              <a:buChar char="•"/>
            </a:pPr>
            <a:r>
              <a:rPr lang="zh-CN" altLang="en-US" sz="1600" dirty="0"/>
              <a:t>市政公用服务报</a:t>
            </a:r>
            <a:r>
              <a:rPr lang="zh-CN" altLang="en-US" sz="1600" dirty="0" smtClean="0"/>
              <a:t>装事项</a:t>
            </a:r>
            <a:r>
              <a:rPr lang="zh-CN" altLang="en-US" sz="1600" dirty="0"/>
              <a:t>办理时间均</a:t>
            </a:r>
            <a:r>
              <a:rPr lang="zh-CN" altLang="en-US" sz="1600" b="1" dirty="0">
                <a:solidFill>
                  <a:srgbClr val="FF0000"/>
                </a:solidFill>
              </a:rPr>
              <a:t>计入审批总</a:t>
            </a:r>
            <a:r>
              <a:rPr lang="zh-CN" altLang="en-US" sz="1600" b="1" dirty="0" smtClean="0">
                <a:solidFill>
                  <a:srgbClr val="FF0000"/>
                </a:solidFill>
              </a:rPr>
              <a:t>时限</a:t>
            </a:r>
            <a:endParaRPr lang="en-US" altLang="zh-CN" sz="1600" b="1" dirty="0" smtClean="0">
              <a:solidFill>
                <a:srgbClr val="FF0000"/>
              </a:solidFill>
            </a:endParaRPr>
          </a:p>
          <a:p>
            <a:pPr marL="285750" indent="-285750">
              <a:lnSpc>
                <a:spcPct val="150000"/>
              </a:lnSpc>
              <a:buFont typeface="Arial" panose="020B0604020202020204" pitchFamily="34" charset="0"/>
              <a:buChar char="•"/>
            </a:pPr>
            <a:r>
              <a:rPr lang="zh-CN" altLang="en-US" sz="1600" dirty="0" smtClean="0"/>
              <a:t>各地</a:t>
            </a:r>
            <a:r>
              <a:rPr lang="zh-CN" altLang="en-US" sz="1600" dirty="0"/>
              <a:t>应将供水、供电、燃气、排水、通信等市政公用服务全面入驻政务服务大厅，实施统一规范管理，为建设单位提供“</a:t>
            </a:r>
            <a:r>
              <a:rPr lang="zh-CN" altLang="en-US" sz="1600" b="1" dirty="0">
                <a:solidFill>
                  <a:srgbClr val="FF0000"/>
                </a:solidFill>
              </a:rPr>
              <a:t>一站式</a:t>
            </a:r>
            <a:r>
              <a:rPr lang="zh-CN" altLang="en-US" sz="1600" dirty="0"/>
              <a:t>”服务</a:t>
            </a:r>
            <a:r>
              <a:rPr lang="zh-CN" altLang="en-US" sz="1600" dirty="0" smtClean="0"/>
              <a:t>。</a:t>
            </a:r>
            <a:endPar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华文中宋" panose="02010600040101010101" pitchFamily="2" charset="-122"/>
              <a:sym typeface="+mn-ea"/>
            </a:endParaRPr>
          </a:p>
        </p:txBody>
      </p:sp>
      <p:sp>
        <p:nvSpPr>
          <p:cNvPr id="19" name="文本框 18">
            <a:extLst>
              <a:ext uri="{FF2B5EF4-FFF2-40B4-BE49-F238E27FC236}">
                <a16:creationId xmlns="" xmlns:a16="http://schemas.microsoft.com/office/drawing/2014/main" id="{9BA35032-08D2-4877-AF14-72DE53D5AB93}"/>
              </a:ext>
            </a:extLst>
          </p:cNvPr>
          <p:cNvSpPr txBox="1"/>
          <p:nvPr/>
        </p:nvSpPr>
        <p:spPr>
          <a:xfrm>
            <a:off x="-20165" y="899815"/>
            <a:ext cx="1151487" cy="923330"/>
          </a:xfrm>
          <a:prstGeom prst="rect">
            <a:avLst/>
          </a:prstGeom>
          <a:noFill/>
        </p:spPr>
        <p:txBody>
          <a:bodyPr wrap="square" rtlCol="0">
            <a:spAutoFit/>
          </a:bodyPr>
          <a:lstStyle/>
          <a:p>
            <a:pPr algn="ctr">
              <a:defRPr/>
            </a:pPr>
            <a:r>
              <a:rPr lang="zh-CN" altLang="en-US" sz="1800" kern="0" dirty="0">
                <a:solidFill>
                  <a:schemeClr val="bg1">
                    <a:lumMod val="75000"/>
                  </a:schemeClr>
                </a:solidFill>
                <a:latin typeface="黑体" panose="02010609060101010101" pitchFamily="49" charset="-122"/>
                <a:ea typeface="黑体" panose="02010609060101010101" pitchFamily="49" charset="-122"/>
              </a:rPr>
              <a:t>背景</a:t>
            </a:r>
            <a:endParaRPr lang="en-US" altLang="zh-CN" sz="1800" kern="0" dirty="0">
              <a:solidFill>
                <a:schemeClr val="bg1">
                  <a:lumMod val="75000"/>
                </a:schemeClr>
              </a:solidFill>
              <a:latin typeface="黑体" panose="02010609060101010101" pitchFamily="49" charset="-122"/>
              <a:ea typeface="黑体" panose="02010609060101010101" pitchFamily="49" charset="-122"/>
            </a:endParaRPr>
          </a:p>
          <a:p>
            <a:pPr algn="ctr">
              <a:defRPr/>
            </a:pPr>
            <a:endParaRPr lang="en-US" altLang="zh-CN" sz="1800" kern="0" dirty="0">
              <a:solidFill>
                <a:srgbClr val="0170C1"/>
              </a:solidFill>
              <a:latin typeface="黑体" panose="02010609060101010101" pitchFamily="49" charset="-122"/>
              <a:ea typeface="黑体" panose="02010609060101010101" pitchFamily="49" charset="-122"/>
            </a:endParaRPr>
          </a:p>
          <a:p>
            <a:pPr algn="ctr">
              <a:defRPr/>
            </a:pPr>
            <a:r>
              <a:rPr lang="zh-CN" altLang="en-US" sz="1800" kern="0" dirty="0" smtClean="0">
                <a:solidFill>
                  <a:srgbClr val="0070C0"/>
                </a:solidFill>
                <a:latin typeface="黑体" panose="02010609060101010101" pitchFamily="49" charset="-122"/>
                <a:ea typeface="黑体" panose="02010609060101010101" pitchFamily="49" charset="-122"/>
              </a:rPr>
              <a:t>目标</a:t>
            </a:r>
            <a:endParaRPr lang="en-US" altLang="zh-CN" sz="1800" kern="0" dirty="0">
              <a:solidFill>
                <a:prstClr val="white">
                  <a:lumMod val="65000"/>
                </a:prstClr>
              </a:solidFill>
              <a:latin typeface="黑体" panose="02010609060101010101" pitchFamily="49" charset="-122"/>
              <a:ea typeface="黑体" panose="02010609060101010101" pitchFamily="49" charset="-122"/>
            </a:endParaRPr>
          </a:p>
        </p:txBody>
      </p:sp>
      <p:pic>
        <p:nvPicPr>
          <p:cNvPr id="14" name="图片 13" descr="《湖南省人民政府办公厅关于印发工程建设项目审批制度深化改革实施方案的通知》（湘政办发〔2019〕24号）"/>
          <p:cNvPicPr>
            <a:picLocks noChangeAspect="1"/>
          </p:cNvPicPr>
          <p:nvPr/>
        </p:nvPicPr>
        <p:blipFill>
          <a:blip r:embed="rId4" cstate="print"/>
          <a:srcRect l="2889" t="11149" r="4127" b="5606"/>
          <a:stretch>
            <a:fillRect/>
          </a:stretch>
        </p:blipFill>
        <p:spPr>
          <a:xfrm>
            <a:off x="1402486" y="1546593"/>
            <a:ext cx="2168637" cy="3001247"/>
          </a:xfrm>
          <a:prstGeom prst="rect">
            <a:avLst/>
          </a:prstGeom>
          <a:ln>
            <a:solidFill>
              <a:schemeClr val="accent3">
                <a:lumMod val="50000"/>
              </a:schemeClr>
            </a:solidFill>
          </a:ln>
        </p:spPr>
      </p:pic>
    </p:spTree>
    <p:extLst>
      <p:ext uri="{BB962C8B-B14F-4D97-AF65-F5344CB8AC3E}">
        <p14:creationId xmlns:p14="http://schemas.microsoft.com/office/powerpoint/2010/main" val="400655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系统背景</a:t>
            </a:r>
            <a:endParaRPr lang="zh-CN" altLang="en-US" sz="2000" b="1" kern="0" dirty="0">
              <a:solidFill>
                <a:schemeClr val="bg1"/>
              </a:solidFill>
              <a:latin typeface="微软雅黑" pitchFamily="34" charset="-122"/>
              <a:ea typeface="微软雅黑" pitchFamily="34" charset="-122"/>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文本框 1"/>
          <p:cNvSpPr txBox="1"/>
          <p:nvPr/>
        </p:nvSpPr>
        <p:spPr>
          <a:xfrm>
            <a:off x="241628" y="796860"/>
            <a:ext cx="7346883" cy="461665"/>
          </a:xfrm>
          <a:prstGeom prst="rect">
            <a:avLst/>
          </a:prstGeom>
          <a:noFill/>
        </p:spPr>
        <p:txBody>
          <a:bodyPr wrap="none" rtlCol="0">
            <a:spAutoFit/>
          </a:bodyPr>
          <a:lstStyle/>
          <a:p>
            <a:pPr marL="285750" indent="-285750">
              <a:lnSpc>
                <a:spcPct val="150000"/>
              </a:lnSpc>
              <a:buClr>
                <a:srgbClr val="FF0000"/>
              </a:buClr>
              <a:buFont typeface="Wingdings" panose="05000000000000000000" pitchFamily="2" charset="2"/>
              <a:buChar char="p"/>
            </a:pPr>
            <a:r>
              <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2019.10</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a:t>
            </a:r>
            <a:r>
              <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湖南省工程建设领域市政公用服务报装接入办事指南（试行）</a:t>
            </a:r>
            <a:r>
              <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11" name="图片 10"/>
          <p:cNvPicPr>
            <a:picLocks noChangeAspect="1"/>
          </p:cNvPicPr>
          <p:nvPr/>
        </p:nvPicPr>
        <p:blipFill>
          <a:blip r:embed="rId3"/>
          <a:stretch>
            <a:fillRect/>
          </a:stretch>
        </p:blipFill>
        <p:spPr>
          <a:xfrm>
            <a:off x="6686550" y="215483"/>
            <a:ext cx="2078751" cy="302731"/>
          </a:xfrm>
          <a:prstGeom prst="rect">
            <a:avLst/>
          </a:prstGeom>
        </p:spPr>
      </p:pic>
      <p:pic>
        <p:nvPicPr>
          <p:cNvPr id="3" name="图片 2">
            <a:extLst>
              <a:ext uri="{FF2B5EF4-FFF2-40B4-BE49-F238E27FC236}">
                <a16:creationId xmlns="" xmlns:a16="http://schemas.microsoft.com/office/drawing/2014/main" id="{76939B3A-6A1A-4CC1-AE68-1349BB6F432C}"/>
              </a:ext>
            </a:extLst>
          </p:cNvPr>
          <p:cNvPicPr>
            <a:picLocks noChangeAspect="1"/>
          </p:cNvPicPr>
          <p:nvPr/>
        </p:nvPicPr>
        <p:blipFill>
          <a:blip r:embed="rId4"/>
          <a:stretch>
            <a:fillRect/>
          </a:stretch>
        </p:blipFill>
        <p:spPr>
          <a:xfrm>
            <a:off x="395520" y="1391093"/>
            <a:ext cx="2501595" cy="3462038"/>
          </a:xfrm>
          <a:prstGeom prst="rect">
            <a:avLst/>
          </a:prstGeom>
          <a:ln>
            <a:solidFill>
              <a:schemeClr val="accent3">
                <a:lumMod val="50000"/>
              </a:schemeClr>
            </a:solidFill>
          </a:ln>
        </p:spPr>
      </p:pic>
      <p:sp>
        <p:nvSpPr>
          <p:cNvPr id="8" name="矩形 7"/>
          <p:cNvSpPr/>
          <p:nvPr/>
        </p:nvSpPr>
        <p:spPr>
          <a:xfrm>
            <a:off x="3575254" y="1825200"/>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供水</a:t>
            </a:r>
            <a:endParaRPr lang="zh-CN" altLang="en-US" sz="1600" b="1" dirty="0">
              <a:latin typeface="黑体" panose="02010609060101010101" pitchFamily="49" charset="-122"/>
              <a:ea typeface="黑体" panose="02010609060101010101" pitchFamily="49" charset="-122"/>
            </a:endParaRPr>
          </a:p>
        </p:txBody>
      </p:sp>
      <p:sp>
        <p:nvSpPr>
          <p:cNvPr id="16" name="矩形 15"/>
          <p:cNvSpPr/>
          <p:nvPr/>
        </p:nvSpPr>
        <p:spPr>
          <a:xfrm>
            <a:off x="3578310" y="3915458"/>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供电</a:t>
            </a:r>
            <a:endParaRPr lang="zh-CN" altLang="en-US" sz="1600" b="1" dirty="0">
              <a:latin typeface="黑体" panose="02010609060101010101" pitchFamily="49" charset="-122"/>
              <a:ea typeface="黑体" panose="02010609060101010101" pitchFamily="49" charset="-122"/>
            </a:endParaRPr>
          </a:p>
        </p:txBody>
      </p:sp>
      <p:sp>
        <p:nvSpPr>
          <p:cNvPr id="17" name="矩形 16"/>
          <p:cNvSpPr/>
          <p:nvPr/>
        </p:nvSpPr>
        <p:spPr>
          <a:xfrm>
            <a:off x="5229567" y="1825200"/>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排水</a:t>
            </a:r>
            <a:endParaRPr lang="zh-CN" altLang="en-US" sz="1600" b="1" dirty="0">
              <a:latin typeface="黑体" panose="02010609060101010101" pitchFamily="49" charset="-122"/>
              <a:ea typeface="黑体" panose="02010609060101010101" pitchFamily="49" charset="-122"/>
            </a:endParaRPr>
          </a:p>
        </p:txBody>
      </p:sp>
      <p:sp>
        <p:nvSpPr>
          <p:cNvPr id="18" name="矩形 17"/>
          <p:cNvSpPr/>
          <p:nvPr/>
        </p:nvSpPr>
        <p:spPr>
          <a:xfrm>
            <a:off x="3575254" y="2870329"/>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供气</a:t>
            </a:r>
            <a:endParaRPr lang="zh-CN" altLang="en-US" sz="1600" b="1" dirty="0">
              <a:latin typeface="黑体" panose="02010609060101010101" pitchFamily="49" charset="-122"/>
              <a:ea typeface="黑体" panose="02010609060101010101" pitchFamily="49" charset="-122"/>
            </a:endParaRPr>
          </a:p>
        </p:txBody>
      </p:sp>
      <p:sp>
        <p:nvSpPr>
          <p:cNvPr id="19" name="矩形 18"/>
          <p:cNvSpPr/>
          <p:nvPr/>
        </p:nvSpPr>
        <p:spPr>
          <a:xfrm>
            <a:off x="5229566" y="2870329"/>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通信</a:t>
            </a:r>
            <a:endParaRPr lang="zh-CN" altLang="en-US" sz="1600" b="1" dirty="0">
              <a:latin typeface="黑体" panose="02010609060101010101" pitchFamily="49" charset="-122"/>
              <a:ea typeface="黑体" panose="02010609060101010101" pitchFamily="49" charset="-122"/>
            </a:endParaRPr>
          </a:p>
        </p:txBody>
      </p:sp>
      <p:sp>
        <p:nvSpPr>
          <p:cNvPr id="20" name="矩形 19"/>
          <p:cNvSpPr/>
          <p:nvPr/>
        </p:nvSpPr>
        <p:spPr>
          <a:xfrm>
            <a:off x="5229565" y="3915458"/>
            <a:ext cx="1296927" cy="4784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广播电视</a:t>
            </a:r>
            <a:endParaRPr lang="zh-CN" altLang="en-US" sz="1600" b="1" dirty="0">
              <a:latin typeface="黑体" panose="02010609060101010101" pitchFamily="49" charset="-122"/>
              <a:ea typeface="黑体" panose="02010609060101010101" pitchFamily="49" charset="-122"/>
            </a:endParaRPr>
          </a:p>
        </p:txBody>
      </p:sp>
      <p:sp>
        <p:nvSpPr>
          <p:cNvPr id="23" name="矩形 22"/>
          <p:cNvSpPr/>
          <p:nvPr/>
        </p:nvSpPr>
        <p:spPr>
          <a:xfrm>
            <a:off x="7328438" y="1825200"/>
            <a:ext cx="1296927" cy="4784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流程</a:t>
            </a:r>
            <a:endParaRPr lang="zh-CN" altLang="en-US" sz="1600" b="1" dirty="0">
              <a:latin typeface="黑体" panose="02010609060101010101" pitchFamily="49" charset="-122"/>
              <a:ea typeface="黑体" panose="02010609060101010101" pitchFamily="49" charset="-122"/>
            </a:endParaRPr>
          </a:p>
        </p:txBody>
      </p:sp>
      <p:sp>
        <p:nvSpPr>
          <p:cNvPr id="24" name="矩形 23"/>
          <p:cNvSpPr/>
          <p:nvPr/>
        </p:nvSpPr>
        <p:spPr>
          <a:xfrm>
            <a:off x="7316615" y="2870329"/>
            <a:ext cx="1296927" cy="4784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材料</a:t>
            </a:r>
            <a:endParaRPr lang="zh-CN" altLang="en-US" sz="1600" b="1" dirty="0">
              <a:latin typeface="黑体" panose="02010609060101010101" pitchFamily="49" charset="-122"/>
              <a:ea typeface="黑体" panose="02010609060101010101" pitchFamily="49" charset="-122"/>
            </a:endParaRPr>
          </a:p>
        </p:txBody>
      </p:sp>
      <p:sp>
        <p:nvSpPr>
          <p:cNvPr id="25" name="矩形 24"/>
          <p:cNvSpPr/>
          <p:nvPr/>
        </p:nvSpPr>
        <p:spPr>
          <a:xfrm>
            <a:off x="7316615" y="3915458"/>
            <a:ext cx="1296927" cy="4784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黑体" panose="02010609060101010101" pitchFamily="49" charset="-122"/>
                <a:ea typeface="黑体" panose="02010609060101010101" pitchFamily="49" charset="-122"/>
              </a:rPr>
              <a:t>时限</a:t>
            </a:r>
            <a:endParaRPr lang="zh-CN" altLang="en-US" sz="1600" b="1" dirty="0">
              <a:latin typeface="黑体" panose="02010609060101010101" pitchFamily="49" charset="-122"/>
              <a:ea typeface="黑体" panose="02010609060101010101" pitchFamily="49" charset="-122"/>
            </a:endParaRPr>
          </a:p>
        </p:txBody>
      </p:sp>
      <p:sp>
        <p:nvSpPr>
          <p:cNvPr id="28" name="右箭头 27"/>
          <p:cNvSpPr/>
          <p:nvPr/>
        </p:nvSpPr>
        <p:spPr>
          <a:xfrm>
            <a:off x="6732740" y="3012510"/>
            <a:ext cx="419622" cy="21920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381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31548"/>
          <a:stretch/>
        </p:blipFill>
        <p:spPr>
          <a:xfrm>
            <a:off x="0" y="2952750"/>
            <a:ext cx="9144000" cy="2190750"/>
          </a:xfrm>
          <a:prstGeom prst="rect">
            <a:avLst/>
          </a:prstGeom>
          <a:effectLst/>
        </p:spPr>
      </p:pic>
      <p:sp>
        <p:nvSpPr>
          <p:cNvPr id="4" name="矩形 3"/>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椭圆 5"/>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rPr>
              <a:t>02</a:t>
            </a:r>
            <a:endParaRPr lang="zh-CN" altLang="en-US" sz="3600" b="1" dirty="0">
              <a:solidFill>
                <a:schemeClr val="bg1"/>
              </a:solidFill>
            </a:endParaRPr>
          </a:p>
        </p:txBody>
      </p:sp>
      <p:sp>
        <p:nvSpPr>
          <p:cNvPr id="7" name="矩形 6"/>
          <p:cNvSpPr/>
          <p:nvPr/>
        </p:nvSpPr>
        <p:spPr>
          <a:xfrm>
            <a:off x="1628078" y="2624683"/>
            <a:ext cx="588784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黑体" panose="02010609060101010101" pitchFamily="49" charset="-122"/>
                <a:ea typeface="黑体" panose="02010609060101010101" pitchFamily="49" charset="-122"/>
              </a:rPr>
              <a:t>系统介绍</a:t>
            </a:r>
            <a:endParaRPr lang="zh-CN" altLang="en-US" sz="2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8" name="矩形 7"/>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985970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6" name="矩形 5"/>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7" name="图片 26"/>
          <p:cNvPicPr>
            <a:picLocks noChangeAspect="1"/>
          </p:cNvPicPr>
          <p:nvPr/>
        </p:nvPicPr>
        <p:blipFill>
          <a:blip r:embed="rId3"/>
          <a:stretch>
            <a:fillRect/>
          </a:stretch>
        </p:blipFill>
        <p:spPr>
          <a:xfrm>
            <a:off x="6686550" y="215483"/>
            <a:ext cx="2078751" cy="302731"/>
          </a:xfrm>
          <a:prstGeom prst="rect">
            <a:avLst/>
          </a:prstGeom>
        </p:spPr>
      </p:pic>
      <p:sp>
        <p:nvSpPr>
          <p:cNvPr id="13" name="TextBox 14"/>
          <p:cNvSpPr txBox="1">
            <a:spLocks noChangeArrowheads="1"/>
          </p:cNvSpPr>
          <p:nvPr/>
        </p:nvSpPr>
        <p:spPr bwMode="auto">
          <a:xfrm>
            <a:off x="683560" y="148501"/>
            <a:ext cx="3672408" cy="400110"/>
          </a:xfrm>
          <a:prstGeom prst="rect">
            <a:avLst/>
          </a:prstGeom>
          <a:noFill/>
          <a:ln w="9525">
            <a:noFill/>
            <a:miter lim="800000"/>
            <a:headEnd/>
            <a:tailEnd/>
          </a:ln>
        </p:spPr>
        <p:txBody>
          <a:bodyPr wrap="square">
            <a:spAutoFit/>
          </a:bodyPr>
          <a:lstStyle/>
          <a:p>
            <a:pPr lvl="0">
              <a:defRPr/>
            </a:pPr>
            <a:r>
              <a:rPr lang="zh-CN" altLang="en-US" sz="2000" b="1" kern="0" dirty="0" smtClean="0">
                <a:solidFill>
                  <a:schemeClr val="bg1"/>
                </a:solidFill>
                <a:latin typeface="微软雅黑" pitchFamily="34" charset="-122"/>
                <a:ea typeface="微软雅黑" pitchFamily="34" charset="-122"/>
              </a:rPr>
              <a:t>系统介绍</a:t>
            </a:r>
            <a:endParaRPr lang="zh-CN" altLang="en-US" sz="2000" b="1" kern="0" dirty="0">
              <a:solidFill>
                <a:schemeClr val="bg1"/>
              </a:solidFill>
              <a:latin typeface="微软雅黑" pitchFamily="34" charset="-122"/>
              <a:ea typeface="微软雅黑" pitchFamily="34" charset="-122"/>
            </a:endParaRPr>
          </a:p>
        </p:txBody>
      </p:sp>
      <p:sp>
        <p:nvSpPr>
          <p:cNvPr id="19" name="文本框 18"/>
          <p:cNvSpPr txBox="1"/>
          <p:nvPr/>
        </p:nvSpPr>
        <p:spPr>
          <a:xfrm>
            <a:off x="67730" y="823012"/>
            <a:ext cx="9007594" cy="830997"/>
          </a:xfrm>
          <a:prstGeom prst="rect">
            <a:avLst/>
          </a:prstGeom>
          <a:noFill/>
        </p:spPr>
        <p:txBody>
          <a:bodyPr wrap="none" rtlCol="0">
            <a:spAutoFit/>
          </a:bodyPr>
          <a:lstStyle/>
          <a:p>
            <a:pPr>
              <a:lnSpc>
                <a:spcPct val="150000"/>
              </a:lnSpc>
              <a:buClr>
                <a:srgbClr val="FF0000"/>
              </a:buClr>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湖南省</a:t>
            </a:r>
            <a:r>
              <a:rPr lang="zh-CN" altLang="en-US"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工程建设项目市政</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公用服务平台是依托湖南省工程建设项目审批管理系统建设的，主要</a:t>
            </a:r>
            <a:endParaRPr lang="en-US" altLang="zh-CN"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a:p>
            <a:pPr>
              <a:lnSpc>
                <a:spcPct val="150000"/>
              </a:lnSpc>
              <a:buClr>
                <a:srgbClr val="FF0000"/>
              </a:buClr>
            </a:pP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服务于全省工程建设项目的</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市政</a:t>
            </a:r>
            <a:r>
              <a:rPr lang="zh-CN" altLang="zh-CN" sz="1600" dirty="0">
                <a:latin typeface="黑体" panose="02010609060101010101" pitchFamily="49" charset="-122"/>
                <a:ea typeface="黑体" panose="02010609060101010101" pitchFamily="49" charset="-122"/>
                <a:cs typeface="黑体" panose="02010609060101010101" pitchFamily="49" charset="-122"/>
              </a:rPr>
              <a:t>公用服务报装接入全过程</a:t>
            </a:r>
            <a:r>
              <a:rPr lang="zh-CN" altLang="zh-CN" sz="1600" dirty="0" smtClean="0">
                <a:latin typeface="黑体" panose="02010609060101010101" pitchFamily="49" charset="-122"/>
                <a:ea typeface="黑体" panose="02010609060101010101" pitchFamily="49" charset="-122"/>
                <a:cs typeface="黑体" panose="02010609060101010101" pitchFamily="49" charset="-122"/>
              </a:rPr>
              <a:t>办理</a:t>
            </a:r>
            <a:r>
              <a:rPr lang="zh-CN" altLang="en-US" sz="1600" dirty="0" smtClean="0">
                <a:latin typeface="黑体" panose="02010609060101010101" pitchFamily="49" charset="-122"/>
                <a:ea typeface="黑体" panose="02010609060101010101" pitchFamily="49" charset="-122"/>
                <a:cs typeface="黑体" panose="02010609060101010101" pitchFamily="49" charset="-122"/>
              </a:rPr>
              <a:t>，为建设单位提供“一站式”服务。</a:t>
            </a:r>
            <a:endParaRPr lang="zh-CN" altLang="zh-CN" sz="1600"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pic>
        <p:nvPicPr>
          <p:cNvPr id="3" name="图片 2"/>
          <p:cNvPicPr>
            <a:picLocks noChangeAspect="1"/>
          </p:cNvPicPr>
          <p:nvPr/>
        </p:nvPicPr>
        <p:blipFill>
          <a:blip r:embed="rId4"/>
          <a:stretch>
            <a:fillRect/>
          </a:stretch>
        </p:blipFill>
        <p:spPr>
          <a:xfrm>
            <a:off x="1684471" y="1778396"/>
            <a:ext cx="5635414" cy="3166985"/>
          </a:xfrm>
          <a:prstGeom prst="rect">
            <a:avLst/>
          </a:prstGeom>
          <a:ln w="9525">
            <a:solidFill>
              <a:schemeClr val="tx1"/>
            </a:solidFill>
          </a:ln>
        </p:spPr>
      </p:pic>
    </p:spTree>
    <p:extLst>
      <p:ext uri="{BB962C8B-B14F-4D97-AF65-F5344CB8AC3E}">
        <p14:creationId xmlns:p14="http://schemas.microsoft.com/office/powerpoint/2010/main" val="650742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A000120150119A03KPBG</Template>
  <TotalTime>12390</TotalTime>
  <Words>3090</Words>
  <Application>Microsoft Office PowerPoint</Application>
  <PresentationFormat>全屏显示(16:9)</PresentationFormat>
  <Paragraphs>621</Paragraphs>
  <Slides>44</Slides>
  <Notes>44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DengXian</vt:lpstr>
      <vt:lpstr>DengXian</vt:lpstr>
      <vt:lpstr>等线 Light</vt:lpstr>
      <vt:lpstr>黑体</vt:lpstr>
      <vt:lpstr>华文中宋</vt:lpstr>
      <vt:lpstr>微软雅黑</vt:lpstr>
      <vt:lpstr>Arial</vt:lpstr>
      <vt:lpstr>Calibri</vt:lpstr>
      <vt:lpstr>Calibri Light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xie xuan</cp:lastModifiedBy>
  <cp:revision>498</cp:revision>
  <dcterms:created xsi:type="dcterms:W3CDTF">2017-04-20T11:17:09Z</dcterms:created>
  <dcterms:modified xsi:type="dcterms:W3CDTF">2020-01-20T06:54:21Z</dcterms:modified>
</cp:coreProperties>
</file>