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8" r:id="rId2"/>
    <p:sldId id="268" r:id="rId3"/>
    <p:sldId id="259" r:id="rId4"/>
    <p:sldId id="284" r:id="rId5"/>
    <p:sldId id="285" r:id="rId6"/>
    <p:sldId id="286" r:id="rId7"/>
    <p:sldId id="287" r:id="rId8"/>
    <p:sldId id="264" r:id="rId9"/>
    <p:sldId id="272" r:id="rId10"/>
    <p:sldId id="288" r:id="rId11"/>
    <p:sldId id="260" r:id="rId12"/>
    <p:sldId id="276" r:id="rId13"/>
    <p:sldId id="271" r:id="rId14"/>
    <p:sldId id="289" r:id="rId15"/>
    <p:sldId id="265" r:id="rId16"/>
    <p:sldId id="291" r:id="rId17"/>
    <p:sldId id="292" r:id="rId18"/>
    <p:sldId id="293" r:id="rId19"/>
    <p:sldId id="294" r:id="rId20"/>
    <p:sldId id="295" r:id="rId21"/>
    <p:sldId id="290" r:id="rId22"/>
    <p:sldId id="281" r:id="rId23"/>
    <p:sldId id="282"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1CE3A"/>
    <a:srgbClr val="13404D"/>
    <a:srgbClr val="8DB82E"/>
    <a:srgbClr val="FF4800"/>
    <a:srgbClr val="FF00FF"/>
    <a:srgbClr val="FFA500"/>
    <a:srgbClr val="40BCF3"/>
    <a:srgbClr val="48FFFF"/>
    <a:srgbClr val="26A8C6"/>
    <a:srgbClr val="7D5F3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p:scale>
          <a:sx n="100" d="100"/>
          <a:sy n="100" d="100"/>
        </p:scale>
        <p:origin x="-1020" y="-39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A64D9-AD64-4B00-8CF8-2C2F8136CA1E}" type="datetimeFigureOut">
              <a:rPr lang="zh-CN" altLang="en-US" smtClean="0"/>
              <a:pPr/>
              <a:t>2021/7/19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EC2B9-82CA-410C-BD23-7885E6B6DEA9}" type="slidenum">
              <a:rPr lang="zh-CN" altLang="en-US" smtClean="0"/>
              <a:pPr/>
              <a:t>‹#›</a:t>
            </a:fld>
            <a:endParaRPr lang="zh-CN" altLang="en-US"/>
          </a:p>
        </p:txBody>
      </p:sp>
    </p:spTree>
    <p:extLst>
      <p:ext uri="{BB962C8B-B14F-4D97-AF65-F5344CB8AC3E}">
        <p14:creationId xmlns="" xmlns:p14="http://schemas.microsoft.com/office/powerpoint/2010/main" val="184036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1</a:t>
            </a:fld>
            <a:endParaRPr lang="zh-CN" altLang="en-US"/>
          </a:p>
        </p:txBody>
      </p:sp>
    </p:spTree>
    <p:extLst>
      <p:ext uri="{BB962C8B-B14F-4D97-AF65-F5344CB8AC3E}">
        <p14:creationId xmlns="" xmlns:p14="http://schemas.microsoft.com/office/powerpoint/2010/main" val="360054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10</a:t>
            </a:fld>
            <a:endParaRPr lang="zh-CN" altLang="en-US"/>
          </a:p>
        </p:txBody>
      </p:sp>
    </p:spTree>
    <p:extLst>
      <p:ext uri="{BB962C8B-B14F-4D97-AF65-F5344CB8AC3E}">
        <p14:creationId xmlns="" xmlns:p14="http://schemas.microsoft.com/office/powerpoint/2010/main" val="54127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11</a:t>
            </a:fld>
            <a:endParaRPr lang="zh-CN" altLang="en-US"/>
          </a:p>
        </p:txBody>
      </p:sp>
    </p:spTree>
    <p:extLst>
      <p:ext uri="{BB962C8B-B14F-4D97-AF65-F5344CB8AC3E}">
        <p14:creationId xmlns="" xmlns:p14="http://schemas.microsoft.com/office/powerpoint/2010/main" val="191334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12</a:t>
            </a:fld>
            <a:endParaRPr lang="zh-CN" altLang="en-US"/>
          </a:p>
        </p:txBody>
      </p:sp>
    </p:spTree>
    <p:extLst>
      <p:ext uri="{BB962C8B-B14F-4D97-AF65-F5344CB8AC3E}">
        <p14:creationId xmlns="" xmlns:p14="http://schemas.microsoft.com/office/powerpoint/2010/main" val="1429717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13</a:t>
            </a:fld>
            <a:endParaRPr lang="zh-CN" altLang="en-US"/>
          </a:p>
        </p:txBody>
      </p:sp>
    </p:spTree>
    <p:extLst>
      <p:ext uri="{BB962C8B-B14F-4D97-AF65-F5344CB8AC3E}">
        <p14:creationId xmlns="" xmlns:p14="http://schemas.microsoft.com/office/powerpoint/2010/main" val="220802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14</a:t>
            </a:fld>
            <a:endParaRPr lang="zh-CN" altLang="en-US"/>
          </a:p>
        </p:txBody>
      </p:sp>
    </p:spTree>
    <p:extLst>
      <p:ext uri="{BB962C8B-B14F-4D97-AF65-F5344CB8AC3E}">
        <p14:creationId xmlns="" xmlns:p14="http://schemas.microsoft.com/office/powerpoint/2010/main" val="2208025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15</a:t>
            </a:fld>
            <a:endParaRPr lang="zh-CN" altLang="en-US"/>
          </a:p>
        </p:txBody>
      </p:sp>
    </p:spTree>
    <p:extLst>
      <p:ext uri="{BB962C8B-B14F-4D97-AF65-F5344CB8AC3E}">
        <p14:creationId xmlns="" xmlns:p14="http://schemas.microsoft.com/office/powerpoint/2010/main" val="2383377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16</a:t>
            </a:fld>
            <a:endParaRPr lang="zh-CN" altLang="en-US"/>
          </a:p>
        </p:txBody>
      </p:sp>
    </p:spTree>
    <p:extLst>
      <p:ext uri="{BB962C8B-B14F-4D97-AF65-F5344CB8AC3E}">
        <p14:creationId xmlns="" xmlns:p14="http://schemas.microsoft.com/office/powerpoint/2010/main" val="238337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17</a:t>
            </a:fld>
            <a:endParaRPr lang="zh-CN" altLang="en-US"/>
          </a:p>
        </p:txBody>
      </p:sp>
    </p:spTree>
    <p:extLst>
      <p:ext uri="{BB962C8B-B14F-4D97-AF65-F5344CB8AC3E}">
        <p14:creationId xmlns="" xmlns:p14="http://schemas.microsoft.com/office/powerpoint/2010/main" val="2383377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18</a:t>
            </a:fld>
            <a:endParaRPr lang="zh-CN" altLang="en-US"/>
          </a:p>
        </p:txBody>
      </p:sp>
    </p:spTree>
    <p:extLst>
      <p:ext uri="{BB962C8B-B14F-4D97-AF65-F5344CB8AC3E}">
        <p14:creationId xmlns="" xmlns:p14="http://schemas.microsoft.com/office/powerpoint/2010/main" val="2383377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19</a:t>
            </a:fld>
            <a:endParaRPr lang="zh-CN" altLang="en-US"/>
          </a:p>
        </p:txBody>
      </p:sp>
    </p:spTree>
    <p:extLst>
      <p:ext uri="{BB962C8B-B14F-4D97-AF65-F5344CB8AC3E}">
        <p14:creationId xmlns="" xmlns:p14="http://schemas.microsoft.com/office/powerpoint/2010/main" val="238337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2</a:t>
            </a:fld>
            <a:endParaRPr lang="zh-CN" altLang="en-US"/>
          </a:p>
        </p:txBody>
      </p:sp>
    </p:spTree>
    <p:extLst>
      <p:ext uri="{BB962C8B-B14F-4D97-AF65-F5344CB8AC3E}">
        <p14:creationId xmlns="" xmlns:p14="http://schemas.microsoft.com/office/powerpoint/2010/main" val="2705041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20</a:t>
            </a:fld>
            <a:endParaRPr lang="zh-CN" altLang="en-US"/>
          </a:p>
        </p:txBody>
      </p:sp>
    </p:spTree>
    <p:extLst>
      <p:ext uri="{BB962C8B-B14F-4D97-AF65-F5344CB8AC3E}">
        <p14:creationId xmlns="" xmlns:p14="http://schemas.microsoft.com/office/powerpoint/2010/main" val="176611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21</a:t>
            </a:fld>
            <a:endParaRPr lang="zh-CN" altLang="en-US"/>
          </a:p>
        </p:txBody>
      </p:sp>
    </p:spTree>
    <p:extLst>
      <p:ext uri="{BB962C8B-B14F-4D97-AF65-F5344CB8AC3E}">
        <p14:creationId xmlns="" xmlns:p14="http://schemas.microsoft.com/office/powerpoint/2010/main" val="1913345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22</a:t>
            </a:fld>
            <a:endParaRPr lang="zh-CN" altLang="en-US"/>
          </a:p>
        </p:txBody>
      </p:sp>
    </p:spTree>
    <p:extLst>
      <p:ext uri="{BB962C8B-B14F-4D97-AF65-F5344CB8AC3E}">
        <p14:creationId xmlns="" xmlns:p14="http://schemas.microsoft.com/office/powerpoint/2010/main" val="1326447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23</a:t>
            </a:fld>
            <a:endParaRPr lang="zh-CN" altLang="en-US"/>
          </a:p>
        </p:txBody>
      </p:sp>
    </p:spTree>
    <p:extLst>
      <p:ext uri="{BB962C8B-B14F-4D97-AF65-F5344CB8AC3E}">
        <p14:creationId xmlns="" xmlns:p14="http://schemas.microsoft.com/office/powerpoint/2010/main" val="273516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3</a:t>
            </a:fld>
            <a:endParaRPr lang="zh-CN" altLang="en-US"/>
          </a:p>
        </p:txBody>
      </p:sp>
    </p:spTree>
    <p:extLst>
      <p:ext uri="{BB962C8B-B14F-4D97-AF65-F5344CB8AC3E}">
        <p14:creationId xmlns="" xmlns:p14="http://schemas.microsoft.com/office/powerpoint/2010/main" val="186759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4</a:t>
            </a:fld>
            <a:endParaRPr lang="zh-CN" altLang="en-US"/>
          </a:p>
        </p:txBody>
      </p:sp>
    </p:spTree>
    <p:extLst>
      <p:ext uri="{BB962C8B-B14F-4D97-AF65-F5344CB8AC3E}">
        <p14:creationId xmlns="" xmlns:p14="http://schemas.microsoft.com/office/powerpoint/2010/main" val="299830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5</a:t>
            </a:fld>
            <a:endParaRPr lang="zh-CN" altLang="en-US"/>
          </a:p>
        </p:txBody>
      </p:sp>
    </p:spTree>
    <p:extLst>
      <p:ext uri="{BB962C8B-B14F-4D97-AF65-F5344CB8AC3E}">
        <p14:creationId xmlns="" xmlns:p14="http://schemas.microsoft.com/office/powerpoint/2010/main" val="228885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6</a:t>
            </a:fld>
            <a:endParaRPr lang="zh-CN" altLang="en-US"/>
          </a:p>
        </p:txBody>
      </p:sp>
    </p:spTree>
    <p:extLst>
      <p:ext uri="{BB962C8B-B14F-4D97-AF65-F5344CB8AC3E}">
        <p14:creationId xmlns="" xmlns:p14="http://schemas.microsoft.com/office/powerpoint/2010/main" val="2611824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7</a:t>
            </a:fld>
            <a:endParaRPr lang="zh-CN" altLang="en-US"/>
          </a:p>
        </p:txBody>
      </p:sp>
    </p:spTree>
    <p:extLst>
      <p:ext uri="{BB962C8B-B14F-4D97-AF65-F5344CB8AC3E}">
        <p14:creationId xmlns="" xmlns:p14="http://schemas.microsoft.com/office/powerpoint/2010/main" val="191334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8</a:t>
            </a:fld>
            <a:endParaRPr lang="zh-CN" altLang="en-US"/>
          </a:p>
        </p:txBody>
      </p:sp>
    </p:spTree>
    <p:extLst>
      <p:ext uri="{BB962C8B-B14F-4D97-AF65-F5344CB8AC3E}">
        <p14:creationId xmlns="" xmlns:p14="http://schemas.microsoft.com/office/powerpoint/2010/main" val="320843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EC2B9-82CA-410C-BD23-7885E6B6DEA9}" type="slidenum">
              <a:rPr lang="zh-CN" altLang="en-US" smtClean="0"/>
              <a:pPr/>
              <a:t>9</a:t>
            </a:fld>
            <a:endParaRPr lang="zh-CN" altLang="en-US"/>
          </a:p>
        </p:txBody>
      </p:sp>
    </p:spTree>
    <p:extLst>
      <p:ext uri="{BB962C8B-B14F-4D97-AF65-F5344CB8AC3E}">
        <p14:creationId xmlns="" xmlns:p14="http://schemas.microsoft.com/office/powerpoint/2010/main" val="103623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D36BDC3-2777-4808-8161-C2B6F37FDD80}" type="datetimeFigureOut">
              <a:rPr lang="zh-CN" altLang="en-US" smtClean="0"/>
              <a:pPr/>
              <a:t>2021/7/19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0609AF-9767-4E65-BF2B-5C65EA0EDDD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D36BDC3-2777-4808-8161-C2B6F37FDD80}" type="datetimeFigureOut">
              <a:rPr lang="zh-CN" altLang="en-US" smtClean="0"/>
              <a:pPr/>
              <a:t>2021/7/19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30609AF-9767-4E65-BF2B-5C65EA0EDDD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D36BDC3-2777-4808-8161-C2B6F37FDD80}" type="datetimeFigureOut">
              <a:rPr lang="zh-CN" altLang="en-US" smtClean="0"/>
              <a:pPr/>
              <a:t>2021/7/19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0609AF-9767-4E65-BF2B-5C65EA0EDDD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D36BDC3-2777-4808-8161-C2B6F37FDD80}" type="datetimeFigureOut">
              <a:rPr lang="zh-CN" altLang="en-US" smtClean="0"/>
              <a:pPr/>
              <a:t>2021/7/19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0609AF-9767-4E65-BF2B-5C65EA0EDDD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D36BDC3-2777-4808-8161-C2B6F37FDD80}" type="datetimeFigureOut">
              <a:rPr lang="zh-CN" altLang="en-US" smtClean="0"/>
              <a:pPr/>
              <a:t>2021/7/19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0609AF-9767-4E65-BF2B-5C65EA0EDDD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D36BDC3-2777-4808-8161-C2B6F37FDD80}" type="datetimeFigureOut">
              <a:rPr lang="zh-CN" altLang="en-US" smtClean="0"/>
              <a:pPr/>
              <a:t>2021/7/19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30609AF-9767-4E65-BF2B-5C65EA0EDDD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D36BDC3-2777-4808-8161-C2B6F37FDD80}" type="datetimeFigureOut">
              <a:rPr lang="zh-CN" altLang="en-US" smtClean="0"/>
              <a:pPr/>
              <a:t>2021/7/19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30609AF-9767-4E65-BF2B-5C65EA0EDDD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D36BDC3-2777-4808-8161-C2B6F37FDD80}" type="datetimeFigureOut">
              <a:rPr lang="zh-CN" altLang="en-US" smtClean="0"/>
              <a:pPr/>
              <a:t>2021/7/19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30609AF-9767-4E65-BF2B-5C65EA0EDDDB}" type="slidenum">
              <a:rPr lang="zh-CN" altLang="en-US" smtClean="0"/>
              <a:pPr/>
              <a:t>‹#›</a:t>
            </a:fld>
            <a:endParaRPr lang="zh-CN" altLang="en-US"/>
          </a:p>
        </p:txBody>
      </p:sp>
      <p:sp>
        <p:nvSpPr>
          <p:cNvPr id="11" name="矩形 10"/>
          <p:cNvSpPr/>
          <p:nvPr userDrawn="1"/>
        </p:nvSpPr>
        <p:spPr>
          <a:xfrm>
            <a:off x="8096628" y="5535775"/>
            <a:ext cx="775136" cy="230832"/>
          </a:xfrm>
          <a:prstGeom prst="rect">
            <a:avLst/>
          </a:prstGeom>
        </p:spPr>
        <p:txBody>
          <a:bodyPr wrap="square">
            <a:spAutoFit/>
          </a:bodyPr>
          <a:lstStyle/>
          <a:p>
            <a:r>
              <a:rPr lang="en-US" altLang="zh-CN" sz="100" dirty="0">
                <a:solidFill>
                  <a:srgbClr val="13404D"/>
                </a:solidFill>
                <a:latin typeface="Calibri"/>
                <a:ea typeface="宋体"/>
              </a:rPr>
              <a:t>PPT</a:t>
            </a:r>
            <a:r>
              <a:rPr lang="zh-CN" altLang="en-US" sz="100" dirty="0">
                <a:solidFill>
                  <a:srgbClr val="13404D"/>
                </a:solidFill>
                <a:latin typeface="Calibri"/>
                <a:ea typeface="宋体"/>
              </a:rPr>
              <a:t>模板下载：</a:t>
            </a:r>
            <a:r>
              <a:rPr lang="en-US" altLang="zh-CN" sz="100" dirty="0">
                <a:solidFill>
                  <a:srgbClr val="13404D"/>
                </a:solidFill>
                <a:latin typeface="Calibri"/>
                <a:ea typeface="宋体"/>
              </a:rPr>
              <a:t>www.1ppt.com/moban/          </a:t>
            </a:r>
            <a:r>
              <a:rPr lang="zh-CN" altLang="en-US" sz="100" dirty="0">
                <a:solidFill>
                  <a:srgbClr val="13404D"/>
                </a:solidFill>
                <a:latin typeface="Calibri"/>
                <a:ea typeface="宋体"/>
              </a:rPr>
              <a:t>行业</a:t>
            </a:r>
            <a:r>
              <a:rPr lang="en-US" altLang="zh-CN" sz="100" dirty="0">
                <a:solidFill>
                  <a:srgbClr val="13404D"/>
                </a:solidFill>
                <a:latin typeface="Calibri"/>
                <a:ea typeface="宋体"/>
              </a:rPr>
              <a:t>PPT</a:t>
            </a:r>
            <a:r>
              <a:rPr lang="zh-CN" altLang="en-US" sz="100" dirty="0">
                <a:solidFill>
                  <a:srgbClr val="13404D"/>
                </a:solidFill>
                <a:latin typeface="Calibri"/>
                <a:ea typeface="宋体"/>
              </a:rPr>
              <a:t>模板：</a:t>
            </a:r>
            <a:r>
              <a:rPr lang="en-US" altLang="zh-CN" sz="100" dirty="0">
                <a:solidFill>
                  <a:srgbClr val="13404D"/>
                </a:solidFill>
                <a:latin typeface="Calibri"/>
                <a:ea typeface="宋体"/>
              </a:rPr>
              <a:t>www.1ppt.com/hangye/ </a:t>
            </a:r>
          </a:p>
          <a:p>
            <a:r>
              <a:rPr lang="zh-CN" altLang="en-US" sz="100" dirty="0">
                <a:solidFill>
                  <a:srgbClr val="13404D"/>
                </a:solidFill>
                <a:latin typeface="Calibri"/>
                <a:ea typeface="宋体"/>
              </a:rPr>
              <a:t>节日</a:t>
            </a:r>
            <a:r>
              <a:rPr lang="en-US" altLang="zh-CN" sz="100" dirty="0">
                <a:solidFill>
                  <a:srgbClr val="13404D"/>
                </a:solidFill>
                <a:latin typeface="Calibri"/>
                <a:ea typeface="宋体"/>
              </a:rPr>
              <a:t>PPT</a:t>
            </a:r>
            <a:r>
              <a:rPr lang="zh-CN" altLang="en-US" sz="100" dirty="0">
                <a:solidFill>
                  <a:srgbClr val="13404D"/>
                </a:solidFill>
                <a:latin typeface="Calibri"/>
                <a:ea typeface="宋体"/>
              </a:rPr>
              <a:t>模板：</a:t>
            </a:r>
            <a:r>
              <a:rPr lang="en-US" altLang="zh-CN" sz="100" dirty="0">
                <a:solidFill>
                  <a:srgbClr val="13404D"/>
                </a:solidFill>
                <a:latin typeface="Calibri"/>
                <a:ea typeface="宋体"/>
              </a:rPr>
              <a:t>www.1ppt.com/jieri/          PPT</a:t>
            </a:r>
            <a:r>
              <a:rPr lang="zh-CN" altLang="en-US" sz="100" dirty="0">
                <a:solidFill>
                  <a:srgbClr val="13404D"/>
                </a:solidFill>
                <a:latin typeface="Calibri"/>
                <a:ea typeface="宋体"/>
              </a:rPr>
              <a:t>素材：</a:t>
            </a:r>
            <a:r>
              <a:rPr lang="en-US" altLang="zh-CN" sz="100" dirty="0">
                <a:solidFill>
                  <a:srgbClr val="13404D"/>
                </a:solidFill>
                <a:latin typeface="Calibri"/>
                <a:ea typeface="宋体"/>
              </a:rPr>
              <a:t>www.1ppt.com/sucai/</a:t>
            </a:r>
          </a:p>
          <a:p>
            <a:r>
              <a:rPr lang="en-US" altLang="zh-CN" sz="100" dirty="0">
                <a:solidFill>
                  <a:srgbClr val="13404D"/>
                </a:solidFill>
                <a:latin typeface="Calibri"/>
                <a:ea typeface="宋体"/>
              </a:rPr>
              <a:t>PPT</a:t>
            </a:r>
            <a:r>
              <a:rPr lang="zh-CN" altLang="en-US" sz="100" dirty="0">
                <a:solidFill>
                  <a:srgbClr val="13404D"/>
                </a:solidFill>
                <a:latin typeface="Calibri"/>
                <a:ea typeface="宋体"/>
              </a:rPr>
              <a:t>背景图片：</a:t>
            </a:r>
            <a:r>
              <a:rPr lang="en-US" altLang="zh-CN" sz="100" dirty="0">
                <a:solidFill>
                  <a:srgbClr val="13404D"/>
                </a:solidFill>
                <a:latin typeface="Calibri"/>
                <a:ea typeface="宋体"/>
              </a:rPr>
              <a:t>www.1ppt.com/beijing/        PPT</a:t>
            </a:r>
            <a:r>
              <a:rPr lang="zh-CN" altLang="en-US" sz="100" dirty="0">
                <a:solidFill>
                  <a:srgbClr val="13404D"/>
                </a:solidFill>
                <a:latin typeface="Calibri"/>
                <a:ea typeface="宋体"/>
              </a:rPr>
              <a:t>图表：</a:t>
            </a:r>
            <a:r>
              <a:rPr lang="en-US" altLang="zh-CN" sz="100" dirty="0">
                <a:solidFill>
                  <a:srgbClr val="13404D"/>
                </a:solidFill>
                <a:latin typeface="Calibri"/>
                <a:ea typeface="宋体"/>
              </a:rPr>
              <a:t>www.1ppt.com/tubiao/      </a:t>
            </a:r>
          </a:p>
          <a:p>
            <a:r>
              <a:rPr lang="zh-CN" altLang="en-US" sz="100" dirty="0">
                <a:solidFill>
                  <a:srgbClr val="13404D"/>
                </a:solidFill>
                <a:latin typeface="Calibri"/>
                <a:ea typeface="宋体"/>
              </a:rPr>
              <a:t>精美</a:t>
            </a:r>
            <a:r>
              <a:rPr lang="en-US" altLang="zh-CN" sz="100" dirty="0">
                <a:solidFill>
                  <a:srgbClr val="13404D"/>
                </a:solidFill>
                <a:latin typeface="Calibri"/>
                <a:ea typeface="宋体"/>
              </a:rPr>
              <a:t>PPT</a:t>
            </a:r>
            <a:r>
              <a:rPr lang="zh-CN" altLang="en-US" sz="100" dirty="0">
                <a:solidFill>
                  <a:srgbClr val="13404D"/>
                </a:solidFill>
                <a:latin typeface="Calibri"/>
                <a:ea typeface="宋体"/>
              </a:rPr>
              <a:t>下载：</a:t>
            </a:r>
            <a:r>
              <a:rPr lang="en-US" altLang="zh-CN" sz="100" dirty="0">
                <a:solidFill>
                  <a:srgbClr val="13404D"/>
                </a:solidFill>
                <a:latin typeface="Calibri"/>
                <a:ea typeface="宋体"/>
              </a:rPr>
              <a:t>www.1ppt.com/xiazai/         PPT</a:t>
            </a:r>
            <a:r>
              <a:rPr lang="zh-CN" altLang="en-US" sz="100" dirty="0">
                <a:solidFill>
                  <a:srgbClr val="13404D"/>
                </a:solidFill>
                <a:latin typeface="Calibri"/>
                <a:ea typeface="宋体"/>
              </a:rPr>
              <a:t>教程： </a:t>
            </a:r>
            <a:r>
              <a:rPr lang="en-US" altLang="zh-CN" sz="100" dirty="0">
                <a:solidFill>
                  <a:srgbClr val="13404D"/>
                </a:solidFill>
                <a:latin typeface="Calibri"/>
                <a:ea typeface="宋体"/>
              </a:rPr>
              <a:t>www.1ppt.com/powerpoint/      </a:t>
            </a:r>
          </a:p>
          <a:p>
            <a:r>
              <a:rPr lang="en-US" altLang="zh-CN" sz="100" dirty="0">
                <a:solidFill>
                  <a:srgbClr val="13404D"/>
                </a:solidFill>
                <a:latin typeface="Calibri"/>
                <a:ea typeface="宋体"/>
              </a:rPr>
              <a:t>PPT</a:t>
            </a:r>
            <a:r>
              <a:rPr lang="zh-CN" altLang="en-US" sz="100" dirty="0">
                <a:solidFill>
                  <a:srgbClr val="13404D"/>
                </a:solidFill>
                <a:latin typeface="Calibri"/>
                <a:ea typeface="宋体"/>
              </a:rPr>
              <a:t>课件：</a:t>
            </a:r>
            <a:r>
              <a:rPr lang="en-US" altLang="zh-CN" sz="100" dirty="0">
                <a:solidFill>
                  <a:srgbClr val="13404D"/>
                </a:solidFill>
                <a:latin typeface="Calibri"/>
                <a:ea typeface="宋体"/>
              </a:rPr>
              <a:t>www.1ppt.com/kejian/             </a:t>
            </a:r>
            <a:r>
              <a:rPr lang="zh-CN" altLang="en-US" sz="100" dirty="0">
                <a:solidFill>
                  <a:srgbClr val="13404D"/>
                </a:solidFill>
                <a:latin typeface="Calibri"/>
                <a:ea typeface="宋体"/>
              </a:rPr>
              <a:t>字体下载：</a:t>
            </a:r>
            <a:r>
              <a:rPr lang="en-US" altLang="zh-CN" sz="100" dirty="0">
                <a:solidFill>
                  <a:srgbClr val="13404D"/>
                </a:solidFill>
                <a:latin typeface="Calibri"/>
                <a:ea typeface="宋体"/>
              </a:rPr>
              <a:t>www.1ppt.com/ziti/</a:t>
            </a:r>
          </a:p>
          <a:p>
            <a:r>
              <a:rPr lang="zh-CN" altLang="en-US" sz="100" dirty="0">
                <a:solidFill>
                  <a:srgbClr val="13404D"/>
                </a:solidFill>
                <a:latin typeface="Calibri"/>
                <a:ea typeface="宋体"/>
              </a:rPr>
              <a:t>工作总结</a:t>
            </a:r>
            <a:r>
              <a:rPr lang="en-US" altLang="zh-CN" sz="100" dirty="0">
                <a:solidFill>
                  <a:srgbClr val="13404D"/>
                </a:solidFill>
                <a:latin typeface="Calibri"/>
                <a:ea typeface="宋体"/>
              </a:rPr>
              <a:t>PPT</a:t>
            </a:r>
            <a:r>
              <a:rPr lang="zh-CN" altLang="en-US" sz="100" dirty="0">
                <a:solidFill>
                  <a:srgbClr val="13404D"/>
                </a:solidFill>
                <a:latin typeface="Calibri"/>
                <a:ea typeface="宋体"/>
              </a:rPr>
              <a:t>：</a:t>
            </a:r>
            <a:r>
              <a:rPr lang="en-US" altLang="zh-CN" sz="100" dirty="0">
                <a:solidFill>
                  <a:srgbClr val="13404D"/>
                </a:solidFill>
                <a:latin typeface="Calibri"/>
                <a:ea typeface="宋体"/>
              </a:rPr>
              <a:t>www.1ppt.com/xiazai/zongjie/ </a:t>
            </a:r>
            <a:r>
              <a:rPr lang="zh-CN" altLang="en-US" sz="100" dirty="0">
                <a:solidFill>
                  <a:srgbClr val="13404D"/>
                </a:solidFill>
                <a:latin typeface="Calibri"/>
                <a:ea typeface="宋体"/>
              </a:rPr>
              <a:t>工作计划：</a:t>
            </a:r>
            <a:r>
              <a:rPr lang="en-US" altLang="zh-CN" sz="100" dirty="0">
                <a:solidFill>
                  <a:srgbClr val="13404D"/>
                </a:solidFill>
                <a:latin typeface="Calibri"/>
                <a:ea typeface="宋体"/>
              </a:rPr>
              <a:t>www.1ppt.com/xiazai/jihua/</a:t>
            </a:r>
          </a:p>
          <a:p>
            <a:r>
              <a:rPr lang="zh-CN" altLang="en-US" sz="100" dirty="0">
                <a:solidFill>
                  <a:srgbClr val="13404D"/>
                </a:solidFill>
                <a:latin typeface="Calibri"/>
                <a:ea typeface="宋体"/>
              </a:rPr>
              <a:t>商务</a:t>
            </a:r>
            <a:r>
              <a:rPr lang="en-US" altLang="zh-CN" sz="100" dirty="0">
                <a:solidFill>
                  <a:srgbClr val="13404D"/>
                </a:solidFill>
                <a:latin typeface="Calibri"/>
                <a:ea typeface="宋体"/>
              </a:rPr>
              <a:t>PPT</a:t>
            </a:r>
            <a:r>
              <a:rPr lang="zh-CN" altLang="en-US" sz="100" dirty="0">
                <a:solidFill>
                  <a:srgbClr val="13404D"/>
                </a:solidFill>
                <a:latin typeface="Calibri"/>
                <a:ea typeface="宋体"/>
              </a:rPr>
              <a:t>模板：</a:t>
            </a:r>
            <a:r>
              <a:rPr lang="en-US" altLang="zh-CN" sz="100" dirty="0">
                <a:solidFill>
                  <a:srgbClr val="13404D"/>
                </a:solidFill>
                <a:latin typeface="Calibri"/>
                <a:ea typeface="宋体"/>
              </a:rPr>
              <a:t>www.1ppt.com/moban/shangwu/  </a:t>
            </a:r>
            <a:r>
              <a:rPr lang="zh-CN" altLang="en-US" sz="100" dirty="0">
                <a:solidFill>
                  <a:srgbClr val="13404D"/>
                </a:solidFill>
                <a:latin typeface="Calibri"/>
                <a:ea typeface="宋体"/>
              </a:rPr>
              <a:t>个人简历</a:t>
            </a:r>
            <a:r>
              <a:rPr lang="en-US" altLang="zh-CN" sz="100" dirty="0">
                <a:solidFill>
                  <a:srgbClr val="13404D"/>
                </a:solidFill>
                <a:latin typeface="Calibri"/>
                <a:ea typeface="宋体"/>
              </a:rPr>
              <a:t>PPT</a:t>
            </a:r>
            <a:r>
              <a:rPr lang="zh-CN" altLang="en-US" sz="100" dirty="0">
                <a:solidFill>
                  <a:srgbClr val="13404D"/>
                </a:solidFill>
                <a:latin typeface="Calibri"/>
                <a:ea typeface="宋体"/>
              </a:rPr>
              <a:t>：</a:t>
            </a:r>
            <a:r>
              <a:rPr lang="en-US" altLang="zh-CN" sz="100" dirty="0">
                <a:solidFill>
                  <a:srgbClr val="13404D"/>
                </a:solidFill>
                <a:latin typeface="Calibri"/>
                <a:ea typeface="宋体"/>
              </a:rPr>
              <a:t>www.1ppt.com/xiazai/jianli/  </a:t>
            </a:r>
          </a:p>
          <a:p>
            <a:r>
              <a:rPr lang="zh-CN" altLang="en-US" sz="100" dirty="0">
                <a:solidFill>
                  <a:srgbClr val="13404D"/>
                </a:solidFill>
                <a:latin typeface="Calibri"/>
                <a:ea typeface="宋体"/>
              </a:rPr>
              <a:t>毕业答辩</a:t>
            </a:r>
            <a:r>
              <a:rPr lang="en-US" altLang="zh-CN" sz="100" dirty="0">
                <a:solidFill>
                  <a:srgbClr val="13404D"/>
                </a:solidFill>
                <a:latin typeface="Calibri"/>
                <a:ea typeface="宋体"/>
              </a:rPr>
              <a:t>PPT</a:t>
            </a:r>
            <a:r>
              <a:rPr lang="zh-CN" altLang="en-US" sz="100" dirty="0">
                <a:solidFill>
                  <a:srgbClr val="13404D"/>
                </a:solidFill>
                <a:latin typeface="Calibri"/>
                <a:ea typeface="宋体"/>
              </a:rPr>
              <a:t>：</a:t>
            </a:r>
            <a:r>
              <a:rPr lang="en-US" altLang="zh-CN" sz="100" dirty="0">
                <a:solidFill>
                  <a:srgbClr val="13404D"/>
                </a:solidFill>
                <a:latin typeface="Calibri"/>
                <a:ea typeface="宋体"/>
              </a:rPr>
              <a:t>www.1ppt.com/xiazai/dabian/  </a:t>
            </a:r>
            <a:r>
              <a:rPr lang="zh-CN" altLang="en-US" sz="100" dirty="0">
                <a:solidFill>
                  <a:srgbClr val="13404D"/>
                </a:solidFill>
                <a:latin typeface="Calibri"/>
                <a:ea typeface="宋体"/>
              </a:rPr>
              <a:t>工作汇报</a:t>
            </a:r>
            <a:r>
              <a:rPr lang="en-US" altLang="zh-CN" sz="100" dirty="0">
                <a:solidFill>
                  <a:srgbClr val="13404D"/>
                </a:solidFill>
                <a:latin typeface="Calibri"/>
                <a:ea typeface="宋体"/>
              </a:rPr>
              <a:t>PPT</a:t>
            </a:r>
            <a:r>
              <a:rPr lang="zh-CN" altLang="en-US" sz="100" dirty="0">
                <a:solidFill>
                  <a:srgbClr val="13404D"/>
                </a:solidFill>
                <a:latin typeface="Calibri"/>
                <a:ea typeface="宋体"/>
              </a:rPr>
              <a:t>：</a:t>
            </a:r>
            <a:r>
              <a:rPr lang="en-US" altLang="zh-CN" sz="100" dirty="0">
                <a:solidFill>
                  <a:srgbClr val="13404D"/>
                </a:solidFill>
                <a:latin typeface="Calibri"/>
                <a:ea typeface="宋体"/>
              </a:rPr>
              <a:t>www.1ppt.com/xiazai/huibao/    </a:t>
            </a:r>
          </a:p>
          <a:p>
            <a:r>
              <a:rPr lang="en-US" altLang="zh-CN" sz="100" dirty="0">
                <a:solidFill>
                  <a:srgbClr val="13404D"/>
                </a:solidFill>
                <a:latin typeface="Calibri"/>
                <a:ea typeface="宋体"/>
              </a:rPr>
              <a:t> </a:t>
            </a:r>
          </a:p>
        </p:txBody>
      </p:sp>
    </p:spTree>
    <p:extLst>
      <p:ext uri="{BB962C8B-B14F-4D97-AF65-F5344CB8AC3E}">
        <p14:creationId xmlns="" xmlns:p14="http://schemas.microsoft.com/office/powerpoint/2010/main" val="424866736"/>
      </p:ext>
    </p:extLst>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D36BDC3-2777-4808-8161-C2B6F37FDD80}" type="datetimeFigureOut">
              <a:rPr lang="zh-CN" altLang="en-US" smtClean="0"/>
              <a:pPr/>
              <a:t>2021/7/19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30609AF-9767-4E65-BF2B-5C65EA0EDDD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D36BDC3-2777-4808-8161-C2B6F37FDD80}" type="datetimeFigureOut">
              <a:rPr lang="zh-CN" altLang="en-US" smtClean="0"/>
              <a:pPr/>
              <a:t>2021/7/19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0609AF-9767-4E65-BF2B-5C65EA0EDDD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D36BDC3-2777-4808-8161-C2B6F37FDD80}" type="datetimeFigureOut">
              <a:rPr lang="zh-CN" altLang="en-US" smtClean="0"/>
              <a:pPr/>
              <a:t>2021/7/19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30609AF-9767-4E65-BF2B-5C65EA0EDDD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3404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 xmlns:p14="http://schemas.microsoft.com/office/powerpoint/2010/main" Requires="p14">
      <p:transition p14:dur="0" advTm="0"/>
    </mc:Choice>
    <mc:Fallback>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em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2.png"/><Relationship Id="rId4" Type="http://schemas.openxmlformats.org/officeDocument/2006/relationships/tags" Target="../tags/tag5.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4.em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4.emf"/><Relationship Id="rId4" Type="http://schemas.openxmlformats.org/officeDocument/2006/relationships/tags" Target="../tags/tag31.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
        <p:nvSpPr>
          <p:cNvPr id="11" name="文本框 10"/>
          <p:cNvSpPr txBox="1"/>
          <p:nvPr/>
        </p:nvSpPr>
        <p:spPr>
          <a:xfrm>
            <a:off x="559422" y="1356044"/>
            <a:ext cx="10769600" cy="1569660"/>
          </a:xfrm>
          <a:prstGeom prst="rect">
            <a:avLst/>
          </a:prstGeom>
          <a:noFill/>
        </p:spPr>
        <p:txBody>
          <a:bodyPr wrap="square" rtlCol="0">
            <a:spAutoFit/>
          </a:bodyPr>
          <a:lstStyle/>
          <a:p>
            <a:r>
              <a:rPr lang="zh-CN" altLang="zh-CN" sz="4800" b="1" dirty="0" smtClean="0">
                <a:solidFill>
                  <a:srgbClr val="A1CE3A"/>
                </a:solidFill>
                <a:cs typeface="+mn-ea"/>
                <a:sym typeface="+mn-lt"/>
              </a:rPr>
              <a:t>着力提升会计信息质量</a:t>
            </a:r>
            <a:endParaRPr lang="en-US" altLang="zh-CN" sz="4800" b="1" dirty="0" smtClean="0">
              <a:solidFill>
                <a:srgbClr val="A1CE3A"/>
              </a:solidFill>
              <a:cs typeface="+mn-ea"/>
              <a:sym typeface="+mn-lt"/>
            </a:endParaRPr>
          </a:p>
          <a:p>
            <a:r>
              <a:rPr lang="en-US" altLang="zh-CN" sz="4800" b="1" dirty="0" smtClean="0">
                <a:solidFill>
                  <a:srgbClr val="A1CE3A"/>
                </a:solidFill>
                <a:cs typeface="+mn-ea"/>
                <a:sym typeface="+mn-lt"/>
              </a:rPr>
              <a:t>              </a:t>
            </a:r>
            <a:r>
              <a:rPr lang="zh-CN" altLang="zh-CN" sz="4800" b="1" dirty="0" smtClean="0">
                <a:solidFill>
                  <a:srgbClr val="A1CE3A"/>
                </a:solidFill>
                <a:cs typeface="+mn-ea"/>
                <a:sym typeface="+mn-lt"/>
              </a:rPr>
              <a:t>深化政府会计制度改革</a:t>
            </a:r>
          </a:p>
        </p:txBody>
      </p:sp>
      <p:sp>
        <p:nvSpPr>
          <p:cNvPr id="12" name="矩形 471"/>
          <p:cNvSpPr>
            <a:spLocks noChangeArrowheads="1"/>
          </p:cNvSpPr>
          <p:nvPr/>
        </p:nvSpPr>
        <p:spPr bwMode="auto">
          <a:xfrm>
            <a:off x="7881699" y="4446080"/>
            <a:ext cx="38459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rgbClr val="A1CE3A"/>
                </a:solidFill>
                <a:latin typeface="+mn-ea"/>
                <a:ea typeface="+mn-ea"/>
                <a:cs typeface="+mn-ea"/>
                <a:sym typeface="+mn-lt"/>
              </a:rPr>
              <a:t>岳阳市财政局    汪自为</a:t>
            </a:r>
            <a:endParaRPr lang="en-US" altLang="zh-CN" sz="2800" b="1" dirty="0">
              <a:solidFill>
                <a:srgbClr val="A1CE3A"/>
              </a:solidFill>
              <a:latin typeface="+mn-ea"/>
              <a:ea typeface="+mn-ea"/>
              <a:cs typeface="+mn-ea"/>
              <a:sym typeface="+mn-lt"/>
            </a:endParaRPr>
          </a:p>
        </p:txBody>
      </p:sp>
      <p:cxnSp>
        <p:nvCxnSpPr>
          <p:cNvPr id="13" name="直接连接符 12"/>
          <p:cNvCxnSpPr/>
          <p:nvPr/>
        </p:nvCxnSpPr>
        <p:spPr>
          <a:xfrm flipV="1">
            <a:off x="3053454" y="3700130"/>
            <a:ext cx="5654611" cy="9119"/>
          </a:xfrm>
          <a:prstGeom prst="line">
            <a:avLst/>
          </a:prstGeom>
          <a:ln>
            <a:solidFill>
              <a:srgbClr val="A1CE3A"/>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72808" y="3232297"/>
            <a:ext cx="7038754" cy="369332"/>
          </a:xfrm>
          <a:prstGeom prst="rect">
            <a:avLst/>
          </a:prstGeom>
          <a:noFill/>
        </p:spPr>
        <p:txBody>
          <a:bodyPr wrap="square" rtlCol="0">
            <a:spAutoFit/>
          </a:bodyPr>
          <a:lstStyle/>
          <a:p>
            <a:r>
              <a:rPr lang="zh-CN" altLang="zh-CN" dirty="0" smtClean="0">
                <a:solidFill>
                  <a:schemeClr val="bg1"/>
                </a:solidFill>
              </a:rPr>
              <a:t>——</a:t>
            </a:r>
            <a:r>
              <a:rPr lang="en-US" altLang="zh-CN" dirty="0" smtClean="0">
                <a:solidFill>
                  <a:schemeClr val="bg1"/>
                </a:solidFill>
              </a:rPr>
              <a:t>2021</a:t>
            </a:r>
            <a:r>
              <a:rPr lang="zh-CN" altLang="zh-CN" dirty="0" smtClean="0">
                <a:solidFill>
                  <a:schemeClr val="bg1"/>
                </a:solidFill>
              </a:rPr>
              <a:t>年</a:t>
            </a:r>
            <a:r>
              <a:rPr lang="en-US" altLang="zh-CN" dirty="0" smtClean="0">
                <a:solidFill>
                  <a:schemeClr val="bg1"/>
                </a:solidFill>
              </a:rPr>
              <a:t>7</a:t>
            </a:r>
            <a:r>
              <a:rPr lang="zh-CN" altLang="zh-CN" dirty="0" smtClean="0">
                <a:solidFill>
                  <a:schemeClr val="bg1"/>
                </a:solidFill>
              </a:rPr>
              <a:t>月深化政府会计制度改革培训班讲课提纲</a:t>
            </a: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3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6" presetClass="entr" presetSubtype="37" fill="hold" nodeType="withEffect">
                                  <p:stCondLst>
                                    <p:cond delay="150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grpSp>
        <p:nvGrpSpPr>
          <p:cNvPr id="4" name="组合 3"/>
          <p:cNvGrpSpPr/>
          <p:nvPr/>
        </p:nvGrpSpPr>
        <p:grpSpPr>
          <a:xfrm>
            <a:off x="4808065" y="3130661"/>
            <a:ext cx="2243138" cy="1698625"/>
            <a:chOff x="3890963" y="3811588"/>
            <a:chExt cx="2243137" cy="1698625"/>
          </a:xfrm>
          <a:solidFill>
            <a:srgbClr val="A1CE3A"/>
          </a:solidFill>
        </p:grpSpPr>
        <p:sp>
          <p:nvSpPr>
            <p:cNvPr id="5" name="任意多边形 14"/>
            <p:cNvSpPr>
              <a:spLocks noChangeArrowheads="1"/>
            </p:cNvSpPr>
            <p:nvPr/>
          </p:nvSpPr>
          <p:spPr bwMode="auto">
            <a:xfrm flipV="1">
              <a:off x="3890963" y="3811588"/>
              <a:ext cx="2243137" cy="1698625"/>
            </a:xfrm>
            <a:custGeom>
              <a:avLst/>
              <a:gdLst>
                <a:gd name="T0" fmla="*/ 3241035 w 1552486"/>
                <a:gd name="T1" fmla="*/ 2456011 h 1174802"/>
                <a:gd name="T2" fmla="*/ 3241035 w 1552486"/>
                <a:gd name="T3" fmla="*/ 1145864 h 1174802"/>
                <a:gd name="T4" fmla="*/ 3026950 w 1552486"/>
                <a:gd name="T5" fmla="*/ 1145864 h 1174802"/>
                <a:gd name="T6" fmla="*/ 3026950 w 1552486"/>
                <a:gd name="T7" fmla="*/ 1235192 h 1174802"/>
                <a:gd name="T8" fmla="*/ 2117082 w 1552486"/>
                <a:gd name="T9" fmla="*/ 324047 h 1174802"/>
                <a:gd name="T10" fmla="*/ 0 w 1552486"/>
                <a:gd name="T11" fmla="*/ 580120 h 1174802"/>
                <a:gd name="T12" fmla="*/ 630368 w 1552486"/>
                <a:gd name="T13" fmla="*/ 842151 h 1174802"/>
                <a:gd name="T14" fmla="*/ 2039773 w 1552486"/>
                <a:gd name="T15" fmla="*/ 2235669 h 1174802"/>
                <a:gd name="T16" fmla="*/ 1938675 w 1552486"/>
                <a:gd name="T17" fmla="*/ 2235669 h 1174802"/>
                <a:gd name="T18" fmla="*/ 1938675 w 1552486"/>
                <a:gd name="T19" fmla="*/ 2456011 h 1174802"/>
                <a:gd name="T20" fmla="*/ 3241035 w 1552486"/>
                <a:gd name="T21" fmla="*/ 2456011 h 11748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2486"/>
                <a:gd name="T34" fmla="*/ 0 h 1174802"/>
                <a:gd name="T35" fmla="*/ 1552486 w 1552486"/>
                <a:gd name="T36" fmla="*/ 1174802 h 11748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grpFill/>
            <a:ln>
              <a:noFill/>
            </a:ln>
          </p:spPr>
          <p:txBody>
            <a:bodyPr anchor="ctr"/>
            <a:lstStyle/>
            <a:p>
              <a:pPr defTabSz="457200"/>
              <a:endParaRPr lang="zh-CN" altLang="en-US" sz="2400">
                <a:solidFill>
                  <a:schemeClr val="bg1"/>
                </a:solidFill>
                <a:cs typeface="+mn-ea"/>
                <a:sym typeface="+mn-lt"/>
              </a:endParaRPr>
            </a:p>
          </p:txBody>
        </p:sp>
        <p:sp>
          <p:nvSpPr>
            <p:cNvPr id="6" name="矩形 21"/>
            <p:cNvSpPr>
              <a:spLocks noChangeArrowheads="1"/>
            </p:cNvSpPr>
            <p:nvPr/>
          </p:nvSpPr>
          <p:spPr bwMode="auto">
            <a:xfrm>
              <a:off x="4957764" y="4467225"/>
              <a:ext cx="356188" cy="46166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457200">
                <a:buFont typeface="Arial" panose="020B0604020202020204" pitchFamily="34" charset="0"/>
                <a:buNone/>
              </a:pPr>
              <a:r>
                <a:rPr lang="en-US" altLang="zh-CN" sz="2400" b="1" dirty="0" smtClean="0">
                  <a:solidFill>
                    <a:schemeClr val="bg1"/>
                  </a:solidFill>
                  <a:cs typeface="+mn-ea"/>
                  <a:sym typeface="+mn-lt"/>
                </a:rPr>
                <a:t>3</a:t>
              </a:r>
              <a:endParaRPr lang="zh-CN" altLang="en-US" sz="2400" b="1" dirty="0">
                <a:solidFill>
                  <a:schemeClr val="bg1"/>
                </a:solidFill>
                <a:cs typeface="+mn-ea"/>
                <a:sym typeface="+mn-lt"/>
              </a:endParaRPr>
            </a:p>
          </p:txBody>
        </p:sp>
        <p:sp>
          <p:nvSpPr>
            <p:cNvPr id="8" name="Freeform 52"/>
            <p:cNvSpPr>
              <a:spLocks noEditPoints="1" noChangeArrowheads="1"/>
            </p:cNvSpPr>
            <p:nvPr/>
          </p:nvSpPr>
          <p:spPr bwMode="auto">
            <a:xfrm>
              <a:off x="4511675" y="4970463"/>
              <a:ext cx="358775" cy="358775"/>
            </a:xfrm>
            <a:custGeom>
              <a:avLst/>
              <a:gdLst>
                <a:gd name="T0" fmla="*/ 446943923 w 144"/>
                <a:gd name="T1" fmla="*/ 0 h 144"/>
                <a:gd name="T2" fmla="*/ 0 w 144"/>
                <a:gd name="T3" fmla="*/ 446943923 h 144"/>
                <a:gd name="T4" fmla="*/ 446943923 w 144"/>
                <a:gd name="T5" fmla="*/ 893885354 h 144"/>
                <a:gd name="T6" fmla="*/ 893885354 w 144"/>
                <a:gd name="T7" fmla="*/ 446943923 h 144"/>
                <a:gd name="T8" fmla="*/ 446943923 w 144"/>
                <a:gd name="T9" fmla="*/ 0 h 144"/>
                <a:gd name="T10" fmla="*/ 682828575 w 144"/>
                <a:gd name="T11" fmla="*/ 471771640 h 144"/>
                <a:gd name="T12" fmla="*/ 651791903 w 144"/>
                <a:gd name="T13" fmla="*/ 564886171 h 144"/>
                <a:gd name="T14" fmla="*/ 676622268 w 144"/>
                <a:gd name="T15" fmla="*/ 645583105 h 144"/>
                <a:gd name="T16" fmla="*/ 564886171 w 144"/>
                <a:gd name="T17" fmla="*/ 726282687 h 144"/>
                <a:gd name="T18" fmla="*/ 496601850 w 144"/>
                <a:gd name="T19" fmla="*/ 682828575 h 144"/>
                <a:gd name="T20" fmla="*/ 446943923 w 144"/>
                <a:gd name="T21" fmla="*/ 689037373 h 144"/>
                <a:gd name="T22" fmla="*/ 397283504 w 144"/>
                <a:gd name="T23" fmla="*/ 682828575 h 144"/>
                <a:gd name="T24" fmla="*/ 328999183 w 144"/>
                <a:gd name="T25" fmla="*/ 726282687 h 144"/>
                <a:gd name="T26" fmla="*/ 217263163 w 144"/>
                <a:gd name="T27" fmla="*/ 645583105 h 144"/>
                <a:gd name="T28" fmla="*/ 242093372 w 144"/>
                <a:gd name="T29" fmla="*/ 564886171 h 144"/>
                <a:gd name="T30" fmla="*/ 211056857 w 144"/>
                <a:gd name="T31" fmla="*/ 471771640 h 144"/>
                <a:gd name="T32" fmla="*/ 142772496 w 144"/>
                <a:gd name="T33" fmla="*/ 422113713 h 144"/>
                <a:gd name="T34" fmla="*/ 186226647 w 144"/>
                <a:gd name="T35" fmla="*/ 285547484 h 144"/>
                <a:gd name="T36" fmla="*/ 266923582 w 144"/>
                <a:gd name="T37" fmla="*/ 285547484 h 144"/>
                <a:gd name="T38" fmla="*/ 347623085 w 144"/>
                <a:gd name="T39" fmla="*/ 229678268 h 144"/>
                <a:gd name="T40" fmla="*/ 372453295 w 144"/>
                <a:gd name="T41" fmla="*/ 148981295 h 144"/>
                <a:gd name="T42" fmla="*/ 521432059 w 144"/>
                <a:gd name="T43" fmla="*/ 148981295 h 144"/>
                <a:gd name="T44" fmla="*/ 546262268 w 144"/>
                <a:gd name="T45" fmla="*/ 229678268 h 144"/>
                <a:gd name="T46" fmla="*/ 626961694 w 144"/>
                <a:gd name="T47" fmla="*/ 285547484 h 144"/>
                <a:gd name="T48" fmla="*/ 707658784 w 144"/>
                <a:gd name="T49" fmla="*/ 285547484 h 144"/>
                <a:gd name="T50" fmla="*/ 751112896 w 144"/>
                <a:gd name="T51" fmla="*/ 422113713 h 144"/>
                <a:gd name="T52" fmla="*/ 682828575 w 144"/>
                <a:gd name="T53" fmla="*/ 471771640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44"/>
                <a:gd name="T83" fmla="*/ 144 w 144"/>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lstStyle/>
            <a:p>
              <a:pPr defTabSz="457200"/>
              <a:endParaRPr lang="zh-CN" altLang="en-US" sz="2400">
                <a:solidFill>
                  <a:schemeClr val="bg1"/>
                </a:solidFill>
                <a:cs typeface="+mn-ea"/>
                <a:sym typeface="+mn-lt"/>
              </a:endParaRPr>
            </a:p>
          </p:txBody>
        </p:sp>
      </p:grpSp>
      <p:grpSp>
        <p:nvGrpSpPr>
          <p:cNvPr id="9" name="组合 8"/>
          <p:cNvGrpSpPr/>
          <p:nvPr/>
        </p:nvGrpSpPr>
        <p:grpSpPr>
          <a:xfrm>
            <a:off x="9067324" y="3130661"/>
            <a:ext cx="2244725" cy="1698625"/>
            <a:chOff x="8150225" y="3811588"/>
            <a:chExt cx="2244725" cy="1698625"/>
          </a:xfrm>
          <a:solidFill>
            <a:srgbClr val="A1CE3A"/>
          </a:solidFill>
        </p:grpSpPr>
        <p:sp>
          <p:nvSpPr>
            <p:cNvPr id="10" name="任意多边形 19"/>
            <p:cNvSpPr>
              <a:spLocks noChangeArrowheads="1"/>
            </p:cNvSpPr>
            <p:nvPr/>
          </p:nvSpPr>
          <p:spPr bwMode="auto">
            <a:xfrm flipV="1">
              <a:off x="8150225" y="3811588"/>
              <a:ext cx="2244725" cy="1698625"/>
            </a:xfrm>
            <a:custGeom>
              <a:avLst/>
              <a:gdLst>
                <a:gd name="T0" fmla="*/ 3245626 w 1552486"/>
                <a:gd name="T1" fmla="*/ 2456011 h 1174802"/>
                <a:gd name="T2" fmla="*/ 3245626 w 1552486"/>
                <a:gd name="T3" fmla="*/ 1145864 h 1174802"/>
                <a:gd name="T4" fmla="*/ 3031237 w 1552486"/>
                <a:gd name="T5" fmla="*/ 1145864 h 1174802"/>
                <a:gd name="T6" fmla="*/ 3031237 w 1552486"/>
                <a:gd name="T7" fmla="*/ 1235192 h 1174802"/>
                <a:gd name="T8" fmla="*/ 2120082 w 1552486"/>
                <a:gd name="T9" fmla="*/ 324047 h 1174802"/>
                <a:gd name="T10" fmla="*/ 0 w 1552486"/>
                <a:gd name="T11" fmla="*/ 580120 h 1174802"/>
                <a:gd name="T12" fmla="*/ 631261 w 1552486"/>
                <a:gd name="T13" fmla="*/ 842151 h 1174802"/>
                <a:gd name="T14" fmla="*/ 2042662 w 1552486"/>
                <a:gd name="T15" fmla="*/ 2235669 h 1174802"/>
                <a:gd name="T16" fmla="*/ 1941421 w 1552486"/>
                <a:gd name="T17" fmla="*/ 2235669 h 1174802"/>
                <a:gd name="T18" fmla="*/ 1941421 w 1552486"/>
                <a:gd name="T19" fmla="*/ 2456011 h 1174802"/>
                <a:gd name="T20" fmla="*/ 3245626 w 1552486"/>
                <a:gd name="T21" fmla="*/ 2456011 h 11748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2486"/>
                <a:gd name="T34" fmla="*/ 0 h 1174802"/>
                <a:gd name="T35" fmla="*/ 1552486 w 1552486"/>
                <a:gd name="T36" fmla="*/ 1174802 h 11748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grpFill/>
            <a:ln>
              <a:noFill/>
            </a:ln>
          </p:spPr>
          <p:txBody>
            <a:bodyPr anchor="ctr"/>
            <a:lstStyle/>
            <a:p>
              <a:pPr defTabSz="457200"/>
              <a:endParaRPr lang="zh-CN" altLang="en-US" sz="2400">
                <a:solidFill>
                  <a:schemeClr val="bg1"/>
                </a:solidFill>
                <a:cs typeface="+mn-ea"/>
                <a:sym typeface="+mn-lt"/>
              </a:endParaRPr>
            </a:p>
          </p:txBody>
        </p:sp>
        <p:sp>
          <p:nvSpPr>
            <p:cNvPr id="11" name="矩形 23"/>
            <p:cNvSpPr>
              <a:spLocks noChangeArrowheads="1"/>
            </p:cNvSpPr>
            <p:nvPr/>
          </p:nvSpPr>
          <p:spPr bwMode="auto">
            <a:xfrm>
              <a:off x="9172575" y="4559300"/>
              <a:ext cx="356188" cy="46166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457200">
                <a:buFont typeface="Arial" panose="020B0604020202020204" pitchFamily="34" charset="0"/>
                <a:buNone/>
              </a:pPr>
              <a:r>
                <a:rPr lang="en-US" altLang="zh-CN" sz="2400" b="1" dirty="0" smtClean="0">
                  <a:solidFill>
                    <a:schemeClr val="bg1"/>
                  </a:solidFill>
                  <a:cs typeface="+mn-ea"/>
                  <a:sym typeface="+mn-lt"/>
                </a:rPr>
                <a:t>5</a:t>
              </a:r>
              <a:endParaRPr lang="zh-CN" altLang="en-US" sz="2400" b="1" dirty="0">
                <a:solidFill>
                  <a:schemeClr val="bg1"/>
                </a:solidFill>
                <a:cs typeface="+mn-ea"/>
                <a:sym typeface="+mn-lt"/>
              </a:endParaRPr>
            </a:p>
          </p:txBody>
        </p:sp>
        <p:sp>
          <p:nvSpPr>
            <p:cNvPr id="13" name="Freeform 62"/>
            <p:cNvSpPr>
              <a:spLocks noEditPoints="1" noChangeArrowheads="1"/>
            </p:cNvSpPr>
            <p:nvPr/>
          </p:nvSpPr>
          <p:spPr bwMode="auto">
            <a:xfrm>
              <a:off x="8737600" y="4970463"/>
              <a:ext cx="358775" cy="358775"/>
            </a:xfrm>
            <a:custGeom>
              <a:avLst/>
              <a:gdLst>
                <a:gd name="T0" fmla="*/ 446943923 w 144"/>
                <a:gd name="T1" fmla="*/ 0 h 144"/>
                <a:gd name="T2" fmla="*/ 0 w 144"/>
                <a:gd name="T3" fmla="*/ 446943923 h 144"/>
                <a:gd name="T4" fmla="*/ 446943923 w 144"/>
                <a:gd name="T5" fmla="*/ 893885354 h 144"/>
                <a:gd name="T6" fmla="*/ 893885354 w 144"/>
                <a:gd name="T7" fmla="*/ 446943923 h 144"/>
                <a:gd name="T8" fmla="*/ 446943923 w 144"/>
                <a:gd name="T9" fmla="*/ 0 h 144"/>
                <a:gd name="T10" fmla="*/ 310377694 w 144"/>
                <a:gd name="T11" fmla="*/ 664207164 h 144"/>
                <a:gd name="T12" fmla="*/ 297962589 w 144"/>
                <a:gd name="T13" fmla="*/ 682828575 h 144"/>
                <a:gd name="T14" fmla="*/ 204848059 w 144"/>
                <a:gd name="T15" fmla="*/ 682828575 h 144"/>
                <a:gd name="T16" fmla="*/ 186226647 w 144"/>
                <a:gd name="T17" fmla="*/ 664207164 h 144"/>
                <a:gd name="T18" fmla="*/ 186226647 w 144"/>
                <a:gd name="T19" fmla="*/ 471771640 h 144"/>
                <a:gd name="T20" fmla="*/ 204848059 w 144"/>
                <a:gd name="T21" fmla="*/ 459356536 h 144"/>
                <a:gd name="T22" fmla="*/ 297962589 w 144"/>
                <a:gd name="T23" fmla="*/ 459356536 h 144"/>
                <a:gd name="T24" fmla="*/ 310377694 w 144"/>
                <a:gd name="T25" fmla="*/ 471771640 h 144"/>
                <a:gd name="T26" fmla="*/ 310377694 w 144"/>
                <a:gd name="T27" fmla="*/ 664207164 h 144"/>
                <a:gd name="T28" fmla="*/ 496601850 w 144"/>
                <a:gd name="T29" fmla="*/ 664207164 h 144"/>
                <a:gd name="T30" fmla="*/ 477980438 w 144"/>
                <a:gd name="T31" fmla="*/ 682828575 h 144"/>
                <a:gd name="T32" fmla="*/ 391074706 w 144"/>
                <a:gd name="T33" fmla="*/ 682828575 h 144"/>
                <a:gd name="T34" fmla="*/ 372453295 w 144"/>
                <a:gd name="T35" fmla="*/ 664207164 h 144"/>
                <a:gd name="T36" fmla="*/ 372453295 w 144"/>
                <a:gd name="T37" fmla="*/ 341414287 h 144"/>
                <a:gd name="T38" fmla="*/ 391074706 w 144"/>
                <a:gd name="T39" fmla="*/ 322792798 h 144"/>
                <a:gd name="T40" fmla="*/ 477980438 w 144"/>
                <a:gd name="T41" fmla="*/ 322792798 h 144"/>
                <a:gd name="T42" fmla="*/ 496601850 w 144"/>
                <a:gd name="T43" fmla="*/ 341414287 h 144"/>
                <a:gd name="T44" fmla="*/ 496601850 w 144"/>
                <a:gd name="T45" fmla="*/ 664207164 h 144"/>
                <a:gd name="T46" fmla="*/ 682828575 w 144"/>
                <a:gd name="T47" fmla="*/ 664207164 h 144"/>
                <a:gd name="T48" fmla="*/ 664207164 w 144"/>
                <a:gd name="T49" fmla="*/ 682828575 h 144"/>
                <a:gd name="T50" fmla="*/ 571092477 w 144"/>
                <a:gd name="T51" fmla="*/ 682828575 h 144"/>
                <a:gd name="T52" fmla="*/ 552471066 w 144"/>
                <a:gd name="T53" fmla="*/ 664207164 h 144"/>
                <a:gd name="T54" fmla="*/ 552471066 w 144"/>
                <a:gd name="T55" fmla="*/ 198641752 h 144"/>
                <a:gd name="T56" fmla="*/ 571092477 w 144"/>
                <a:gd name="T57" fmla="*/ 180017849 h 144"/>
                <a:gd name="T58" fmla="*/ 664207164 w 144"/>
                <a:gd name="T59" fmla="*/ 180017849 h 144"/>
                <a:gd name="T60" fmla="*/ 682828575 w 144"/>
                <a:gd name="T61" fmla="*/ 198641752 h 144"/>
                <a:gd name="T62" fmla="*/ 682828575 w 144"/>
                <a:gd name="T63" fmla="*/ 664207164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144"/>
                <a:gd name="T98" fmla="*/ 144 w 144"/>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0" y="107"/>
                  </a:moveTo>
                  <a:cubicBezTo>
                    <a:pt x="50" y="109"/>
                    <a:pt x="49" y="110"/>
                    <a:pt x="48" y="110"/>
                  </a:cubicBezTo>
                  <a:cubicBezTo>
                    <a:pt x="33" y="110"/>
                    <a:pt x="33" y="110"/>
                    <a:pt x="33" y="110"/>
                  </a:cubicBezTo>
                  <a:cubicBezTo>
                    <a:pt x="31" y="110"/>
                    <a:pt x="30" y="109"/>
                    <a:pt x="30" y="107"/>
                  </a:cubicBezTo>
                  <a:cubicBezTo>
                    <a:pt x="30" y="76"/>
                    <a:pt x="30" y="76"/>
                    <a:pt x="30" y="76"/>
                  </a:cubicBezTo>
                  <a:cubicBezTo>
                    <a:pt x="30" y="75"/>
                    <a:pt x="31" y="74"/>
                    <a:pt x="33" y="74"/>
                  </a:cubicBezTo>
                  <a:cubicBezTo>
                    <a:pt x="48" y="74"/>
                    <a:pt x="48" y="74"/>
                    <a:pt x="48" y="74"/>
                  </a:cubicBezTo>
                  <a:cubicBezTo>
                    <a:pt x="49" y="74"/>
                    <a:pt x="50" y="75"/>
                    <a:pt x="50" y="76"/>
                  </a:cubicBezTo>
                  <a:lnTo>
                    <a:pt x="50" y="107"/>
                  </a:lnTo>
                  <a:close/>
                  <a:moveTo>
                    <a:pt x="80" y="107"/>
                  </a:moveTo>
                  <a:cubicBezTo>
                    <a:pt x="80" y="109"/>
                    <a:pt x="79" y="110"/>
                    <a:pt x="77" y="110"/>
                  </a:cubicBezTo>
                  <a:cubicBezTo>
                    <a:pt x="63" y="110"/>
                    <a:pt x="63" y="110"/>
                    <a:pt x="63" y="110"/>
                  </a:cubicBezTo>
                  <a:cubicBezTo>
                    <a:pt x="61" y="110"/>
                    <a:pt x="60" y="109"/>
                    <a:pt x="60" y="107"/>
                  </a:cubicBezTo>
                  <a:cubicBezTo>
                    <a:pt x="60" y="55"/>
                    <a:pt x="60" y="55"/>
                    <a:pt x="60" y="55"/>
                  </a:cubicBezTo>
                  <a:cubicBezTo>
                    <a:pt x="60" y="53"/>
                    <a:pt x="61" y="52"/>
                    <a:pt x="63" y="52"/>
                  </a:cubicBezTo>
                  <a:cubicBezTo>
                    <a:pt x="77" y="52"/>
                    <a:pt x="77" y="52"/>
                    <a:pt x="77" y="52"/>
                  </a:cubicBezTo>
                  <a:cubicBezTo>
                    <a:pt x="79" y="52"/>
                    <a:pt x="80" y="53"/>
                    <a:pt x="80" y="55"/>
                  </a:cubicBezTo>
                  <a:lnTo>
                    <a:pt x="80" y="107"/>
                  </a:lnTo>
                  <a:close/>
                  <a:moveTo>
                    <a:pt x="110" y="107"/>
                  </a:moveTo>
                  <a:cubicBezTo>
                    <a:pt x="110" y="109"/>
                    <a:pt x="108" y="110"/>
                    <a:pt x="107" y="110"/>
                  </a:cubicBezTo>
                  <a:cubicBezTo>
                    <a:pt x="92" y="110"/>
                    <a:pt x="92" y="110"/>
                    <a:pt x="92" y="110"/>
                  </a:cubicBezTo>
                  <a:cubicBezTo>
                    <a:pt x="91" y="110"/>
                    <a:pt x="89" y="109"/>
                    <a:pt x="89" y="107"/>
                  </a:cubicBezTo>
                  <a:cubicBezTo>
                    <a:pt x="89" y="32"/>
                    <a:pt x="89" y="32"/>
                    <a:pt x="89" y="32"/>
                  </a:cubicBezTo>
                  <a:cubicBezTo>
                    <a:pt x="89" y="30"/>
                    <a:pt x="91" y="29"/>
                    <a:pt x="92" y="29"/>
                  </a:cubicBezTo>
                  <a:cubicBezTo>
                    <a:pt x="107" y="29"/>
                    <a:pt x="107" y="29"/>
                    <a:pt x="107" y="29"/>
                  </a:cubicBezTo>
                  <a:cubicBezTo>
                    <a:pt x="108" y="29"/>
                    <a:pt x="110" y="30"/>
                    <a:pt x="110" y="32"/>
                  </a:cubicBezTo>
                  <a:lnTo>
                    <a:pt x="110" y="10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lstStyle/>
            <a:p>
              <a:pPr defTabSz="457200"/>
              <a:endParaRPr lang="zh-CN" altLang="en-US" sz="2400">
                <a:solidFill>
                  <a:schemeClr val="bg1"/>
                </a:solidFill>
                <a:cs typeface="+mn-ea"/>
                <a:sym typeface="+mn-lt"/>
              </a:endParaRPr>
            </a:p>
          </p:txBody>
        </p:sp>
      </p:grpSp>
      <p:grpSp>
        <p:nvGrpSpPr>
          <p:cNvPr id="14" name="组合 13"/>
          <p:cNvGrpSpPr/>
          <p:nvPr/>
        </p:nvGrpSpPr>
        <p:grpSpPr>
          <a:xfrm>
            <a:off x="6997225" y="2308335"/>
            <a:ext cx="2243137" cy="1698626"/>
            <a:chOff x="6021388" y="2962275"/>
            <a:chExt cx="2243137" cy="1698625"/>
          </a:xfrm>
          <a:solidFill>
            <a:srgbClr val="A1CE3A"/>
          </a:solidFill>
        </p:grpSpPr>
        <p:sp>
          <p:nvSpPr>
            <p:cNvPr id="15" name="任意多边形 18"/>
            <p:cNvSpPr>
              <a:spLocks noChangeArrowheads="1"/>
            </p:cNvSpPr>
            <p:nvPr/>
          </p:nvSpPr>
          <p:spPr bwMode="auto">
            <a:xfrm>
              <a:off x="6021388" y="2962275"/>
              <a:ext cx="2243137" cy="1698625"/>
            </a:xfrm>
            <a:custGeom>
              <a:avLst/>
              <a:gdLst>
                <a:gd name="T0" fmla="*/ 3241035 w 1552486"/>
                <a:gd name="T1" fmla="*/ 2456011 h 1174802"/>
                <a:gd name="T2" fmla="*/ 3241035 w 1552486"/>
                <a:gd name="T3" fmla="*/ 1145864 h 1174802"/>
                <a:gd name="T4" fmla="*/ 3026950 w 1552486"/>
                <a:gd name="T5" fmla="*/ 1145864 h 1174802"/>
                <a:gd name="T6" fmla="*/ 3026950 w 1552486"/>
                <a:gd name="T7" fmla="*/ 1235192 h 1174802"/>
                <a:gd name="T8" fmla="*/ 2117082 w 1552486"/>
                <a:gd name="T9" fmla="*/ 324047 h 1174802"/>
                <a:gd name="T10" fmla="*/ 0 w 1552486"/>
                <a:gd name="T11" fmla="*/ 580120 h 1174802"/>
                <a:gd name="T12" fmla="*/ 630368 w 1552486"/>
                <a:gd name="T13" fmla="*/ 842151 h 1174802"/>
                <a:gd name="T14" fmla="*/ 2039773 w 1552486"/>
                <a:gd name="T15" fmla="*/ 2235669 h 1174802"/>
                <a:gd name="T16" fmla="*/ 1938675 w 1552486"/>
                <a:gd name="T17" fmla="*/ 2235669 h 1174802"/>
                <a:gd name="T18" fmla="*/ 1938675 w 1552486"/>
                <a:gd name="T19" fmla="*/ 2456011 h 1174802"/>
                <a:gd name="T20" fmla="*/ 3241035 w 1552486"/>
                <a:gd name="T21" fmla="*/ 2456011 h 11748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2486"/>
                <a:gd name="T34" fmla="*/ 0 h 1174802"/>
                <a:gd name="T35" fmla="*/ 1552486 w 1552486"/>
                <a:gd name="T36" fmla="*/ 1174802 h 11748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grpFill/>
            <a:ln w="12700" cap="flat" cmpd="sng">
              <a:solidFill>
                <a:srgbClr val="2F2637">
                  <a:alpha val="50195"/>
                </a:srgbClr>
              </a:solidFill>
              <a:miter lim="800000"/>
            </a:ln>
          </p:spPr>
          <p:txBody>
            <a:bodyPr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16" name="矩形 22"/>
            <p:cNvSpPr>
              <a:spLocks noChangeArrowheads="1"/>
            </p:cNvSpPr>
            <p:nvPr/>
          </p:nvSpPr>
          <p:spPr bwMode="auto">
            <a:xfrm>
              <a:off x="7108825" y="3536951"/>
              <a:ext cx="356188" cy="46166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0" cap="none" spc="0" normalizeH="0" baseline="0" noProof="0" dirty="0" smtClean="0">
                  <a:ln>
                    <a:noFill/>
                  </a:ln>
                  <a:solidFill>
                    <a:schemeClr val="bg1"/>
                  </a:solidFill>
                  <a:effectLst/>
                  <a:uLnTx/>
                  <a:uFillTx/>
                  <a:cs typeface="+mn-ea"/>
                  <a:sym typeface="+mn-lt"/>
                </a:rPr>
                <a:t>4</a:t>
              </a:r>
              <a:endParaRPr kumimoji="0" lang="zh-CN" altLang="en-US" sz="2400" b="1" i="0" u="none" strike="noStrike" kern="0" cap="none" spc="0" normalizeH="0" baseline="0" noProof="0" dirty="0">
                <a:ln>
                  <a:noFill/>
                </a:ln>
                <a:solidFill>
                  <a:schemeClr val="bg1"/>
                </a:solidFill>
                <a:effectLst/>
                <a:uLnTx/>
                <a:uFillTx/>
                <a:cs typeface="+mn-ea"/>
                <a:sym typeface="+mn-lt"/>
              </a:endParaRPr>
            </a:p>
          </p:txBody>
        </p:sp>
        <p:sp>
          <p:nvSpPr>
            <p:cNvPr id="18" name="Freeform 76"/>
            <p:cNvSpPr>
              <a:spLocks noEditPoints="1" noChangeArrowheads="1"/>
            </p:cNvSpPr>
            <p:nvPr/>
          </p:nvSpPr>
          <p:spPr bwMode="auto">
            <a:xfrm>
              <a:off x="6605588" y="3135313"/>
              <a:ext cx="358775" cy="358775"/>
            </a:xfrm>
            <a:custGeom>
              <a:avLst/>
              <a:gdLst>
                <a:gd name="T0" fmla="*/ 446943923 w 144"/>
                <a:gd name="T1" fmla="*/ 0 h 144"/>
                <a:gd name="T2" fmla="*/ 0 w 144"/>
                <a:gd name="T3" fmla="*/ 446943923 h 144"/>
                <a:gd name="T4" fmla="*/ 446943923 w 144"/>
                <a:gd name="T5" fmla="*/ 893885354 h 144"/>
                <a:gd name="T6" fmla="*/ 893885354 w 144"/>
                <a:gd name="T7" fmla="*/ 446943923 h 144"/>
                <a:gd name="T8" fmla="*/ 446943923 w 144"/>
                <a:gd name="T9" fmla="*/ 0 h 144"/>
                <a:gd name="T10" fmla="*/ 322792798 w 144"/>
                <a:gd name="T11" fmla="*/ 211056857 h 144"/>
                <a:gd name="T12" fmla="*/ 384868399 w 144"/>
                <a:gd name="T13" fmla="*/ 273132380 h 144"/>
                <a:gd name="T14" fmla="*/ 322792798 w 144"/>
                <a:gd name="T15" fmla="*/ 335207981 h 144"/>
                <a:gd name="T16" fmla="*/ 260717275 w 144"/>
                <a:gd name="T17" fmla="*/ 273132380 h 144"/>
                <a:gd name="T18" fmla="*/ 322792798 w 144"/>
                <a:gd name="T19" fmla="*/ 211056857 h 144"/>
                <a:gd name="T20" fmla="*/ 546262268 w 144"/>
                <a:gd name="T21" fmla="*/ 583507582 h 144"/>
                <a:gd name="T22" fmla="*/ 341414287 w 144"/>
                <a:gd name="T23" fmla="*/ 751112896 h 144"/>
                <a:gd name="T24" fmla="*/ 180017849 w 144"/>
                <a:gd name="T25" fmla="*/ 546262268 h 144"/>
                <a:gd name="T26" fmla="*/ 384868399 w 144"/>
                <a:gd name="T27" fmla="*/ 384868399 h 144"/>
                <a:gd name="T28" fmla="*/ 546262268 w 144"/>
                <a:gd name="T29" fmla="*/ 583507582 h 144"/>
                <a:gd name="T30" fmla="*/ 552471066 w 144"/>
                <a:gd name="T31" fmla="*/ 366244497 h 144"/>
                <a:gd name="T32" fmla="*/ 453150229 w 144"/>
                <a:gd name="T33" fmla="*/ 248302171 h 144"/>
                <a:gd name="T34" fmla="*/ 571092477 w 144"/>
                <a:gd name="T35" fmla="*/ 148981295 h 144"/>
                <a:gd name="T36" fmla="*/ 670413470 w 144"/>
                <a:gd name="T37" fmla="*/ 273132380 h 144"/>
                <a:gd name="T38" fmla="*/ 552471066 w 144"/>
                <a:gd name="T39" fmla="*/ 366244497 h 144"/>
                <a:gd name="T40" fmla="*/ 670413470 w 144"/>
                <a:gd name="T41" fmla="*/ 583507582 h 144"/>
                <a:gd name="T42" fmla="*/ 595922687 w 144"/>
                <a:gd name="T43" fmla="*/ 490395543 h 144"/>
                <a:gd name="T44" fmla="*/ 689037373 w 144"/>
                <a:gd name="T45" fmla="*/ 415904915 h 144"/>
                <a:gd name="T46" fmla="*/ 763528001 w 144"/>
                <a:gd name="T47" fmla="*/ 509016954 h 144"/>
                <a:gd name="T48" fmla="*/ 670413470 w 144"/>
                <a:gd name="T49" fmla="*/ 583507582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44"/>
                <a:gd name="T77" fmla="*/ 144 w 144"/>
                <a:gd name="T78" fmla="*/ 144 h 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2" y="34"/>
                  </a:moveTo>
                  <a:cubicBezTo>
                    <a:pt x="58" y="34"/>
                    <a:pt x="62" y="38"/>
                    <a:pt x="62" y="44"/>
                  </a:cubicBezTo>
                  <a:cubicBezTo>
                    <a:pt x="62" y="49"/>
                    <a:pt x="58" y="54"/>
                    <a:pt x="52" y="54"/>
                  </a:cubicBezTo>
                  <a:cubicBezTo>
                    <a:pt x="47" y="54"/>
                    <a:pt x="42" y="49"/>
                    <a:pt x="42" y="44"/>
                  </a:cubicBezTo>
                  <a:cubicBezTo>
                    <a:pt x="42" y="38"/>
                    <a:pt x="47" y="34"/>
                    <a:pt x="52" y="34"/>
                  </a:cubicBezTo>
                  <a:close/>
                  <a:moveTo>
                    <a:pt x="88" y="94"/>
                  </a:moveTo>
                  <a:cubicBezTo>
                    <a:pt x="86" y="111"/>
                    <a:pt x="72" y="122"/>
                    <a:pt x="55" y="121"/>
                  </a:cubicBezTo>
                  <a:cubicBezTo>
                    <a:pt x="39" y="119"/>
                    <a:pt x="27" y="104"/>
                    <a:pt x="29" y="88"/>
                  </a:cubicBezTo>
                  <a:cubicBezTo>
                    <a:pt x="31" y="72"/>
                    <a:pt x="45" y="60"/>
                    <a:pt x="62" y="62"/>
                  </a:cubicBezTo>
                  <a:cubicBezTo>
                    <a:pt x="78" y="64"/>
                    <a:pt x="90" y="78"/>
                    <a:pt x="88" y="94"/>
                  </a:cubicBezTo>
                  <a:close/>
                  <a:moveTo>
                    <a:pt x="89" y="59"/>
                  </a:moveTo>
                  <a:cubicBezTo>
                    <a:pt x="79" y="58"/>
                    <a:pt x="72" y="50"/>
                    <a:pt x="73" y="40"/>
                  </a:cubicBezTo>
                  <a:cubicBezTo>
                    <a:pt x="74" y="30"/>
                    <a:pt x="83" y="23"/>
                    <a:pt x="92" y="24"/>
                  </a:cubicBezTo>
                  <a:cubicBezTo>
                    <a:pt x="102" y="25"/>
                    <a:pt x="109" y="34"/>
                    <a:pt x="108" y="44"/>
                  </a:cubicBezTo>
                  <a:cubicBezTo>
                    <a:pt x="107" y="53"/>
                    <a:pt x="98" y="60"/>
                    <a:pt x="89" y="59"/>
                  </a:cubicBezTo>
                  <a:close/>
                  <a:moveTo>
                    <a:pt x="108" y="94"/>
                  </a:moveTo>
                  <a:cubicBezTo>
                    <a:pt x="101" y="93"/>
                    <a:pt x="95" y="86"/>
                    <a:pt x="96" y="79"/>
                  </a:cubicBezTo>
                  <a:cubicBezTo>
                    <a:pt x="97" y="71"/>
                    <a:pt x="104" y="66"/>
                    <a:pt x="111" y="67"/>
                  </a:cubicBezTo>
                  <a:cubicBezTo>
                    <a:pt x="119" y="68"/>
                    <a:pt x="124" y="74"/>
                    <a:pt x="123" y="82"/>
                  </a:cubicBezTo>
                  <a:cubicBezTo>
                    <a:pt x="123" y="89"/>
                    <a:pt x="116" y="95"/>
                    <a:pt x="108" y="9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grpSp>
      <p:grpSp>
        <p:nvGrpSpPr>
          <p:cNvPr id="31" name="组合 30"/>
          <p:cNvGrpSpPr/>
          <p:nvPr/>
        </p:nvGrpSpPr>
        <p:grpSpPr>
          <a:xfrm>
            <a:off x="2679224" y="2281348"/>
            <a:ext cx="2243138" cy="1698626"/>
            <a:chOff x="1762125" y="2962275"/>
            <a:chExt cx="2243138" cy="1698625"/>
          </a:xfrm>
          <a:solidFill>
            <a:srgbClr val="A1CE3A"/>
          </a:solidFill>
        </p:grpSpPr>
        <p:sp>
          <p:nvSpPr>
            <p:cNvPr id="32" name="任意多边形 11"/>
            <p:cNvSpPr>
              <a:spLocks noChangeArrowheads="1"/>
            </p:cNvSpPr>
            <p:nvPr/>
          </p:nvSpPr>
          <p:spPr bwMode="auto">
            <a:xfrm>
              <a:off x="1762125" y="2962275"/>
              <a:ext cx="2243138" cy="1698625"/>
            </a:xfrm>
            <a:custGeom>
              <a:avLst/>
              <a:gdLst>
                <a:gd name="T0" fmla="*/ 3241040 w 1552486"/>
                <a:gd name="T1" fmla="*/ 2456011 h 1174802"/>
                <a:gd name="T2" fmla="*/ 3241040 w 1552486"/>
                <a:gd name="T3" fmla="*/ 1145864 h 1174802"/>
                <a:gd name="T4" fmla="*/ 3026953 w 1552486"/>
                <a:gd name="T5" fmla="*/ 1145864 h 1174802"/>
                <a:gd name="T6" fmla="*/ 3026953 w 1552486"/>
                <a:gd name="T7" fmla="*/ 1235192 h 1174802"/>
                <a:gd name="T8" fmla="*/ 2117085 w 1552486"/>
                <a:gd name="T9" fmla="*/ 324047 h 1174802"/>
                <a:gd name="T10" fmla="*/ 0 w 1552486"/>
                <a:gd name="T11" fmla="*/ 580120 h 1174802"/>
                <a:gd name="T12" fmla="*/ 630369 w 1552486"/>
                <a:gd name="T13" fmla="*/ 842151 h 1174802"/>
                <a:gd name="T14" fmla="*/ 2039776 w 1552486"/>
                <a:gd name="T15" fmla="*/ 2235669 h 1174802"/>
                <a:gd name="T16" fmla="*/ 1938677 w 1552486"/>
                <a:gd name="T17" fmla="*/ 2235669 h 1174802"/>
                <a:gd name="T18" fmla="*/ 1938677 w 1552486"/>
                <a:gd name="T19" fmla="*/ 2456011 h 1174802"/>
                <a:gd name="T20" fmla="*/ 3241040 w 1552486"/>
                <a:gd name="T21" fmla="*/ 2456011 h 11748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2486"/>
                <a:gd name="T34" fmla="*/ 0 h 1174802"/>
                <a:gd name="T35" fmla="*/ 1552486 w 1552486"/>
                <a:gd name="T36" fmla="*/ 1174802 h 11748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grpFill/>
            <a:ln w="12700" cap="flat" cmpd="sng">
              <a:solidFill>
                <a:srgbClr val="2F2637">
                  <a:alpha val="50195"/>
                </a:srgbClr>
              </a:solidFill>
              <a:miter lim="800000"/>
            </a:ln>
          </p:spPr>
          <p:txBody>
            <a:bodyPr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33" name="矩形 20"/>
            <p:cNvSpPr>
              <a:spLocks noChangeArrowheads="1"/>
            </p:cNvSpPr>
            <p:nvPr/>
          </p:nvSpPr>
          <p:spPr bwMode="auto">
            <a:xfrm>
              <a:off x="2801939" y="3508376"/>
              <a:ext cx="356188" cy="46166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0" cap="none" spc="0" normalizeH="0" baseline="0" noProof="0" dirty="0" smtClean="0">
                  <a:ln>
                    <a:noFill/>
                  </a:ln>
                  <a:solidFill>
                    <a:schemeClr val="bg1"/>
                  </a:solidFill>
                  <a:effectLst/>
                  <a:uLnTx/>
                  <a:uFillTx/>
                  <a:cs typeface="+mn-ea"/>
                  <a:sym typeface="+mn-lt"/>
                </a:rPr>
                <a:t>2</a:t>
              </a:r>
              <a:endParaRPr kumimoji="0" lang="zh-CN" altLang="en-US" sz="2400" b="1" i="0" u="none" strike="noStrike" kern="0" cap="none" spc="0" normalizeH="0" baseline="0" noProof="0" dirty="0">
                <a:ln>
                  <a:noFill/>
                </a:ln>
                <a:solidFill>
                  <a:schemeClr val="bg1"/>
                </a:solidFill>
                <a:effectLst/>
                <a:uLnTx/>
                <a:uFillTx/>
                <a:cs typeface="+mn-ea"/>
                <a:sym typeface="+mn-lt"/>
              </a:endParaRPr>
            </a:p>
          </p:txBody>
        </p:sp>
        <p:sp>
          <p:nvSpPr>
            <p:cNvPr id="35" name="Freeform 46"/>
            <p:cNvSpPr>
              <a:spLocks noEditPoints="1" noChangeArrowheads="1"/>
            </p:cNvSpPr>
            <p:nvPr/>
          </p:nvSpPr>
          <p:spPr bwMode="auto">
            <a:xfrm>
              <a:off x="2395538" y="3135313"/>
              <a:ext cx="358775" cy="358775"/>
            </a:xfrm>
            <a:custGeom>
              <a:avLst/>
              <a:gdLst>
                <a:gd name="T0" fmla="*/ 446943923 w 144"/>
                <a:gd name="T1" fmla="*/ 0 h 144"/>
                <a:gd name="T2" fmla="*/ 0 w 144"/>
                <a:gd name="T3" fmla="*/ 446943923 h 144"/>
                <a:gd name="T4" fmla="*/ 446943923 w 144"/>
                <a:gd name="T5" fmla="*/ 893885354 h 144"/>
                <a:gd name="T6" fmla="*/ 893885354 w 144"/>
                <a:gd name="T7" fmla="*/ 446943923 h 144"/>
                <a:gd name="T8" fmla="*/ 446943923 w 144"/>
                <a:gd name="T9" fmla="*/ 0 h 144"/>
                <a:gd name="T10" fmla="*/ 682828575 w 144"/>
                <a:gd name="T11" fmla="*/ 564886171 h 144"/>
                <a:gd name="T12" fmla="*/ 670413470 w 144"/>
                <a:gd name="T13" fmla="*/ 577301275 h 144"/>
                <a:gd name="T14" fmla="*/ 521432059 w 144"/>
                <a:gd name="T15" fmla="*/ 577301275 h 144"/>
                <a:gd name="T16" fmla="*/ 521432059 w 144"/>
                <a:gd name="T17" fmla="*/ 620752896 h 144"/>
                <a:gd name="T18" fmla="*/ 626961694 w 144"/>
                <a:gd name="T19" fmla="*/ 620752896 h 144"/>
                <a:gd name="T20" fmla="*/ 639376799 w 144"/>
                <a:gd name="T21" fmla="*/ 633168001 h 144"/>
                <a:gd name="T22" fmla="*/ 639376799 w 144"/>
                <a:gd name="T23" fmla="*/ 670413470 h 144"/>
                <a:gd name="T24" fmla="*/ 626961694 w 144"/>
                <a:gd name="T25" fmla="*/ 682828575 h 144"/>
                <a:gd name="T26" fmla="*/ 266923582 w 144"/>
                <a:gd name="T27" fmla="*/ 682828575 h 144"/>
                <a:gd name="T28" fmla="*/ 254508477 w 144"/>
                <a:gd name="T29" fmla="*/ 670413470 h 144"/>
                <a:gd name="T30" fmla="*/ 254508477 w 144"/>
                <a:gd name="T31" fmla="*/ 633168001 h 144"/>
                <a:gd name="T32" fmla="*/ 266923582 w 144"/>
                <a:gd name="T33" fmla="*/ 620752896 h 144"/>
                <a:gd name="T34" fmla="*/ 372453295 w 144"/>
                <a:gd name="T35" fmla="*/ 620752896 h 144"/>
                <a:gd name="T36" fmla="*/ 372453295 w 144"/>
                <a:gd name="T37" fmla="*/ 577301275 h 144"/>
                <a:gd name="T38" fmla="*/ 223471961 w 144"/>
                <a:gd name="T39" fmla="*/ 577301275 h 144"/>
                <a:gd name="T40" fmla="*/ 211056857 w 144"/>
                <a:gd name="T41" fmla="*/ 564886171 h 144"/>
                <a:gd name="T42" fmla="*/ 211056857 w 144"/>
                <a:gd name="T43" fmla="*/ 229678268 h 144"/>
                <a:gd name="T44" fmla="*/ 223471961 w 144"/>
                <a:gd name="T45" fmla="*/ 217263163 h 144"/>
                <a:gd name="T46" fmla="*/ 670413470 w 144"/>
                <a:gd name="T47" fmla="*/ 217263163 h 144"/>
                <a:gd name="T48" fmla="*/ 682828575 w 144"/>
                <a:gd name="T49" fmla="*/ 229678268 h 144"/>
                <a:gd name="T50" fmla="*/ 682828575 w 144"/>
                <a:gd name="T51" fmla="*/ 56488617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44"/>
                <a:gd name="T80" fmla="*/ 144 w 144"/>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grpSp>
      <p:grpSp>
        <p:nvGrpSpPr>
          <p:cNvPr id="36" name="组合 35"/>
          <p:cNvGrpSpPr/>
          <p:nvPr/>
        </p:nvGrpSpPr>
        <p:grpSpPr>
          <a:xfrm>
            <a:off x="655165" y="3083036"/>
            <a:ext cx="2243138" cy="1698625"/>
            <a:chOff x="3890963" y="3811588"/>
            <a:chExt cx="2243137" cy="1698625"/>
          </a:xfrm>
          <a:solidFill>
            <a:srgbClr val="A1CE3A"/>
          </a:solidFill>
        </p:grpSpPr>
        <p:sp>
          <p:nvSpPr>
            <p:cNvPr id="37" name="任意多边形 14"/>
            <p:cNvSpPr>
              <a:spLocks noChangeArrowheads="1"/>
            </p:cNvSpPr>
            <p:nvPr/>
          </p:nvSpPr>
          <p:spPr bwMode="auto">
            <a:xfrm flipV="1">
              <a:off x="3890963" y="3811588"/>
              <a:ext cx="2243137" cy="1698625"/>
            </a:xfrm>
            <a:custGeom>
              <a:avLst/>
              <a:gdLst>
                <a:gd name="T0" fmla="*/ 3241035 w 1552486"/>
                <a:gd name="T1" fmla="*/ 2456011 h 1174802"/>
                <a:gd name="T2" fmla="*/ 3241035 w 1552486"/>
                <a:gd name="T3" fmla="*/ 1145864 h 1174802"/>
                <a:gd name="T4" fmla="*/ 3026950 w 1552486"/>
                <a:gd name="T5" fmla="*/ 1145864 h 1174802"/>
                <a:gd name="T6" fmla="*/ 3026950 w 1552486"/>
                <a:gd name="T7" fmla="*/ 1235192 h 1174802"/>
                <a:gd name="T8" fmla="*/ 2117082 w 1552486"/>
                <a:gd name="T9" fmla="*/ 324047 h 1174802"/>
                <a:gd name="T10" fmla="*/ 0 w 1552486"/>
                <a:gd name="T11" fmla="*/ 580120 h 1174802"/>
                <a:gd name="T12" fmla="*/ 630368 w 1552486"/>
                <a:gd name="T13" fmla="*/ 842151 h 1174802"/>
                <a:gd name="T14" fmla="*/ 2039773 w 1552486"/>
                <a:gd name="T15" fmla="*/ 2235669 h 1174802"/>
                <a:gd name="T16" fmla="*/ 1938675 w 1552486"/>
                <a:gd name="T17" fmla="*/ 2235669 h 1174802"/>
                <a:gd name="T18" fmla="*/ 1938675 w 1552486"/>
                <a:gd name="T19" fmla="*/ 2456011 h 1174802"/>
                <a:gd name="T20" fmla="*/ 3241035 w 1552486"/>
                <a:gd name="T21" fmla="*/ 2456011 h 11748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2486"/>
                <a:gd name="T34" fmla="*/ 0 h 1174802"/>
                <a:gd name="T35" fmla="*/ 1552486 w 1552486"/>
                <a:gd name="T36" fmla="*/ 1174802 h 11748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grpFill/>
            <a:ln>
              <a:noFill/>
            </a:ln>
          </p:spPr>
          <p:txBody>
            <a:bodyPr anchor="ctr"/>
            <a:lstStyle/>
            <a:p>
              <a:pPr defTabSz="457200"/>
              <a:endParaRPr lang="zh-CN" altLang="en-US" sz="2400">
                <a:solidFill>
                  <a:schemeClr val="bg1"/>
                </a:solidFill>
                <a:cs typeface="+mn-ea"/>
                <a:sym typeface="+mn-lt"/>
              </a:endParaRPr>
            </a:p>
          </p:txBody>
        </p:sp>
        <p:sp>
          <p:nvSpPr>
            <p:cNvPr id="38" name="矩形 21"/>
            <p:cNvSpPr>
              <a:spLocks noChangeArrowheads="1"/>
            </p:cNvSpPr>
            <p:nvPr/>
          </p:nvSpPr>
          <p:spPr bwMode="auto">
            <a:xfrm>
              <a:off x="4957764" y="4467225"/>
              <a:ext cx="356188" cy="46166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457200">
                <a:buFont typeface="Arial" panose="020B0604020202020204" pitchFamily="34" charset="0"/>
                <a:buNone/>
              </a:pPr>
              <a:r>
                <a:rPr lang="en-US" altLang="zh-CN" sz="2400" b="1" dirty="0" smtClean="0">
                  <a:solidFill>
                    <a:schemeClr val="bg1"/>
                  </a:solidFill>
                  <a:cs typeface="+mn-ea"/>
                  <a:sym typeface="+mn-lt"/>
                </a:rPr>
                <a:t>1</a:t>
              </a:r>
              <a:endParaRPr lang="zh-CN" altLang="en-US" sz="2400" b="1" dirty="0">
                <a:solidFill>
                  <a:schemeClr val="bg1"/>
                </a:solidFill>
                <a:cs typeface="+mn-ea"/>
                <a:sym typeface="+mn-lt"/>
              </a:endParaRPr>
            </a:p>
          </p:txBody>
        </p:sp>
        <p:sp>
          <p:nvSpPr>
            <p:cNvPr id="39" name="Freeform 52"/>
            <p:cNvSpPr>
              <a:spLocks noEditPoints="1" noChangeArrowheads="1"/>
            </p:cNvSpPr>
            <p:nvPr/>
          </p:nvSpPr>
          <p:spPr bwMode="auto">
            <a:xfrm>
              <a:off x="4511675" y="4970463"/>
              <a:ext cx="358775" cy="358775"/>
            </a:xfrm>
            <a:custGeom>
              <a:avLst/>
              <a:gdLst>
                <a:gd name="T0" fmla="*/ 446943923 w 144"/>
                <a:gd name="T1" fmla="*/ 0 h 144"/>
                <a:gd name="T2" fmla="*/ 0 w 144"/>
                <a:gd name="T3" fmla="*/ 446943923 h 144"/>
                <a:gd name="T4" fmla="*/ 446943923 w 144"/>
                <a:gd name="T5" fmla="*/ 893885354 h 144"/>
                <a:gd name="T6" fmla="*/ 893885354 w 144"/>
                <a:gd name="T7" fmla="*/ 446943923 h 144"/>
                <a:gd name="T8" fmla="*/ 446943923 w 144"/>
                <a:gd name="T9" fmla="*/ 0 h 144"/>
                <a:gd name="T10" fmla="*/ 682828575 w 144"/>
                <a:gd name="T11" fmla="*/ 471771640 h 144"/>
                <a:gd name="T12" fmla="*/ 651791903 w 144"/>
                <a:gd name="T13" fmla="*/ 564886171 h 144"/>
                <a:gd name="T14" fmla="*/ 676622268 w 144"/>
                <a:gd name="T15" fmla="*/ 645583105 h 144"/>
                <a:gd name="T16" fmla="*/ 564886171 w 144"/>
                <a:gd name="T17" fmla="*/ 726282687 h 144"/>
                <a:gd name="T18" fmla="*/ 496601850 w 144"/>
                <a:gd name="T19" fmla="*/ 682828575 h 144"/>
                <a:gd name="T20" fmla="*/ 446943923 w 144"/>
                <a:gd name="T21" fmla="*/ 689037373 h 144"/>
                <a:gd name="T22" fmla="*/ 397283504 w 144"/>
                <a:gd name="T23" fmla="*/ 682828575 h 144"/>
                <a:gd name="T24" fmla="*/ 328999183 w 144"/>
                <a:gd name="T25" fmla="*/ 726282687 h 144"/>
                <a:gd name="T26" fmla="*/ 217263163 w 144"/>
                <a:gd name="T27" fmla="*/ 645583105 h 144"/>
                <a:gd name="T28" fmla="*/ 242093372 w 144"/>
                <a:gd name="T29" fmla="*/ 564886171 h 144"/>
                <a:gd name="T30" fmla="*/ 211056857 w 144"/>
                <a:gd name="T31" fmla="*/ 471771640 h 144"/>
                <a:gd name="T32" fmla="*/ 142772496 w 144"/>
                <a:gd name="T33" fmla="*/ 422113713 h 144"/>
                <a:gd name="T34" fmla="*/ 186226647 w 144"/>
                <a:gd name="T35" fmla="*/ 285547484 h 144"/>
                <a:gd name="T36" fmla="*/ 266923582 w 144"/>
                <a:gd name="T37" fmla="*/ 285547484 h 144"/>
                <a:gd name="T38" fmla="*/ 347623085 w 144"/>
                <a:gd name="T39" fmla="*/ 229678268 h 144"/>
                <a:gd name="T40" fmla="*/ 372453295 w 144"/>
                <a:gd name="T41" fmla="*/ 148981295 h 144"/>
                <a:gd name="T42" fmla="*/ 521432059 w 144"/>
                <a:gd name="T43" fmla="*/ 148981295 h 144"/>
                <a:gd name="T44" fmla="*/ 546262268 w 144"/>
                <a:gd name="T45" fmla="*/ 229678268 h 144"/>
                <a:gd name="T46" fmla="*/ 626961694 w 144"/>
                <a:gd name="T47" fmla="*/ 285547484 h 144"/>
                <a:gd name="T48" fmla="*/ 707658784 w 144"/>
                <a:gd name="T49" fmla="*/ 285547484 h 144"/>
                <a:gd name="T50" fmla="*/ 751112896 w 144"/>
                <a:gd name="T51" fmla="*/ 422113713 h 144"/>
                <a:gd name="T52" fmla="*/ 682828575 w 144"/>
                <a:gd name="T53" fmla="*/ 471771640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44"/>
                <a:gd name="T83" fmla="*/ 144 w 144"/>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lstStyle/>
            <a:p>
              <a:pPr defTabSz="457200"/>
              <a:endParaRPr lang="zh-CN" altLang="en-US" sz="2400">
                <a:solidFill>
                  <a:schemeClr val="bg1"/>
                </a:solidFill>
                <a:cs typeface="+mn-ea"/>
                <a:sym typeface="+mn-lt"/>
              </a:endParaRPr>
            </a:p>
          </p:txBody>
        </p:sp>
      </p:grpSp>
      <p:sp>
        <p:nvSpPr>
          <p:cNvPr id="41" name="矩形 40"/>
          <p:cNvSpPr/>
          <p:nvPr>
            <p:custDataLst>
              <p:tags r:id="rId1"/>
            </p:custDataLst>
          </p:nvPr>
        </p:nvSpPr>
        <p:spPr>
          <a:xfrm>
            <a:off x="2537786" y="142875"/>
            <a:ext cx="7755649" cy="523220"/>
          </a:xfrm>
          <a:prstGeom prst="rect">
            <a:avLst/>
          </a:prstGeom>
        </p:spPr>
        <p:txBody>
          <a:bodyPr wrap="none">
            <a:spAutoFit/>
          </a:bodyPr>
          <a:lstStyle/>
          <a:p>
            <a:r>
              <a:rPr lang="zh-CN" altLang="en-US" sz="2800" b="1" dirty="0" smtClean="0">
                <a:solidFill>
                  <a:srgbClr val="A1CE3A"/>
                </a:solidFill>
                <a:latin typeface="+mn-ea"/>
              </a:rPr>
              <a:t>二、</a:t>
            </a:r>
            <a:r>
              <a:rPr lang="zh-CN" altLang="zh-CN" sz="2800" b="1" dirty="0" smtClean="0">
                <a:solidFill>
                  <a:srgbClr val="A1CE3A"/>
                </a:solidFill>
                <a:latin typeface="+mn-ea"/>
                <a:cs typeface="Times New Roman" pitchFamily="18" charset="0"/>
              </a:rPr>
              <a:t>强化精准意识，提升会计信息质量不打马虎</a:t>
            </a:r>
            <a:endParaRPr lang="en-US" altLang="zh-CN" sz="2800" b="1" dirty="0" smtClean="0">
              <a:solidFill>
                <a:srgbClr val="A1CE3A"/>
              </a:solidFill>
              <a:latin typeface="+mn-ea"/>
            </a:endParaRPr>
          </a:p>
        </p:txBody>
      </p:sp>
      <p:sp>
        <p:nvSpPr>
          <p:cNvPr id="42" name="矩形 41"/>
          <p:cNvSpPr/>
          <p:nvPr/>
        </p:nvSpPr>
        <p:spPr>
          <a:xfrm>
            <a:off x="257175" y="5196959"/>
            <a:ext cx="3028950" cy="646331"/>
          </a:xfrm>
          <a:prstGeom prst="rect">
            <a:avLst/>
          </a:prstGeom>
        </p:spPr>
        <p:txBody>
          <a:bodyPr wrap="square">
            <a:spAutoFit/>
          </a:bodyPr>
          <a:lstStyle/>
          <a:p>
            <a:pPr algn="ctr"/>
            <a:r>
              <a:rPr lang="zh-CN" altLang="en-US" b="1" dirty="0" smtClean="0">
                <a:solidFill>
                  <a:srgbClr val="A1CE3A"/>
                </a:solidFill>
                <a:latin typeface="+mn-ea"/>
                <a:cs typeface="Times New Roman" pitchFamily="18" charset="0"/>
              </a:rPr>
              <a:t>（一）</a:t>
            </a:r>
            <a:r>
              <a:rPr lang="zh-CN" altLang="zh-CN" b="1" dirty="0" smtClean="0">
                <a:solidFill>
                  <a:srgbClr val="A1CE3A"/>
                </a:solidFill>
                <a:latin typeface="+mn-ea"/>
                <a:cs typeface="Times New Roman" pitchFamily="18" charset="0"/>
              </a:rPr>
              <a:t>、</a:t>
            </a:r>
            <a:r>
              <a:rPr lang="zh-CN" altLang="zh-CN" b="1" dirty="0" smtClean="0">
                <a:solidFill>
                  <a:srgbClr val="A1CE3A"/>
                </a:solidFill>
                <a:latin typeface="+mn-ea"/>
              </a:rPr>
              <a:t>精</a:t>
            </a:r>
            <a:r>
              <a:rPr lang="zh-CN" altLang="zh-CN" b="1" dirty="0" smtClean="0">
                <a:solidFill>
                  <a:srgbClr val="A1CE3A"/>
                </a:solidFill>
                <a:latin typeface="+mn-ea"/>
              </a:rPr>
              <a:t>准理</a:t>
            </a:r>
            <a:r>
              <a:rPr lang="zh-CN" altLang="zh-CN" b="1" dirty="0" smtClean="0">
                <a:solidFill>
                  <a:srgbClr val="A1CE3A"/>
                </a:solidFill>
                <a:latin typeface="+mn-ea"/>
              </a:rPr>
              <a:t>解</a:t>
            </a:r>
            <a:endParaRPr lang="en-US" altLang="zh-CN" b="1" dirty="0" smtClean="0">
              <a:solidFill>
                <a:srgbClr val="A1CE3A"/>
              </a:solidFill>
              <a:latin typeface="+mn-ea"/>
            </a:endParaRPr>
          </a:p>
          <a:p>
            <a:pPr algn="ctr"/>
            <a:r>
              <a:rPr lang="zh-CN" altLang="zh-CN" b="1" dirty="0" smtClean="0">
                <a:solidFill>
                  <a:srgbClr val="A1CE3A"/>
                </a:solidFill>
                <a:latin typeface="+mn-ea"/>
              </a:rPr>
              <a:t>会</a:t>
            </a:r>
            <a:r>
              <a:rPr lang="zh-CN" altLang="zh-CN" b="1" dirty="0" smtClean="0">
                <a:solidFill>
                  <a:srgbClr val="A1CE3A"/>
                </a:solidFill>
                <a:latin typeface="+mn-ea"/>
              </a:rPr>
              <a:t>计的概念和职能职责</a:t>
            </a:r>
            <a:endParaRPr lang="zh-CN" altLang="zh-CN" b="1" dirty="0">
              <a:solidFill>
                <a:srgbClr val="A1CE3A"/>
              </a:solidFill>
              <a:latin typeface="+mn-ea"/>
            </a:endParaRPr>
          </a:p>
        </p:txBody>
      </p:sp>
      <p:sp>
        <p:nvSpPr>
          <p:cNvPr id="43" name="矩形 42"/>
          <p:cNvSpPr/>
          <p:nvPr/>
        </p:nvSpPr>
        <p:spPr>
          <a:xfrm>
            <a:off x="2404809" y="1291709"/>
            <a:ext cx="2862516" cy="646331"/>
          </a:xfrm>
          <a:prstGeom prst="rect">
            <a:avLst/>
          </a:prstGeom>
        </p:spPr>
        <p:txBody>
          <a:bodyPr wrap="square">
            <a:spAutoFit/>
          </a:bodyPr>
          <a:lstStyle/>
          <a:p>
            <a:pPr algn="ctr"/>
            <a:r>
              <a:rPr lang="zh-CN" altLang="en-US" b="1" dirty="0" smtClean="0">
                <a:solidFill>
                  <a:srgbClr val="A1CE3A"/>
                </a:solidFill>
                <a:latin typeface="+mn-ea"/>
                <a:cs typeface="Times New Roman" pitchFamily="18" charset="0"/>
              </a:rPr>
              <a:t>（</a:t>
            </a:r>
            <a:r>
              <a:rPr lang="zh-CN" altLang="en-US" b="1" dirty="0" smtClean="0">
                <a:solidFill>
                  <a:srgbClr val="A1CE3A"/>
                </a:solidFill>
                <a:latin typeface="+mn-ea"/>
                <a:cs typeface="Times New Roman" pitchFamily="18" charset="0"/>
              </a:rPr>
              <a:t>二</a:t>
            </a:r>
            <a:r>
              <a:rPr lang="zh-CN" altLang="en-US" b="1" dirty="0" smtClean="0">
                <a:solidFill>
                  <a:srgbClr val="A1CE3A"/>
                </a:solidFill>
                <a:latin typeface="+mn-ea"/>
                <a:cs typeface="Times New Roman" pitchFamily="18" charset="0"/>
              </a:rPr>
              <a:t>）</a:t>
            </a:r>
            <a:r>
              <a:rPr lang="zh-CN" altLang="zh-CN" b="1" dirty="0" smtClean="0">
                <a:solidFill>
                  <a:srgbClr val="A1CE3A"/>
                </a:solidFill>
                <a:latin typeface="+mn-ea"/>
                <a:cs typeface="Times New Roman" pitchFamily="18" charset="0"/>
              </a:rPr>
              <a:t>、</a:t>
            </a:r>
            <a:r>
              <a:rPr lang="zh-CN" altLang="zh-CN" b="1" dirty="0" smtClean="0">
                <a:solidFill>
                  <a:srgbClr val="A1CE3A"/>
                </a:solidFill>
                <a:latin typeface="+mn-ea"/>
              </a:rPr>
              <a:t>精</a:t>
            </a:r>
            <a:r>
              <a:rPr lang="zh-CN" altLang="zh-CN" b="1" dirty="0" smtClean="0">
                <a:solidFill>
                  <a:srgbClr val="A1CE3A"/>
                </a:solidFill>
                <a:latin typeface="+mn-ea"/>
              </a:rPr>
              <a:t>准理</a:t>
            </a:r>
            <a:r>
              <a:rPr lang="zh-CN" altLang="zh-CN" b="1" dirty="0" smtClean="0">
                <a:solidFill>
                  <a:srgbClr val="A1CE3A"/>
                </a:solidFill>
                <a:latin typeface="+mn-ea"/>
              </a:rPr>
              <a:t>解</a:t>
            </a:r>
            <a:endParaRPr lang="en-US" altLang="zh-CN" b="1" dirty="0" smtClean="0">
              <a:solidFill>
                <a:srgbClr val="A1CE3A"/>
              </a:solidFill>
              <a:latin typeface="+mn-ea"/>
            </a:endParaRPr>
          </a:p>
          <a:p>
            <a:pPr algn="ctr"/>
            <a:r>
              <a:rPr lang="zh-CN" altLang="zh-CN" b="1" dirty="0" smtClean="0">
                <a:solidFill>
                  <a:srgbClr val="A1CE3A"/>
                </a:solidFill>
                <a:latin typeface="+mn-ea"/>
              </a:rPr>
              <a:t>政</a:t>
            </a:r>
            <a:r>
              <a:rPr lang="zh-CN" altLang="zh-CN" b="1" dirty="0" smtClean="0">
                <a:solidFill>
                  <a:srgbClr val="A1CE3A"/>
                </a:solidFill>
                <a:latin typeface="+mn-ea"/>
              </a:rPr>
              <a:t>府会计信息质量</a:t>
            </a:r>
            <a:r>
              <a:rPr lang="en-US" altLang="zh-CN" b="1" dirty="0" smtClean="0">
                <a:solidFill>
                  <a:srgbClr val="A1CE3A"/>
                </a:solidFill>
                <a:latin typeface="+mn-ea"/>
              </a:rPr>
              <a:t>7</a:t>
            </a:r>
            <a:r>
              <a:rPr lang="zh-CN" altLang="zh-CN" b="1" dirty="0" smtClean="0">
                <a:solidFill>
                  <a:srgbClr val="A1CE3A"/>
                </a:solidFill>
                <a:latin typeface="+mn-ea"/>
              </a:rPr>
              <a:t>个要</a:t>
            </a:r>
            <a:r>
              <a:rPr lang="zh-CN" altLang="zh-CN" b="1" dirty="0" smtClean="0">
                <a:solidFill>
                  <a:srgbClr val="A1CE3A"/>
                </a:solidFill>
                <a:latin typeface="+mn-ea"/>
              </a:rPr>
              <a:t>求</a:t>
            </a:r>
            <a:endParaRPr lang="en-US" altLang="zh-CN" b="1" dirty="0" smtClean="0">
              <a:solidFill>
                <a:srgbClr val="A1CE3A"/>
              </a:solidFill>
              <a:latin typeface="+mn-ea"/>
            </a:endParaRPr>
          </a:p>
        </p:txBody>
      </p:sp>
      <p:sp>
        <p:nvSpPr>
          <p:cNvPr id="44" name="矩形 43"/>
          <p:cNvSpPr/>
          <p:nvPr/>
        </p:nvSpPr>
        <p:spPr>
          <a:xfrm>
            <a:off x="3971925" y="4919008"/>
            <a:ext cx="4733925" cy="1938992"/>
          </a:xfrm>
          <a:prstGeom prst="rect">
            <a:avLst/>
          </a:prstGeom>
        </p:spPr>
        <p:txBody>
          <a:bodyPr wrap="square">
            <a:spAutoFit/>
          </a:bodyPr>
          <a:lstStyle/>
          <a:p>
            <a:pPr lvl="0" fontAlgn="base">
              <a:spcBef>
                <a:spcPct val="0"/>
              </a:spcBef>
              <a:spcAft>
                <a:spcPct val="0"/>
              </a:spcAft>
            </a:pPr>
            <a:r>
              <a:rPr lang="zh-CN" altLang="en-US" b="1" dirty="0" smtClean="0">
                <a:solidFill>
                  <a:srgbClr val="A1CE3A"/>
                </a:solidFill>
                <a:latin typeface="+mn-ea"/>
                <a:cs typeface="Times New Roman" pitchFamily="18" charset="0"/>
              </a:rPr>
              <a:t>（</a:t>
            </a:r>
            <a:r>
              <a:rPr lang="zh-CN" altLang="zh-CN" b="1" dirty="0" smtClean="0">
                <a:solidFill>
                  <a:srgbClr val="A1CE3A"/>
                </a:solidFill>
                <a:latin typeface="+mn-ea"/>
                <a:cs typeface="Times New Roman" pitchFamily="18" charset="0"/>
              </a:rPr>
              <a:t>三</a:t>
            </a:r>
            <a:r>
              <a:rPr lang="zh-CN" altLang="en-US" b="1" dirty="0" smtClean="0">
                <a:solidFill>
                  <a:srgbClr val="A1CE3A"/>
                </a:solidFill>
                <a:latin typeface="+mn-ea"/>
                <a:cs typeface="Times New Roman" pitchFamily="18" charset="0"/>
              </a:rPr>
              <a:t>）</a:t>
            </a:r>
            <a:r>
              <a:rPr lang="zh-CN" altLang="zh-CN" b="1" dirty="0" smtClean="0">
                <a:solidFill>
                  <a:srgbClr val="A1CE3A"/>
                </a:solidFill>
                <a:latin typeface="+mn-ea"/>
                <a:cs typeface="Times New Roman" pitchFamily="18" charset="0"/>
              </a:rPr>
              <a:t>、精准理</a:t>
            </a:r>
            <a:r>
              <a:rPr lang="zh-CN" altLang="zh-CN" b="1" dirty="0" smtClean="0">
                <a:solidFill>
                  <a:srgbClr val="A1CE3A"/>
                </a:solidFill>
                <a:latin typeface="+mn-ea"/>
                <a:cs typeface="Times New Roman" pitchFamily="18" charset="0"/>
              </a:rPr>
              <a:t>解</a:t>
            </a:r>
            <a:endParaRPr lang="en-US" altLang="zh-CN" b="1" dirty="0" smtClean="0">
              <a:solidFill>
                <a:srgbClr val="A1CE3A"/>
              </a:solidFill>
              <a:latin typeface="+mn-ea"/>
              <a:cs typeface="Times New Roman" pitchFamily="18" charset="0"/>
            </a:endParaRPr>
          </a:p>
          <a:p>
            <a:pPr lvl="0" fontAlgn="base">
              <a:spcBef>
                <a:spcPct val="0"/>
              </a:spcBef>
              <a:spcAft>
                <a:spcPct val="0"/>
              </a:spcAft>
            </a:pPr>
            <a:r>
              <a:rPr lang="zh-CN" altLang="zh-CN" b="1" dirty="0" smtClean="0">
                <a:solidFill>
                  <a:srgbClr val="A1CE3A"/>
                </a:solidFill>
                <a:latin typeface="+mn-ea"/>
                <a:cs typeface="Times New Roman" pitchFamily="18" charset="0"/>
              </a:rPr>
              <a:t>政</a:t>
            </a:r>
            <a:r>
              <a:rPr lang="zh-CN" altLang="zh-CN" b="1" dirty="0" smtClean="0">
                <a:solidFill>
                  <a:srgbClr val="A1CE3A"/>
                </a:solidFill>
                <a:latin typeface="+mn-ea"/>
                <a:cs typeface="Times New Roman" pitchFamily="18" charset="0"/>
              </a:rPr>
              <a:t>府会计制度改革要求</a:t>
            </a:r>
            <a:r>
              <a:rPr lang="zh-CN" altLang="zh-CN" b="1" dirty="0" smtClean="0">
                <a:solidFill>
                  <a:srgbClr val="A1CE3A"/>
                </a:solidFill>
                <a:latin typeface="+mn-ea"/>
                <a:cs typeface="Times New Roman" pitchFamily="18" charset="0"/>
              </a:rPr>
              <a:t>。</a:t>
            </a:r>
            <a:endParaRPr lang="en-US" altLang="zh-CN" b="1" dirty="0" smtClean="0">
              <a:solidFill>
                <a:srgbClr val="A1CE3A"/>
              </a:solidFill>
              <a:latin typeface="+mn-ea"/>
              <a:cs typeface="Times New Roman" pitchFamily="18" charset="0"/>
            </a:endParaRPr>
          </a:p>
          <a:p>
            <a:pPr lvl="0" fontAlgn="base">
              <a:spcBef>
                <a:spcPct val="0"/>
              </a:spcBef>
              <a:spcAft>
                <a:spcPct val="0"/>
              </a:spcAft>
            </a:pPr>
            <a:r>
              <a:rPr lang="zh-CN" altLang="zh-CN" sz="1400" dirty="0" smtClean="0">
                <a:solidFill>
                  <a:schemeClr val="bg1"/>
                </a:solidFill>
                <a:latin typeface="+mn-ea"/>
                <a:cs typeface="仿宋" pitchFamily="49" charset="-122"/>
              </a:rPr>
              <a:t>必</a:t>
            </a:r>
            <a:r>
              <a:rPr lang="zh-CN" altLang="zh-CN" sz="1400" dirty="0" smtClean="0">
                <a:solidFill>
                  <a:schemeClr val="bg1"/>
                </a:solidFill>
                <a:latin typeface="+mn-ea"/>
                <a:cs typeface="仿宋" pitchFamily="49" charset="-122"/>
              </a:rPr>
              <a:t>须全面规范推进政府会计改革</a:t>
            </a:r>
            <a:r>
              <a:rPr lang="zh-CN" altLang="zh-CN" sz="1400" dirty="0" smtClean="0">
                <a:solidFill>
                  <a:schemeClr val="bg1"/>
                </a:solidFill>
                <a:latin typeface="+mn-ea"/>
                <a:cs typeface="仿宋" pitchFamily="49" charset="-122"/>
              </a:rPr>
              <a:t>，</a:t>
            </a:r>
            <a:endParaRPr lang="en-US" altLang="zh-CN" sz="1400" dirty="0" smtClean="0">
              <a:solidFill>
                <a:schemeClr val="bg1"/>
              </a:solidFill>
              <a:latin typeface="+mn-ea"/>
              <a:cs typeface="仿宋" pitchFamily="49" charset="-122"/>
            </a:endParaRPr>
          </a:p>
          <a:p>
            <a:pPr lvl="0" fontAlgn="base">
              <a:spcBef>
                <a:spcPct val="0"/>
              </a:spcBef>
              <a:spcAft>
                <a:spcPct val="0"/>
              </a:spcAft>
            </a:pPr>
            <a:r>
              <a:rPr lang="zh-CN" altLang="zh-CN" sz="1400" dirty="0" smtClean="0">
                <a:solidFill>
                  <a:schemeClr val="bg1"/>
                </a:solidFill>
                <a:latin typeface="+mn-ea"/>
                <a:cs typeface="仿宋" pitchFamily="49" charset="-122"/>
              </a:rPr>
              <a:t>建</a:t>
            </a:r>
            <a:r>
              <a:rPr lang="zh-CN" altLang="zh-CN" sz="1400" dirty="0" smtClean="0">
                <a:solidFill>
                  <a:schemeClr val="bg1"/>
                </a:solidFill>
                <a:latin typeface="+mn-ea"/>
                <a:cs typeface="仿宋" pitchFamily="49" charset="-122"/>
              </a:rPr>
              <a:t>立健全的权责发生制为基础的政府综合财务报告制度。</a:t>
            </a:r>
            <a:endParaRPr lang="en-US" altLang="zh-CN" sz="1400" dirty="0" smtClean="0">
              <a:solidFill>
                <a:schemeClr val="bg1"/>
              </a:solidFill>
              <a:latin typeface="+mn-ea"/>
              <a:cs typeface="仿宋" pitchFamily="49" charset="-122"/>
            </a:endParaRPr>
          </a:p>
          <a:p>
            <a:pPr lvl="0" fontAlgn="base">
              <a:spcBef>
                <a:spcPct val="0"/>
              </a:spcBef>
              <a:spcAft>
                <a:spcPct val="0"/>
              </a:spcAft>
            </a:pPr>
            <a:r>
              <a:rPr lang="zh-CN" altLang="zh-CN" sz="1400" b="1" dirty="0" smtClean="0">
                <a:solidFill>
                  <a:schemeClr val="bg1"/>
                </a:solidFill>
                <a:latin typeface="+mn-ea"/>
                <a:cs typeface="仿宋" pitchFamily="49" charset="-122"/>
              </a:rPr>
              <a:t>一是</a:t>
            </a:r>
            <a:r>
              <a:rPr lang="zh-CN" altLang="zh-CN" sz="1400" dirty="0" smtClean="0">
                <a:solidFill>
                  <a:schemeClr val="bg1"/>
                </a:solidFill>
                <a:latin typeface="+mn-ea"/>
                <a:cs typeface="仿宋" pitchFamily="49" charset="-122"/>
              </a:rPr>
              <a:t>完整反映政府“收支”。</a:t>
            </a:r>
            <a:endParaRPr lang="en-US" altLang="zh-CN" sz="1400" dirty="0" smtClean="0">
              <a:solidFill>
                <a:schemeClr val="bg1"/>
              </a:solidFill>
              <a:latin typeface="+mn-ea"/>
              <a:cs typeface="仿宋" pitchFamily="49" charset="-122"/>
            </a:endParaRPr>
          </a:p>
          <a:p>
            <a:pPr lvl="0" fontAlgn="base">
              <a:spcBef>
                <a:spcPct val="0"/>
              </a:spcBef>
              <a:spcAft>
                <a:spcPct val="0"/>
              </a:spcAft>
            </a:pPr>
            <a:r>
              <a:rPr lang="zh-CN" altLang="zh-CN" sz="1400" b="1" dirty="0" smtClean="0">
                <a:solidFill>
                  <a:schemeClr val="bg1"/>
                </a:solidFill>
                <a:latin typeface="+mn-ea"/>
                <a:cs typeface="仿宋" pitchFamily="49" charset="-122"/>
              </a:rPr>
              <a:t>二是</a:t>
            </a:r>
            <a:r>
              <a:rPr lang="zh-CN" altLang="zh-CN" sz="1400" dirty="0" smtClean="0">
                <a:solidFill>
                  <a:schemeClr val="bg1"/>
                </a:solidFill>
                <a:latin typeface="+mn-ea"/>
                <a:cs typeface="仿宋" pitchFamily="49" charset="-122"/>
              </a:rPr>
              <a:t>准确反映政府“家底”。</a:t>
            </a:r>
            <a:endParaRPr lang="en-US" altLang="zh-CN" sz="1400" dirty="0" smtClean="0">
              <a:solidFill>
                <a:schemeClr val="bg1"/>
              </a:solidFill>
              <a:latin typeface="+mn-ea"/>
              <a:cs typeface="仿宋" pitchFamily="49" charset="-122"/>
            </a:endParaRPr>
          </a:p>
          <a:p>
            <a:pPr lvl="0" fontAlgn="base">
              <a:spcBef>
                <a:spcPct val="0"/>
              </a:spcBef>
              <a:spcAft>
                <a:spcPct val="0"/>
              </a:spcAft>
            </a:pPr>
            <a:r>
              <a:rPr lang="zh-CN" altLang="zh-CN" sz="1400" b="1" dirty="0" smtClean="0">
                <a:solidFill>
                  <a:schemeClr val="bg1"/>
                </a:solidFill>
                <a:latin typeface="+mn-ea"/>
                <a:cs typeface="仿宋" pitchFamily="49" charset="-122"/>
              </a:rPr>
              <a:t>三是</a:t>
            </a:r>
            <a:r>
              <a:rPr lang="zh-CN" altLang="zh-CN" sz="1400" dirty="0" smtClean="0">
                <a:solidFill>
                  <a:schemeClr val="bg1"/>
                </a:solidFill>
                <a:latin typeface="+mn-ea"/>
                <a:cs typeface="仿宋" pitchFamily="49" charset="-122"/>
              </a:rPr>
              <a:t>科学反映政府“成本”。</a:t>
            </a:r>
            <a:endParaRPr lang="en-US" altLang="zh-CN" sz="1400" dirty="0" smtClean="0">
              <a:solidFill>
                <a:schemeClr val="bg1"/>
              </a:solidFill>
              <a:latin typeface="+mn-ea"/>
              <a:cs typeface="仿宋" pitchFamily="49" charset="-122"/>
            </a:endParaRPr>
          </a:p>
          <a:p>
            <a:pPr lvl="0" fontAlgn="base">
              <a:spcBef>
                <a:spcPct val="0"/>
              </a:spcBef>
              <a:spcAft>
                <a:spcPct val="0"/>
              </a:spcAft>
            </a:pPr>
            <a:r>
              <a:rPr lang="zh-CN" altLang="zh-CN" sz="1400" b="1" dirty="0" smtClean="0">
                <a:solidFill>
                  <a:schemeClr val="bg1"/>
                </a:solidFill>
                <a:latin typeface="+mn-ea"/>
                <a:cs typeface="仿宋" pitchFamily="49" charset="-122"/>
              </a:rPr>
              <a:t>四是</a:t>
            </a:r>
            <a:r>
              <a:rPr lang="zh-CN" altLang="zh-CN" sz="1400" dirty="0" smtClean="0">
                <a:solidFill>
                  <a:schemeClr val="bg1"/>
                </a:solidFill>
                <a:latin typeface="+mn-ea"/>
                <a:cs typeface="仿宋" pitchFamily="49" charset="-122"/>
              </a:rPr>
              <a:t>真实反映预算和财务信息。</a:t>
            </a:r>
            <a:endParaRPr lang="zh-CN" altLang="zh-CN" sz="1400" dirty="0" smtClean="0">
              <a:solidFill>
                <a:schemeClr val="bg1"/>
              </a:solidFill>
              <a:latin typeface="+mn-ea"/>
              <a:cs typeface="宋体" pitchFamily="2" charset="-122"/>
            </a:endParaRPr>
          </a:p>
        </p:txBody>
      </p:sp>
      <p:sp>
        <p:nvSpPr>
          <p:cNvPr id="45" name="矩形 44"/>
          <p:cNvSpPr/>
          <p:nvPr/>
        </p:nvSpPr>
        <p:spPr>
          <a:xfrm>
            <a:off x="6737165" y="1358384"/>
            <a:ext cx="2340159" cy="646331"/>
          </a:xfrm>
          <a:prstGeom prst="rect">
            <a:avLst/>
          </a:prstGeom>
        </p:spPr>
        <p:txBody>
          <a:bodyPr wrap="square">
            <a:spAutoFit/>
          </a:bodyPr>
          <a:lstStyle/>
          <a:p>
            <a:pPr algn="ctr"/>
            <a:r>
              <a:rPr lang="zh-CN" altLang="en-US" b="1" dirty="0" smtClean="0">
                <a:solidFill>
                  <a:srgbClr val="A1CE3A"/>
                </a:solidFill>
                <a:latin typeface="+mn-ea"/>
              </a:rPr>
              <a:t>（</a:t>
            </a:r>
            <a:r>
              <a:rPr lang="zh-CN" altLang="zh-CN" b="1" dirty="0" smtClean="0">
                <a:solidFill>
                  <a:srgbClr val="A1CE3A"/>
                </a:solidFill>
                <a:latin typeface="+mn-ea"/>
              </a:rPr>
              <a:t>四</a:t>
            </a:r>
            <a:r>
              <a:rPr lang="zh-CN" altLang="en-US" b="1" dirty="0" smtClean="0">
                <a:solidFill>
                  <a:srgbClr val="A1CE3A"/>
                </a:solidFill>
                <a:latin typeface="+mn-ea"/>
              </a:rPr>
              <a:t>）</a:t>
            </a:r>
            <a:r>
              <a:rPr lang="zh-CN" altLang="zh-CN" b="1" dirty="0" smtClean="0">
                <a:solidFill>
                  <a:srgbClr val="A1CE3A"/>
                </a:solidFill>
                <a:latin typeface="+mn-ea"/>
              </a:rPr>
              <a:t>、精准落</a:t>
            </a:r>
            <a:r>
              <a:rPr lang="zh-CN" altLang="zh-CN" b="1" dirty="0" smtClean="0">
                <a:solidFill>
                  <a:srgbClr val="A1CE3A"/>
                </a:solidFill>
                <a:latin typeface="+mn-ea"/>
              </a:rPr>
              <a:t>实</a:t>
            </a:r>
            <a:endParaRPr lang="en-US" altLang="zh-CN" b="1" dirty="0" smtClean="0">
              <a:solidFill>
                <a:srgbClr val="A1CE3A"/>
              </a:solidFill>
              <a:latin typeface="+mn-ea"/>
            </a:endParaRPr>
          </a:p>
          <a:p>
            <a:pPr algn="ctr"/>
            <a:r>
              <a:rPr lang="zh-CN" altLang="zh-CN" b="1" dirty="0" smtClean="0">
                <a:solidFill>
                  <a:srgbClr val="A1CE3A"/>
                </a:solidFill>
                <a:latin typeface="+mn-ea"/>
              </a:rPr>
              <a:t>会</a:t>
            </a:r>
            <a:r>
              <a:rPr lang="zh-CN" altLang="zh-CN" b="1" dirty="0" smtClean="0">
                <a:solidFill>
                  <a:srgbClr val="A1CE3A"/>
                </a:solidFill>
                <a:latin typeface="+mn-ea"/>
              </a:rPr>
              <a:t>计基础工作规范。</a:t>
            </a:r>
            <a:endParaRPr lang="zh-CN" altLang="en-US" dirty="0">
              <a:solidFill>
                <a:srgbClr val="A1CE3A"/>
              </a:solidFill>
              <a:latin typeface="+mn-ea"/>
            </a:endParaRPr>
          </a:p>
        </p:txBody>
      </p:sp>
      <p:sp>
        <p:nvSpPr>
          <p:cNvPr id="46" name="矩形 45"/>
          <p:cNvSpPr/>
          <p:nvPr/>
        </p:nvSpPr>
        <p:spPr>
          <a:xfrm>
            <a:off x="8915401" y="4919008"/>
            <a:ext cx="2590800" cy="1938992"/>
          </a:xfrm>
          <a:prstGeom prst="rect">
            <a:avLst/>
          </a:prstGeom>
        </p:spPr>
        <p:txBody>
          <a:bodyPr wrap="square">
            <a:spAutoFit/>
          </a:bodyPr>
          <a:lstStyle/>
          <a:p>
            <a:r>
              <a:rPr lang="zh-CN" altLang="en-US" b="1" dirty="0" smtClean="0">
                <a:solidFill>
                  <a:srgbClr val="A1CE3A"/>
                </a:solidFill>
              </a:rPr>
              <a:t>（</a:t>
            </a:r>
            <a:r>
              <a:rPr lang="zh-CN" altLang="zh-CN" b="1" dirty="0" smtClean="0">
                <a:solidFill>
                  <a:srgbClr val="A1CE3A"/>
                </a:solidFill>
              </a:rPr>
              <a:t>五</a:t>
            </a:r>
            <a:r>
              <a:rPr lang="zh-CN" altLang="en-US" b="1" dirty="0" smtClean="0">
                <a:solidFill>
                  <a:srgbClr val="A1CE3A"/>
                </a:solidFill>
              </a:rPr>
              <a:t>）</a:t>
            </a:r>
            <a:r>
              <a:rPr lang="zh-CN" altLang="zh-CN" b="1" dirty="0" smtClean="0">
                <a:solidFill>
                  <a:srgbClr val="A1CE3A"/>
                </a:solidFill>
              </a:rPr>
              <a:t>、精准理</a:t>
            </a:r>
            <a:r>
              <a:rPr lang="zh-CN" altLang="zh-CN" b="1" dirty="0" smtClean="0">
                <a:solidFill>
                  <a:srgbClr val="A1CE3A"/>
                </a:solidFill>
              </a:rPr>
              <a:t>解</a:t>
            </a:r>
            <a:endParaRPr lang="en-US" altLang="zh-CN" b="1" dirty="0" smtClean="0">
              <a:solidFill>
                <a:srgbClr val="A1CE3A"/>
              </a:solidFill>
            </a:endParaRPr>
          </a:p>
          <a:p>
            <a:r>
              <a:rPr lang="zh-CN" altLang="zh-CN" b="1" dirty="0" smtClean="0">
                <a:solidFill>
                  <a:srgbClr val="A1CE3A"/>
                </a:solidFill>
              </a:rPr>
              <a:t>政</a:t>
            </a:r>
            <a:r>
              <a:rPr lang="zh-CN" altLang="zh-CN" b="1" dirty="0" smtClean="0">
                <a:solidFill>
                  <a:srgbClr val="A1CE3A"/>
                </a:solidFill>
              </a:rPr>
              <a:t>府会计核算举例</a:t>
            </a:r>
            <a:endParaRPr lang="zh-CN" altLang="zh-CN" dirty="0" smtClean="0">
              <a:solidFill>
                <a:srgbClr val="A1CE3A"/>
              </a:solidFill>
            </a:endParaRPr>
          </a:p>
          <a:p>
            <a:r>
              <a:rPr lang="en-US" altLang="zh-CN" sz="1400" dirty="0" smtClean="0">
                <a:solidFill>
                  <a:schemeClr val="bg1"/>
                </a:solidFill>
                <a:latin typeface="+mn-ea"/>
              </a:rPr>
              <a:t>1</a:t>
            </a:r>
            <a:r>
              <a:rPr lang="zh-CN" altLang="en-US" sz="1400" dirty="0" smtClean="0">
                <a:solidFill>
                  <a:schemeClr val="bg1"/>
                </a:solidFill>
                <a:latin typeface="+mn-ea"/>
              </a:rPr>
              <a:t>、</a:t>
            </a:r>
            <a:r>
              <a:rPr lang="zh-CN" altLang="zh-CN" sz="1400" dirty="0" smtClean="0">
                <a:solidFill>
                  <a:schemeClr val="bg1"/>
                </a:solidFill>
                <a:latin typeface="+mn-ea"/>
              </a:rPr>
              <a:t>固定资产：</a:t>
            </a:r>
          </a:p>
          <a:p>
            <a:r>
              <a:rPr lang="en-US" altLang="zh-CN" sz="1400" dirty="0" smtClean="0">
                <a:solidFill>
                  <a:schemeClr val="bg1"/>
                </a:solidFill>
                <a:latin typeface="+mn-ea"/>
              </a:rPr>
              <a:t>2</a:t>
            </a:r>
            <a:r>
              <a:rPr lang="zh-CN" altLang="en-US" sz="1400" dirty="0" smtClean="0">
                <a:solidFill>
                  <a:schemeClr val="bg1"/>
                </a:solidFill>
                <a:latin typeface="+mn-ea"/>
              </a:rPr>
              <a:t>、</a:t>
            </a:r>
            <a:r>
              <a:rPr lang="zh-CN" altLang="zh-CN" sz="1400" dirty="0" smtClean="0">
                <a:solidFill>
                  <a:schemeClr val="bg1"/>
                </a:solidFill>
                <a:latin typeface="+mn-ea"/>
              </a:rPr>
              <a:t>在建工程。</a:t>
            </a:r>
          </a:p>
          <a:p>
            <a:r>
              <a:rPr lang="en-US" altLang="zh-CN" sz="1400" dirty="0" smtClean="0">
                <a:solidFill>
                  <a:schemeClr val="bg1"/>
                </a:solidFill>
                <a:latin typeface="+mn-ea"/>
              </a:rPr>
              <a:t>3</a:t>
            </a:r>
            <a:r>
              <a:rPr lang="zh-CN" altLang="en-US" sz="1400" dirty="0" smtClean="0">
                <a:solidFill>
                  <a:schemeClr val="bg1"/>
                </a:solidFill>
                <a:latin typeface="+mn-ea"/>
              </a:rPr>
              <a:t>、</a:t>
            </a:r>
            <a:r>
              <a:rPr lang="zh-CN" altLang="zh-CN" sz="1400" dirty="0" smtClean="0">
                <a:solidFill>
                  <a:schemeClr val="bg1"/>
                </a:solidFill>
                <a:latin typeface="+mn-ea"/>
              </a:rPr>
              <a:t>待处理财产损溢。</a:t>
            </a:r>
          </a:p>
          <a:p>
            <a:r>
              <a:rPr lang="en-US" altLang="zh-CN" sz="1400" dirty="0" smtClean="0">
                <a:solidFill>
                  <a:schemeClr val="bg1"/>
                </a:solidFill>
                <a:latin typeface="+mn-ea"/>
              </a:rPr>
              <a:t>4</a:t>
            </a:r>
            <a:r>
              <a:rPr lang="zh-CN" altLang="en-US" sz="1400" dirty="0" smtClean="0">
                <a:solidFill>
                  <a:schemeClr val="bg1"/>
                </a:solidFill>
                <a:latin typeface="+mn-ea"/>
              </a:rPr>
              <a:t>、</a:t>
            </a:r>
            <a:r>
              <a:rPr lang="zh-CN" altLang="zh-CN" sz="1400" dirty="0" smtClean="0">
                <a:solidFill>
                  <a:schemeClr val="bg1"/>
                </a:solidFill>
                <a:latin typeface="+mn-ea"/>
              </a:rPr>
              <a:t>支付职工工资等。</a:t>
            </a:r>
          </a:p>
          <a:p>
            <a:r>
              <a:rPr lang="en-US" altLang="zh-CN" sz="1400" dirty="0" smtClean="0">
                <a:solidFill>
                  <a:schemeClr val="bg1"/>
                </a:solidFill>
                <a:latin typeface="+mn-ea"/>
              </a:rPr>
              <a:t>5</a:t>
            </a:r>
            <a:r>
              <a:rPr lang="zh-CN" altLang="en-US" sz="1400" dirty="0" smtClean="0">
                <a:solidFill>
                  <a:schemeClr val="bg1"/>
                </a:solidFill>
                <a:latin typeface="+mn-ea"/>
              </a:rPr>
              <a:t>、</a:t>
            </a:r>
            <a:r>
              <a:rPr lang="zh-CN" altLang="zh-CN" sz="1400" dirty="0" smtClean="0">
                <a:solidFill>
                  <a:schemeClr val="bg1"/>
                </a:solidFill>
                <a:latin typeface="+mn-ea"/>
              </a:rPr>
              <a:t>财政拨款收支。</a:t>
            </a:r>
          </a:p>
          <a:p>
            <a:r>
              <a:rPr lang="en-US" altLang="zh-CN" sz="1400" dirty="0" smtClean="0">
                <a:solidFill>
                  <a:schemeClr val="bg1"/>
                </a:solidFill>
                <a:latin typeface="+mn-ea"/>
              </a:rPr>
              <a:t>6</a:t>
            </a:r>
            <a:r>
              <a:rPr lang="zh-CN" altLang="en-US" sz="1400" dirty="0" smtClean="0">
                <a:solidFill>
                  <a:schemeClr val="bg1"/>
                </a:solidFill>
                <a:latin typeface="+mn-ea"/>
              </a:rPr>
              <a:t>、</a:t>
            </a:r>
            <a:r>
              <a:rPr lang="zh-CN" altLang="zh-CN" sz="1400" dirty="0" smtClean="0">
                <a:solidFill>
                  <a:schemeClr val="bg1"/>
                </a:solidFill>
                <a:latin typeface="+mn-ea"/>
              </a:rPr>
              <a:t>本期盈余</a:t>
            </a:r>
            <a:r>
              <a:rPr lang="zh-CN" altLang="zh-CN" sz="1400" dirty="0" smtClean="0">
                <a:solidFill>
                  <a:schemeClr val="bg1"/>
                </a:solidFill>
                <a:latin typeface="+mn-ea"/>
                <a:cs typeface="仿宋" pitchFamily="49" charset="-122"/>
              </a:rPr>
              <a:t>。</a:t>
            </a:r>
            <a:endParaRPr lang="zh-CN" altLang="zh-CN" sz="1400" dirty="0" smtClean="0">
              <a:solidFill>
                <a:schemeClr val="bg1"/>
              </a:solidFill>
              <a:latin typeface="+mn-ea"/>
              <a:cs typeface="宋体" pitchFamily="2" charset="-122"/>
            </a:endParaRPr>
          </a:p>
        </p:txBody>
      </p:sp>
      <p:sp>
        <p:nvSpPr>
          <p:cNvPr id="47" name="圆角矩形 54"/>
          <p:cNvSpPr/>
          <p:nvPr/>
        </p:nvSpPr>
        <p:spPr>
          <a:xfrm>
            <a:off x="2389854" y="1225291"/>
            <a:ext cx="2877471" cy="832110"/>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48" name="圆角矩形 54"/>
          <p:cNvSpPr/>
          <p:nvPr/>
        </p:nvSpPr>
        <p:spPr>
          <a:xfrm>
            <a:off x="6704679" y="1215766"/>
            <a:ext cx="2315496" cy="870210"/>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49" name="圆角矩形 54"/>
          <p:cNvSpPr/>
          <p:nvPr/>
        </p:nvSpPr>
        <p:spPr>
          <a:xfrm>
            <a:off x="503904" y="5101966"/>
            <a:ext cx="2563146" cy="794010"/>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0" name="圆角矩形 54"/>
          <p:cNvSpPr/>
          <p:nvPr/>
        </p:nvSpPr>
        <p:spPr>
          <a:xfrm>
            <a:off x="3923379" y="4863840"/>
            <a:ext cx="4601496" cy="1994160"/>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1" name="圆角矩形 54"/>
          <p:cNvSpPr/>
          <p:nvPr/>
        </p:nvSpPr>
        <p:spPr>
          <a:xfrm>
            <a:off x="8847804" y="4854315"/>
            <a:ext cx="2239296" cy="2003685"/>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460"/>
                                        <p:tgtEl>
                                          <p:spTgt spid="31"/>
                                        </p:tgtEl>
                                        <p:attrNameLst>
                                          <p:attrName>ppt_x</p:attrName>
                                        </p:attrNameLst>
                                      </p:cBhvr>
                                      <p:tavLst>
                                        <p:tav tm="0">
                                          <p:val>
                                            <p:strVal val="#ppt_x-#ppt_w*1.125000"/>
                                          </p:val>
                                        </p:tav>
                                        <p:tav tm="100000">
                                          <p:val>
                                            <p:strVal val="#ppt_x"/>
                                          </p:val>
                                        </p:tav>
                                      </p:tavLst>
                                    </p:anim>
                                    <p:animEffect transition="in" filter="wipe(right)">
                                      <p:cBhvr>
                                        <p:cTn id="12" dur="460"/>
                                        <p:tgtEl>
                                          <p:spTgt spid="31"/>
                                        </p:tgtEl>
                                      </p:cBhvr>
                                    </p:animEffect>
                                  </p:childTnLst>
                                </p:cTn>
                              </p:par>
                            </p:childTnLst>
                          </p:cTn>
                        </p:par>
                        <p:par>
                          <p:cTn id="13" fill="hold">
                            <p:stCondLst>
                              <p:cond delay="960"/>
                            </p:stCondLst>
                            <p:childTnLst>
                              <p:par>
                                <p:cTn id="14" presetID="1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460"/>
                                        <p:tgtEl>
                                          <p:spTgt spid="4"/>
                                        </p:tgtEl>
                                        <p:attrNameLst>
                                          <p:attrName>ppt_x</p:attrName>
                                        </p:attrNameLst>
                                      </p:cBhvr>
                                      <p:tavLst>
                                        <p:tav tm="0">
                                          <p:val>
                                            <p:strVal val="#ppt_x-#ppt_w*1.125000"/>
                                          </p:val>
                                        </p:tav>
                                        <p:tav tm="100000">
                                          <p:val>
                                            <p:strVal val="#ppt_x"/>
                                          </p:val>
                                        </p:tav>
                                      </p:tavLst>
                                    </p:anim>
                                    <p:animEffect transition="in" filter="wipe(right)">
                                      <p:cBhvr>
                                        <p:cTn id="17" dur="460"/>
                                        <p:tgtEl>
                                          <p:spTgt spid="4"/>
                                        </p:tgtEl>
                                      </p:cBhvr>
                                    </p:animEffect>
                                  </p:childTnLst>
                                </p:cTn>
                              </p:par>
                            </p:childTnLst>
                          </p:cTn>
                        </p:par>
                        <p:par>
                          <p:cTn id="18" fill="hold">
                            <p:stCondLst>
                              <p:cond delay="1420"/>
                            </p:stCondLst>
                            <p:childTnLst>
                              <p:par>
                                <p:cTn id="19" presetID="1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460"/>
                                        <p:tgtEl>
                                          <p:spTgt spid="14"/>
                                        </p:tgtEl>
                                        <p:attrNameLst>
                                          <p:attrName>ppt_x</p:attrName>
                                        </p:attrNameLst>
                                      </p:cBhvr>
                                      <p:tavLst>
                                        <p:tav tm="0">
                                          <p:val>
                                            <p:strVal val="#ppt_x-#ppt_w*1.125000"/>
                                          </p:val>
                                        </p:tav>
                                        <p:tav tm="100000">
                                          <p:val>
                                            <p:strVal val="#ppt_x"/>
                                          </p:val>
                                        </p:tav>
                                      </p:tavLst>
                                    </p:anim>
                                    <p:animEffect transition="in" filter="wipe(right)">
                                      <p:cBhvr>
                                        <p:cTn id="22" dur="460"/>
                                        <p:tgtEl>
                                          <p:spTgt spid="14"/>
                                        </p:tgtEl>
                                      </p:cBhvr>
                                    </p:animEffect>
                                  </p:childTnLst>
                                </p:cTn>
                              </p:par>
                            </p:childTnLst>
                          </p:cTn>
                        </p:par>
                        <p:par>
                          <p:cTn id="23" fill="hold">
                            <p:stCondLst>
                              <p:cond delay="1880"/>
                            </p:stCondLst>
                            <p:childTnLst>
                              <p:par>
                                <p:cTn id="24" presetID="1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460"/>
                                        <p:tgtEl>
                                          <p:spTgt spid="9"/>
                                        </p:tgtEl>
                                        <p:attrNameLst>
                                          <p:attrName>ppt_x</p:attrName>
                                        </p:attrNameLst>
                                      </p:cBhvr>
                                      <p:tavLst>
                                        <p:tav tm="0">
                                          <p:val>
                                            <p:strVal val="#ppt_x-#ppt_w*1.125000"/>
                                          </p:val>
                                        </p:tav>
                                        <p:tav tm="100000">
                                          <p:val>
                                            <p:strVal val="#ppt_x"/>
                                          </p:val>
                                        </p:tav>
                                      </p:tavLst>
                                    </p:anim>
                                    <p:animEffect transition="in" filter="wipe(right)">
                                      <p:cBhvr>
                                        <p:cTn id="27" dur="460"/>
                                        <p:tgtEl>
                                          <p:spTgt spid="9"/>
                                        </p:tgtEl>
                                      </p:cBhvr>
                                    </p:animEffect>
                                  </p:childTnLst>
                                </p:cTn>
                              </p:par>
                            </p:childTnLst>
                          </p:cTn>
                        </p:par>
                        <p:par>
                          <p:cTn id="28" fill="hold">
                            <p:stCondLst>
                              <p:cond delay="2340"/>
                            </p:stCondLst>
                            <p:childTnLst>
                              <p:par>
                                <p:cTn id="29" presetID="12" presetClass="entr" presetSubtype="8"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460"/>
                                        <p:tgtEl>
                                          <p:spTgt spid="36"/>
                                        </p:tgtEl>
                                        <p:attrNameLst>
                                          <p:attrName>ppt_x</p:attrName>
                                        </p:attrNameLst>
                                      </p:cBhvr>
                                      <p:tavLst>
                                        <p:tav tm="0">
                                          <p:val>
                                            <p:strVal val="#ppt_x-#ppt_w*1.125000"/>
                                          </p:val>
                                        </p:tav>
                                        <p:tav tm="100000">
                                          <p:val>
                                            <p:strVal val="#ppt_x"/>
                                          </p:val>
                                        </p:tav>
                                      </p:tavLst>
                                    </p:anim>
                                    <p:animEffect transition="in" filter="wipe(right)">
                                      <p:cBhvr>
                                        <p:cTn id="32" dur="46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7" grpId="0" animBg="1"/>
      <p:bldP spid="48" grpId="0" animBg="1"/>
      <p:bldP spid="49" grpId="0" animBg="1"/>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8796153" y="0"/>
            <a:ext cx="3482437" cy="6858000"/>
          </a:xfrm>
          <a:prstGeom prst="rect">
            <a:avLst/>
          </a:prstGeom>
        </p:spPr>
      </p:pic>
      <p:sp>
        <p:nvSpPr>
          <p:cNvPr id="7" name="文本框 6"/>
          <p:cNvSpPr txBox="1"/>
          <p:nvPr/>
        </p:nvSpPr>
        <p:spPr>
          <a:xfrm>
            <a:off x="3510652" y="2381875"/>
            <a:ext cx="5280923" cy="1077218"/>
          </a:xfrm>
          <a:prstGeom prst="rect">
            <a:avLst/>
          </a:prstGeom>
          <a:noFill/>
        </p:spPr>
        <p:txBody>
          <a:bodyPr wrap="square" rtlCol="0">
            <a:spAutoFit/>
          </a:bodyPr>
          <a:lstStyle/>
          <a:p>
            <a:r>
              <a:rPr lang="zh-CN" altLang="zh-CN" sz="3200" b="1" dirty="0" smtClean="0">
                <a:solidFill>
                  <a:srgbClr val="A1CE3A"/>
                </a:solidFill>
                <a:latin typeface="+mn-ea"/>
              </a:rPr>
              <a:t>三、强化安全意识</a:t>
            </a:r>
            <a:r>
              <a:rPr lang="zh-CN" altLang="zh-CN" sz="3200" b="1" dirty="0" smtClean="0">
                <a:solidFill>
                  <a:srgbClr val="A1CE3A"/>
                </a:solidFill>
                <a:latin typeface="+mn-ea"/>
              </a:rPr>
              <a:t>，</a:t>
            </a:r>
            <a:endParaRPr lang="en-US" altLang="zh-CN" sz="3200" b="1" dirty="0" smtClean="0">
              <a:solidFill>
                <a:srgbClr val="A1CE3A"/>
              </a:solidFill>
              <a:latin typeface="+mn-ea"/>
            </a:endParaRPr>
          </a:p>
          <a:p>
            <a:r>
              <a:rPr lang="zh-CN" altLang="zh-CN" sz="3200" b="1" dirty="0" smtClean="0">
                <a:solidFill>
                  <a:srgbClr val="A1CE3A"/>
                </a:solidFill>
                <a:latin typeface="+mn-ea"/>
              </a:rPr>
              <a:t>守</a:t>
            </a:r>
            <a:r>
              <a:rPr lang="zh-CN" altLang="zh-CN" sz="3200" b="1" dirty="0" smtClean="0">
                <a:solidFill>
                  <a:srgbClr val="A1CE3A"/>
                </a:solidFill>
                <a:latin typeface="+mn-ea"/>
              </a:rPr>
              <a:t>住法纪底线不犯糊涂</a:t>
            </a:r>
            <a:endParaRPr lang="zh-CN" altLang="zh-CN" sz="3200" b="1" dirty="0">
              <a:solidFill>
                <a:srgbClr val="A1CE3A"/>
              </a:solidFill>
              <a:latin typeface="+mn-ea"/>
            </a:endParaRPr>
          </a:p>
        </p:txBody>
      </p:sp>
      <p:grpSp>
        <p:nvGrpSpPr>
          <p:cNvPr id="9" name="组合 8"/>
          <p:cNvGrpSpPr/>
          <p:nvPr/>
        </p:nvGrpSpPr>
        <p:grpSpPr>
          <a:xfrm>
            <a:off x="1429408" y="2705725"/>
            <a:ext cx="1440616" cy="1446550"/>
            <a:chOff x="1690665" y="1272439"/>
            <a:chExt cx="1440616" cy="1446550"/>
          </a:xfrm>
        </p:grpSpPr>
        <p:sp>
          <p:nvSpPr>
            <p:cNvPr id="8" name="椭圆 7"/>
            <p:cNvSpPr/>
            <p:nvPr/>
          </p:nvSpPr>
          <p:spPr>
            <a:xfrm>
              <a:off x="1690665" y="1335314"/>
              <a:ext cx="1320800" cy="1320800"/>
            </a:xfrm>
            <a:prstGeom prst="ellipse">
              <a:avLst/>
            </a:prstGeom>
            <a:solidFill>
              <a:srgbClr val="A1CE3A"/>
            </a:solidFill>
            <a:ln>
              <a:solidFill>
                <a:srgbClr val="A1C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778247" y="1272439"/>
              <a:ext cx="1353034" cy="1446550"/>
            </a:xfrm>
            <a:prstGeom prst="rect">
              <a:avLst/>
            </a:prstGeom>
            <a:noFill/>
          </p:spPr>
          <p:txBody>
            <a:bodyPr wrap="square" rtlCol="0">
              <a:spAutoFit/>
            </a:bodyPr>
            <a:lstStyle/>
            <a:p>
              <a:r>
                <a:rPr lang="en-US" altLang="zh-CN" sz="8800" dirty="0" smtClean="0">
                  <a:solidFill>
                    <a:schemeClr val="bg1"/>
                  </a:solidFill>
                  <a:latin typeface="Agency FB" panose="020B0503020202020204" pitchFamily="34" charset="0"/>
                  <a:cs typeface="+mn-ea"/>
                  <a:sym typeface="+mn-lt"/>
                </a:rPr>
                <a:t>3</a:t>
              </a:r>
              <a:endParaRPr lang="zh-CN" altLang="en-US" sz="8800" dirty="0">
                <a:solidFill>
                  <a:schemeClr val="bg1"/>
                </a:solidFill>
                <a:latin typeface="Agency FB" panose="020B0503020202020204" pitchFamily="34" charset="0"/>
                <a:cs typeface="+mn-ea"/>
                <a:sym typeface="+mn-lt"/>
              </a:endParaRPr>
            </a:p>
          </p:txBody>
        </p:sp>
      </p:grpSp>
      <p:pic>
        <p:nvPicPr>
          <p:cNvPr id="10" name="图片 9"/>
          <p:cNvPicPr>
            <a:picLocks noChangeAspect="1"/>
          </p:cNvPicPr>
          <p:nvPr/>
        </p:nvPicPr>
        <p:blipFill>
          <a:blip r:embed="rId5" cstate="print"/>
          <a:stretch>
            <a:fillRect/>
          </a:stretch>
        </p:blipFill>
        <p:spPr>
          <a:xfrm>
            <a:off x="3306619" y="3760660"/>
            <a:ext cx="4898080" cy="67130"/>
          </a:xfrm>
          <a:prstGeom prst="rect">
            <a:avLst/>
          </a:prstGeom>
        </p:spPr>
      </p:pic>
      <p:sp>
        <p:nvSpPr>
          <p:cNvPr id="12" name="文本占位符 6"/>
          <p:cNvSpPr txBox="1"/>
          <p:nvPr>
            <p:custDataLst>
              <p:tags r:id="rId1"/>
            </p:custDataLst>
          </p:nvPr>
        </p:nvSpPr>
        <p:spPr bwMode="auto">
          <a:xfrm>
            <a:off x="3297094" y="4187995"/>
            <a:ext cx="5532581" cy="1365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zh-CN" sz="2000" dirty="0" smtClean="0">
                <a:solidFill>
                  <a:schemeClr val="bg1"/>
                </a:solidFill>
                <a:latin typeface="+mn-ea"/>
                <a:ea typeface="+mn-ea"/>
              </a:rPr>
              <a:t>严格落实《预算法》及其实施条例、《会计法》、《政府采购法》《会计核算基础规范》等法律法规。</a:t>
            </a:r>
            <a:endParaRPr lang="zh-CN" altLang="zh-CN" sz="2000" dirty="0">
              <a:solidFill>
                <a:schemeClr val="bg1"/>
              </a:solidFill>
              <a:latin typeface="+mn-ea"/>
              <a:ea typeface="+mn-ea"/>
            </a:endParaRPr>
          </a:p>
        </p:txBody>
      </p:sp>
      <p:sp>
        <p:nvSpPr>
          <p:cNvPr id="13" name="圆角矩形 54"/>
          <p:cNvSpPr/>
          <p:nvPr/>
        </p:nvSpPr>
        <p:spPr>
          <a:xfrm>
            <a:off x="3247103" y="4073266"/>
            <a:ext cx="5677821" cy="1013084"/>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by="(-#ppt_w*2)" calcmode="lin" valueType="num">
                                      <p:cBhvr rctx="PPT">
                                        <p:cTn id="23" dur="500" autoRev="1" fill="hold">
                                          <p:stCondLst>
                                            <p:cond delay="0"/>
                                          </p:stCondLst>
                                        </p:cTn>
                                        <p:tgtEl>
                                          <p:spTgt spid="12"/>
                                        </p:tgtEl>
                                        <p:attrNameLst>
                                          <p:attrName>ppt_w</p:attrName>
                                        </p:attrNameLst>
                                      </p:cBhvr>
                                    </p:anim>
                                    <p:anim by="(#ppt_w*0.50)" calcmode="lin" valueType="num">
                                      <p:cBhvr>
                                        <p:cTn id="24" dur="500" decel="50000" autoRev="1" fill="hold">
                                          <p:stCondLst>
                                            <p:cond delay="0"/>
                                          </p:stCondLst>
                                        </p:cTn>
                                        <p:tgtEl>
                                          <p:spTgt spid="12"/>
                                        </p:tgtEl>
                                        <p:attrNameLst>
                                          <p:attrName>ppt_x</p:attrName>
                                        </p:attrNameLst>
                                      </p:cBhvr>
                                    </p:anim>
                                    <p:anim from="(-#ppt_h/2)" to="(#ppt_y)" calcmode="lin" valueType="num">
                                      <p:cBhvr>
                                        <p:cTn id="25" dur="1000" fill="hold">
                                          <p:stCondLst>
                                            <p:cond delay="0"/>
                                          </p:stCondLst>
                                        </p:cTn>
                                        <p:tgtEl>
                                          <p:spTgt spid="12"/>
                                        </p:tgtEl>
                                        <p:attrNameLst>
                                          <p:attrName>ppt_y</p:attrName>
                                        </p:attrNameLst>
                                      </p:cBhvr>
                                    </p:anim>
                                    <p:animRot by="21600000">
                                      <p:cBhvr>
                                        <p:cTn id="26" dur="1000" fill="hold">
                                          <p:stCondLst>
                                            <p:cond delay="0"/>
                                          </p:stCondLst>
                                        </p:cTn>
                                        <p:tgtEl>
                                          <p:spTgt spid="12"/>
                                        </p:tgtEl>
                                        <p:attrNameLst>
                                          <p:attrName>r</p:attrName>
                                        </p:attrNameLst>
                                      </p:cBhvr>
                                    </p:animRo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stretch>
            <a:fillRect/>
          </a:stretch>
        </p:blipFill>
        <p:spPr>
          <a:xfrm>
            <a:off x="0" y="799746"/>
            <a:ext cx="12192000" cy="71111"/>
          </a:xfrm>
          <a:prstGeom prst="rect">
            <a:avLst/>
          </a:prstGeom>
        </p:spPr>
      </p:pic>
      <p:sp>
        <p:nvSpPr>
          <p:cNvPr id="3" name="矩形 2"/>
          <p:cNvSpPr/>
          <p:nvPr>
            <p:custDataLst>
              <p:tags r:id="rId1"/>
            </p:custDataLst>
          </p:nvPr>
        </p:nvSpPr>
        <p:spPr>
          <a:xfrm>
            <a:off x="2937836" y="133350"/>
            <a:ext cx="7007046" cy="523220"/>
          </a:xfrm>
          <a:prstGeom prst="rect">
            <a:avLst/>
          </a:prstGeom>
        </p:spPr>
        <p:txBody>
          <a:bodyPr wrap="none">
            <a:spAutoFit/>
          </a:bodyPr>
          <a:lstStyle/>
          <a:p>
            <a:r>
              <a:rPr lang="zh-CN" altLang="zh-CN" sz="2800" b="1" dirty="0" smtClean="0">
                <a:solidFill>
                  <a:srgbClr val="A1CE3A"/>
                </a:solidFill>
                <a:latin typeface="+mn-ea"/>
              </a:rPr>
              <a:t>三、强化安全意识</a:t>
            </a:r>
            <a:r>
              <a:rPr lang="zh-CN" altLang="zh-CN" sz="2800" b="1" dirty="0" smtClean="0">
                <a:solidFill>
                  <a:srgbClr val="A1CE3A"/>
                </a:solidFill>
                <a:latin typeface="+mn-ea"/>
              </a:rPr>
              <a:t>，守</a:t>
            </a:r>
            <a:r>
              <a:rPr lang="zh-CN" altLang="zh-CN" sz="2800" b="1" dirty="0" smtClean="0">
                <a:solidFill>
                  <a:srgbClr val="A1CE3A"/>
                </a:solidFill>
                <a:latin typeface="+mn-ea"/>
              </a:rPr>
              <a:t>住法纪底线不犯糊涂</a:t>
            </a:r>
            <a:endParaRPr lang="zh-CN" altLang="zh-CN" sz="2800" b="1" dirty="0">
              <a:solidFill>
                <a:srgbClr val="A1CE3A"/>
              </a:solidFill>
              <a:latin typeface="+mn-ea"/>
            </a:endParaRPr>
          </a:p>
        </p:txBody>
      </p:sp>
      <p:sp>
        <p:nvSpPr>
          <p:cNvPr id="4" name="Rectangle 74"/>
          <p:cNvSpPr/>
          <p:nvPr/>
        </p:nvSpPr>
        <p:spPr>
          <a:xfrm>
            <a:off x="2160590" y="2869603"/>
            <a:ext cx="2414356" cy="2033633"/>
          </a:xfrm>
          <a:prstGeom prst="rect">
            <a:avLst/>
          </a:prstGeom>
          <a:solidFill>
            <a:srgbClr val="A1CE3A"/>
          </a:solidFill>
          <a:ln w="6350" cap="flat" cmpd="sng" algn="ctr">
            <a:noFill/>
            <a:prstDash val="solid"/>
            <a:miter lim="800000"/>
          </a:ln>
          <a:effectLst/>
        </p:spPr>
        <p:txBody>
          <a:bodyPr lIns="91435" tIns="45717" rIns="91435" bIns="4571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665" b="0" i="0" u="none" strike="noStrike" kern="0" cap="none" spc="0" normalizeH="0" baseline="0" noProof="0" dirty="0">
              <a:ln>
                <a:noFill/>
              </a:ln>
              <a:solidFill>
                <a:srgbClr val="ED6568">
                  <a:lumMod val="20000"/>
                  <a:lumOff val="80000"/>
                </a:srgbClr>
              </a:solidFill>
              <a:effectLst/>
              <a:uLnTx/>
              <a:uFillTx/>
              <a:cs typeface="+mn-ea"/>
              <a:sym typeface="+mn-lt"/>
            </a:endParaRPr>
          </a:p>
        </p:txBody>
      </p:sp>
      <p:cxnSp>
        <p:nvCxnSpPr>
          <p:cNvPr id="5" name="Straight Connector 7"/>
          <p:cNvCxnSpPr/>
          <p:nvPr/>
        </p:nvCxnSpPr>
        <p:spPr>
          <a:xfrm>
            <a:off x="2409359" y="4556118"/>
            <a:ext cx="1962401" cy="3"/>
          </a:xfrm>
          <a:prstGeom prst="line">
            <a:avLst/>
          </a:prstGeom>
          <a:noFill/>
          <a:ln w="38100" cap="flat" cmpd="sng" algn="ctr">
            <a:solidFill>
              <a:srgbClr val="FFFFFF"/>
            </a:solidFill>
            <a:prstDash val="solid"/>
            <a:miter lim="800000"/>
          </a:ln>
          <a:effectLst/>
        </p:spPr>
      </p:cxnSp>
      <p:sp>
        <p:nvSpPr>
          <p:cNvPr id="7" name="TextBox 65"/>
          <p:cNvSpPr txBox="1"/>
          <p:nvPr/>
        </p:nvSpPr>
        <p:spPr>
          <a:xfrm>
            <a:off x="2199598" y="4191880"/>
            <a:ext cx="2414351" cy="215444"/>
          </a:xfrm>
          <a:prstGeom prst="rect">
            <a:avLst/>
          </a:prstGeom>
          <a:noFill/>
        </p:spPr>
        <p:txBody>
          <a:bodyPr wrap="square" lIns="91435" tIns="0" rIns="91415" bIns="0" rtlCol="0">
            <a:spAutoFit/>
          </a:bodyPr>
          <a:lstStyle/>
          <a:p>
            <a:r>
              <a:rPr lang="zh-CN" altLang="zh-CN" sz="1400" b="1" dirty="0" smtClean="0"/>
              <a:t>（一）依法进行会计核算。</a:t>
            </a:r>
            <a:endParaRPr lang="zh-CN" altLang="zh-CN" sz="1400" dirty="0" smtClean="0"/>
          </a:p>
        </p:txBody>
      </p:sp>
      <p:sp>
        <p:nvSpPr>
          <p:cNvPr id="8" name="Rectangle 90"/>
          <p:cNvSpPr/>
          <p:nvPr/>
        </p:nvSpPr>
        <p:spPr>
          <a:xfrm>
            <a:off x="4731907" y="2869603"/>
            <a:ext cx="2414356" cy="2033633"/>
          </a:xfrm>
          <a:prstGeom prst="rect">
            <a:avLst/>
          </a:prstGeom>
          <a:solidFill>
            <a:srgbClr val="A1CE3A"/>
          </a:solidFill>
          <a:ln w="6350" cap="flat" cmpd="sng" algn="ctr">
            <a:noFill/>
            <a:prstDash val="solid"/>
            <a:miter lim="800000"/>
          </a:ln>
          <a:effectLst/>
        </p:spPr>
        <p:txBody>
          <a:bodyPr lIns="91435" tIns="45717" rIns="91435" bIns="4571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665" b="0" i="0" u="none" strike="noStrike" kern="0" cap="none" spc="0" normalizeH="0" baseline="0" noProof="0" dirty="0">
              <a:ln>
                <a:noFill/>
              </a:ln>
              <a:solidFill>
                <a:srgbClr val="ED6568">
                  <a:lumMod val="20000"/>
                  <a:lumOff val="80000"/>
                </a:srgbClr>
              </a:solidFill>
              <a:effectLst/>
              <a:uLnTx/>
              <a:uFillTx/>
              <a:cs typeface="+mn-ea"/>
              <a:sym typeface="+mn-lt"/>
            </a:endParaRPr>
          </a:p>
        </p:txBody>
      </p:sp>
      <p:cxnSp>
        <p:nvCxnSpPr>
          <p:cNvPr id="9" name="Straight Connector 97"/>
          <p:cNvCxnSpPr/>
          <p:nvPr/>
        </p:nvCxnSpPr>
        <p:spPr>
          <a:xfrm>
            <a:off x="4980677" y="4556118"/>
            <a:ext cx="1962401" cy="3"/>
          </a:xfrm>
          <a:prstGeom prst="line">
            <a:avLst/>
          </a:prstGeom>
          <a:noFill/>
          <a:ln w="38100" cap="flat" cmpd="sng" algn="ctr">
            <a:solidFill>
              <a:srgbClr val="FFFFFF"/>
            </a:solidFill>
            <a:prstDash val="solid"/>
            <a:miter lim="800000"/>
          </a:ln>
          <a:effectLst/>
        </p:spPr>
      </p:cxnSp>
      <p:sp>
        <p:nvSpPr>
          <p:cNvPr id="11" name="TextBox 69"/>
          <p:cNvSpPr txBox="1"/>
          <p:nvPr/>
        </p:nvSpPr>
        <p:spPr>
          <a:xfrm>
            <a:off x="4780439" y="4182355"/>
            <a:ext cx="2414351" cy="215444"/>
          </a:xfrm>
          <a:prstGeom prst="rect">
            <a:avLst/>
          </a:prstGeom>
          <a:noFill/>
        </p:spPr>
        <p:txBody>
          <a:bodyPr wrap="square" lIns="91435" tIns="0" rIns="91415" bIns="0" rtlCol="0">
            <a:spAutoFit/>
          </a:bodyPr>
          <a:lstStyle/>
          <a:p>
            <a:r>
              <a:rPr lang="zh-CN" altLang="zh-CN" sz="1400" b="1" dirty="0" smtClean="0"/>
              <a:t>（二）依规落实整改要求。</a:t>
            </a:r>
            <a:endParaRPr lang="zh-CN" altLang="en-US" sz="1400" dirty="0"/>
          </a:p>
        </p:txBody>
      </p:sp>
      <p:sp>
        <p:nvSpPr>
          <p:cNvPr id="12" name="Rectangle 127"/>
          <p:cNvSpPr/>
          <p:nvPr/>
        </p:nvSpPr>
        <p:spPr>
          <a:xfrm>
            <a:off x="7314799" y="2863920"/>
            <a:ext cx="2414356" cy="2033633"/>
          </a:xfrm>
          <a:prstGeom prst="rect">
            <a:avLst/>
          </a:prstGeom>
          <a:solidFill>
            <a:srgbClr val="A1CE3A"/>
          </a:solidFill>
          <a:ln w="6350" cap="flat" cmpd="sng" algn="ctr">
            <a:noFill/>
            <a:prstDash val="solid"/>
            <a:miter lim="800000"/>
          </a:ln>
          <a:effectLst/>
        </p:spPr>
        <p:txBody>
          <a:bodyPr lIns="91435" tIns="45717" rIns="91435" bIns="4571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665" b="0" i="0" u="none" strike="noStrike" kern="0" cap="none" spc="0" normalizeH="0" baseline="0" noProof="0" dirty="0">
              <a:ln>
                <a:noFill/>
              </a:ln>
              <a:solidFill>
                <a:srgbClr val="ED6568">
                  <a:lumMod val="20000"/>
                  <a:lumOff val="80000"/>
                </a:srgbClr>
              </a:solidFill>
              <a:effectLst/>
              <a:uLnTx/>
              <a:uFillTx/>
              <a:cs typeface="+mn-ea"/>
              <a:sym typeface="+mn-lt"/>
            </a:endParaRPr>
          </a:p>
        </p:txBody>
      </p:sp>
      <p:cxnSp>
        <p:nvCxnSpPr>
          <p:cNvPr id="13" name="Straight Connector 130"/>
          <p:cNvCxnSpPr/>
          <p:nvPr/>
        </p:nvCxnSpPr>
        <p:spPr>
          <a:xfrm>
            <a:off x="7563566" y="4550435"/>
            <a:ext cx="1962401" cy="3"/>
          </a:xfrm>
          <a:prstGeom prst="line">
            <a:avLst/>
          </a:prstGeom>
          <a:noFill/>
          <a:ln w="38100" cap="flat" cmpd="sng" algn="ctr">
            <a:solidFill>
              <a:srgbClr val="FFFFFF"/>
            </a:solidFill>
            <a:prstDash val="solid"/>
            <a:miter lim="800000"/>
          </a:ln>
          <a:effectLst/>
        </p:spPr>
      </p:cxnSp>
      <p:sp>
        <p:nvSpPr>
          <p:cNvPr id="15" name="TextBox 73"/>
          <p:cNvSpPr txBox="1"/>
          <p:nvPr/>
        </p:nvSpPr>
        <p:spPr>
          <a:xfrm>
            <a:off x="7325229" y="4119522"/>
            <a:ext cx="2414351" cy="284693"/>
          </a:xfrm>
          <a:prstGeom prst="rect">
            <a:avLst/>
          </a:prstGeom>
          <a:noFill/>
        </p:spPr>
        <p:txBody>
          <a:bodyPr wrap="square" lIns="91435" tIns="0" rIns="91415" bIns="0" rtlCol="0">
            <a:spAutoFit/>
          </a:bodyPr>
          <a:lstStyle/>
          <a:p>
            <a:pPr>
              <a:lnSpc>
                <a:spcPct val="150000"/>
              </a:lnSpc>
            </a:pPr>
            <a:r>
              <a:rPr lang="zh-CN" altLang="zh-CN" sz="1400" b="1" dirty="0" smtClean="0"/>
              <a:t>（三）切实加强风险防控。</a:t>
            </a:r>
            <a:endParaRPr lang="zh-CN" altLang="en-US" sz="1400" dirty="0">
              <a:solidFill>
                <a:schemeClr val="bg1"/>
              </a:solidFill>
              <a:cs typeface="+mn-ea"/>
              <a:sym typeface="+mn-lt"/>
            </a:endParaRPr>
          </a:p>
        </p:txBody>
      </p:sp>
      <p:grpSp>
        <p:nvGrpSpPr>
          <p:cNvPr id="20" name="组合 78"/>
          <p:cNvGrpSpPr/>
          <p:nvPr/>
        </p:nvGrpSpPr>
        <p:grpSpPr>
          <a:xfrm>
            <a:off x="5533161" y="3099370"/>
            <a:ext cx="814499" cy="725688"/>
            <a:chOff x="3332164" y="207963"/>
            <a:chExt cx="509588" cy="454025"/>
          </a:xfrm>
          <a:solidFill>
            <a:srgbClr val="FFFFFF"/>
          </a:solidFill>
        </p:grpSpPr>
        <p:sp>
          <p:nvSpPr>
            <p:cNvPr id="21" name="Freeform 41"/>
            <p:cNvSpPr>
              <a:spLocks noEditPoints="1"/>
            </p:cNvSpPr>
            <p:nvPr/>
          </p:nvSpPr>
          <p:spPr bwMode="auto">
            <a:xfrm>
              <a:off x="3332164" y="207963"/>
              <a:ext cx="509588" cy="454025"/>
            </a:xfrm>
            <a:custGeom>
              <a:avLst/>
              <a:gdLst>
                <a:gd name="T0" fmla="*/ 229 w 236"/>
                <a:gd name="T1" fmla="*/ 0 h 210"/>
                <a:gd name="T2" fmla="*/ 7 w 236"/>
                <a:gd name="T3" fmla="*/ 0 h 210"/>
                <a:gd name="T4" fmla="*/ 0 w 236"/>
                <a:gd name="T5" fmla="*/ 7 h 210"/>
                <a:gd name="T6" fmla="*/ 0 w 236"/>
                <a:gd name="T7" fmla="*/ 202 h 210"/>
                <a:gd name="T8" fmla="*/ 7 w 236"/>
                <a:gd name="T9" fmla="*/ 210 h 210"/>
                <a:gd name="T10" fmla="*/ 229 w 236"/>
                <a:gd name="T11" fmla="*/ 210 h 210"/>
                <a:gd name="T12" fmla="*/ 236 w 236"/>
                <a:gd name="T13" fmla="*/ 202 h 210"/>
                <a:gd name="T14" fmla="*/ 236 w 236"/>
                <a:gd name="T15" fmla="*/ 7 h 210"/>
                <a:gd name="T16" fmla="*/ 229 w 236"/>
                <a:gd name="T17" fmla="*/ 0 h 210"/>
                <a:gd name="T18" fmla="*/ 182 w 236"/>
                <a:gd name="T19" fmla="*/ 16 h 210"/>
                <a:gd name="T20" fmla="*/ 192 w 236"/>
                <a:gd name="T21" fmla="*/ 26 h 210"/>
                <a:gd name="T22" fmla="*/ 182 w 236"/>
                <a:gd name="T23" fmla="*/ 36 h 210"/>
                <a:gd name="T24" fmla="*/ 172 w 236"/>
                <a:gd name="T25" fmla="*/ 26 h 210"/>
                <a:gd name="T26" fmla="*/ 182 w 236"/>
                <a:gd name="T27" fmla="*/ 16 h 210"/>
                <a:gd name="T28" fmla="*/ 153 w 236"/>
                <a:gd name="T29" fmla="*/ 16 h 210"/>
                <a:gd name="T30" fmla="*/ 163 w 236"/>
                <a:gd name="T31" fmla="*/ 26 h 210"/>
                <a:gd name="T32" fmla="*/ 153 w 236"/>
                <a:gd name="T33" fmla="*/ 36 h 210"/>
                <a:gd name="T34" fmla="*/ 143 w 236"/>
                <a:gd name="T35" fmla="*/ 26 h 210"/>
                <a:gd name="T36" fmla="*/ 153 w 236"/>
                <a:gd name="T37" fmla="*/ 16 h 210"/>
                <a:gd name="T38" fmla="*/ 221 w 236"/>
                <a:gd name="T39" fmla="*/ 195 h 210"/>
                <a:gd name="T40" fmla="*/ 15 w 236"/>
                <a:gd name="T41" fmla="*/ 195 h 210"/>
                <a:gd name="T42" fmla="*/ 15 w 236"/>
                <a:gd name="T43" fmla="*/ 52 h 210"/>
                <a:gd name="T44" fmla="*/ 221 w 236"/>
                <a:gd name="T45" fmla="*/ 52 h 210"/>
                <a:gd name="T46" fmla="*/ 221 w 236"/>
                <a:gd name="T47" fmla="*/ 195 h 210"/>
                <a:gd name="T48" fmla="*/ 211 w 236"/>
                <a:gd name="T49" fmla="*/ 36 h 210"/>
                <a:gd name="T50" fmla="*/ 201 w 236"/>
                <a:gd name="T51" fmla="*/ 26 h 210"/>
                <a:gd name="T52" fmla="*/ 211 w 236"/>
                <a:gd name="T53" fmla="*/ 16 h 210"/>
                <a:gd name="T54" fmla="*/ 221 w 236"/>
                <a:gd name="T55" fmla="*/ 26 h 210"/>
                <a:gd name="T56" fmla="*/ 211 w 236"/>
                <a:gd name="T57" fmla="*/ 3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10">
                  <a:moveTo>
                    <a:pt x="229" y="0"/>
                  </a:moveTo>
                  <a:cubicBezTo>
                    <a:pt x="7" y="0"/>
                    <a:pt x="7" y="0"/>
                    <a:pt x="7" y="0"/>
                  </a:cubicBezTo>
                  <a:cubicBezTo>
                    <a:pt x="3" y="0"/>
                    <a:pt x="0" y="3"/>
                    <a:pt x="0" y="7"/>
                  </a:cubicBezTo>
                  <a:cubicBezTo>
                    <a:pt x="0" y="202"/>
                    <a:pt x="0" y="202"/>
                    <a:pt x="0" y="202"/>
                  </a:cubicBezTo>
                  <a:cubicBezTo>
                    <a:pt x="0" y="206"/>
                    <a:pt x="3" y="210"/>
                    <a:pt x="7" y="210"/>
                  </a:cubicBezTo>
                  <a:cubicBezTo>
                    <a:pt x="229" y="210"/>
                    <a:pt x="229" y="210"/>
                    <a:pt x="229" y="210"/>
                  </a:cubicBezTo>
                  <a:cubicBezTo>
                    <a:pt x="233" y="210"/>
                    <a:pt x="236" y="206"/>
                    <a:pt x="236" y="202"/>
                  </a:cubicBezTo>
                  <a:cubicBezTo>
                    <a:pt x="236" y="7"/>
                    <a:pt x="236" y="7"/>
                    <a:pt x="236" y="7"/>
                  </a:cubicBezTo>
                  <a:cubicBezTo>
                    <a:pt x="236" y="3"/>
                    <a:pt x="233" y="0"/>
                    <a:pt x="229" y="0"/>
                  </a:cubicBezTo>
                  <a:close/>
                  <a:moveTo>
                    <a:pt x="182" y="16"/>
                  </a:moveTo>
                  <a:cubicBezTo>
                    <a:pt x="187" y="16"/>
                    <a:pt x="192" y="21"/>
                    <a:pt x="192" y="26"/>
                  </a:cubicBezTo>
                  <a:cubicBezTo>
                    <a:pt x="192" y="32"/>
                    <a:pt x="187" y="36"/>
                    <a:pt x="182" y="36"/>
                  </a:cubicBezTo>
                  <a:cubicBezTo>
                    <a:pt x="176" y="36"/>
                    <a:pt x="172" y="32"/>
                    <a:pt x="172" y="26"/>
                  </a:cubicBezTo>
                  <a:cubicBezTo>
                    <a:pt x="172" y="21"/>
                    <a:pt x="176" y="16"/>
                    <a:pt x="182" y="16"/>
                  </a:cubicBezTo>
                  <a:close/>
                  <a:moveTo>
                    <a:pt x="153" y="16"/>
                  </a:moveTo>
                  <a:cubicBezTo>
                    <a:pt x="158" y="16"/>
                    <a:pt x="163" y="21"/>
                    <a:pt x="163" y="26"/>
                  </a:cubicBezTo>
                  <a:cubicBezTo>
                    <a:pt x="163" y="32"/>
                    <a:pt x="158" y="36"/>
                    <a:pt x="153" y="36"/>
                  </a:cubicBezTo>
                  <a:cubicBezTo>
                    <a:pt x="147" y="36"/>
                    <a:pt x="143" y="32"/>
                    <a:pt x="143" y="26"/>
                  </a:cubicBezTo>
                  <a:cubicBezTo>
                    <a:pt x="143" y="21"/>
                    <a:pt x="147" y="16"/>
                    <a:pt x="153" y="16"/>
                  </a:cubicBezTo>
                  <a:close/>
                  <a:moveTo>
                    <a:pt x="221" y="195"/>
                  </a:moveTo>
                  <a:cubicBezTo>
                    <a:pt x="15" y="195"/>
                    <a:pt x="15" y="195"/>
                    <a:pt x="15" y="195"/>
                  </a:cubicBezTo>
                  <a:cubicBezTo>
                    <a:pt x="15" y="52"/>
                    <a:pt x="15" y="52"/>
                    <a:pt x="15" y="52"/>
                  </a:cubicBezTo>
                  <a:cubicBezTo>
                    <a:pt x="221" y="52"/>
                    <a:pt x="221" y="52"/>
                    <a:pt x="221" y="52"/>
                  </a:cubicBezTo>
                  <a:lnTo>
                    <a:pt x="221" y="195"/>
                  </a:lnTo>
                  <a:close/>
                  <a:moveTo>
                    <a:pt x="211" y="36"/>
                  </a:moveTo>
                  <a:cubicBezTo>
                    <a:pt x="206" y="36"/>
                    <a:pt x="201" y="32"/>
                    <a:pt x="201" y="26"/>
                  </a:cubicBezTo>
                  <a:cubicBezTo>
                    <a:pt x="201" y="21"/>
                    <a:pt x="206" y="16"/>
                    <a:pt x="211" y="16"/>
                  </a:cubicBezTo>
                  <a:cubicBezTo>
                    <a:pt x="217" y="16"/>
                    <a:pt x="221" y="21"/>
                    <a:pt x="221" y="26"/>
                  </a:cubicBezTo>
                  <a:cubicBezTo>
                    <a:pt x="221" y="32"/>
                    <a:pt x="217" y="36"/>
                    <a:pt x="211" y="36"/>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ED6568">
                    <a:lumMod val="20000"/>
                    <a:lumOff val="80000"/>
                  </a:srgbClr>
                </a:solidFill>
                <a:effectLst/>
                <a:uLnTx/>
                <a:uFillTx/>
                <a:cs typeface="+mn-ea"/>
                <a:sym typeface="+mn-lt"/>
              </a:endParaRPr>
            </a:p>
          </p:txBody>
        </p:sp>
        <p:sp>
          <p:nvSpPr>
            <p:cNvPr id="22" name="Freeform 42"/>
            <p:cNvSpPr/>
            <p:nvPr/>
          </p:nvSpPr>
          <p:spPr bwMode="auto">
            <a:xfrm>
              <a:off x="3405189" y="400051"/>
              <a:ext cx="120650" cy="153988"/>
            </a:xfrm>
            <a:custGeom>
              <a:avLst/>
              <a:gdLst>
                <a:gd name="T0" fmla="*/ 47 w 56"/>
                <a:gd name="T1" fmla="*/ 71 h 71"/>
                <a:gd name="T2" fmla="*/ 42 w 56"/>
                <a:gd name="T3" fmla="*/ 70 h 71"/>
                <a:gd name="T4" fmla="*/ 4 w 56"/>
                <a:gd name="T5" fmla="*/ 43 h 71"/>
                <a:gd name="T6" fmla="*/ 0 w 56"/>
                <a:gd name="T7" fmla="*/ 36 h 71"/>
                <a:gd name="T8" fmla="*/ 4 w 56"/>
                <a:gd name="T9" fmla="*/ 29 h 71"/>
                <a:gd name="T10" fmla="*/ 42 w 56"/>
                <a:gd name="T11" fmla="*/ 2 h 71"/>
                <a:gd name="T12" fmla="*/ 54 w 56"/>
                <a:gd name="T13" fmla="*/ 4 h 71"/>
                <a:gd name="T14" fmla="*/ 51 w 56"/>
                <a:gd name="T15" fmla="*/ 16 h 71"/>
                <a:gd name="T16" fmla="*/ 23 w 56"/>
                <a:gd name="T17" fmla="*/ 36 h 71"/>
                <a:gd name="T18" fmla="*/ 51 w 56"/>
                <a:gd name="T19" fmla="*/ 56 h 71"/>
                <a:gd name="T20" fmla="*/ 54 w 56"/>
                <a:gd name="T21" fmla="*/ 67 h 71"/>
                <a:gd name="T22" fmla="*/ 47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47" y="71"/>
                  </a:moveTo>
                  <a:cubicBezTo>
                    <a:pt x="45" y="71"/>
                    <a:pt x="43" y="71"/>
                    <a:pt x="42" y="70"/>
                  </a:cubicBezTo>
                  <a:cubicBezTo>
                    <a:pt x="4" y="43"/>
                    <a:pt x="4" y="43"/>
                    <a:pt x="4" y="43"/>
                  </a:cubicBezTo>
                  <a:cubicBezTo>
                    <a:pt x="1" y="41"/>
                    <a:pt x="0" y="39"/>
                    <a:pt x="0" y="36"/>
                  </a:cubicBezTo>
                  <a:cubicBezTo>
                    <a:pt x="0" y="33"/>
                    <a:pt x="1" y="31"/>
                    <a:pt x="4" y="29"/>
                  </a:cubicBezTo>
                  <a:cubicBezTo>
                    <a:pt x="42" y="2"/>
                    <a:pt x="42" y="2"/>
                    <a:pt x="42" y="2"/>
                  </a:cubicBezTo>
                  <a:cubicBezTo>
                    <a:pt x="45" y="0"/>
                    <a:pt x="51" y="1"/>
                    <a:pt x="54" y="4"/>
                  </a:cubicBezTo>
                  <a:cubicBezTo>
                    <a:pt x="56" y="8"/>
                    <a:pt x="55" y="14"/>
                    <a:pt x="51" y="16"/>
                  </a:cubicBezTo>
                  <a:cubicBezTo>
                    <a:pt x="23" y="36"/>
                    <a:pt x="23" y="36"/>
                    <a:pt x="23" y="36"/>
                  </a:cubicBezTo>
                  <a:cubicBezTo>
                    <a:pt x="51" y="56"/>
                    <a:pt x="51" y="56"/>
                    <a:pt x="51" y="56"/>
                  </a:cubicBezTo>
                  <a:cubicBezTo>
                    <a:pt x="55" y="58"/>
                    <a:pt x="56" y="64"/>
                    <a:pt x="54" y="67"/>
                  </a:cubicBezTo>
                  <a:cubicBezTo>
                    <a:pt x="52" y="70"/>
                    <a:pt x="49" y="71"/>
                    <a:pt x="47" y="7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ED6568">
                    <a:lumMod val="20000"/>
                    <a:lumOff val="80000"/>
                  </a:srgbClr>
                </a:solidFill>
                <a:effectLst/>
                <a:uLnTx/>
                <a:uFillTx/>
                <a:cs typeface="+mn-ea"/>
                <a:sym typeface="+mn-lt"/>
              </a:endParaRPr>
            </a:p>
          </p:txBody>
        </p:sp>
        <p:sp>
          <p:nvSpPr>
            <p:cNvPr id="23" name="Freeform 43"/>
            <p:cNvSpPr/>
            <p:nvPr/>
          </p:nvSpPr>
          <p:spPr bwMode="auto">
            <a:xfrm>
              <a:off x="3646489" y="400051"/>
              <a:ext cx="122238" cy="153988"/>
            </a:xfrm>
            <a:custGeom>
              <a:avLst/>
              <a:gdLst>
                <a:gd name="T0" fmla="*/ 9 w 56"/>
                <a:gd name="T1" fmla="*/ 71 h 71"/>
                <a:gd name="T2" fmla="*/ 2 w 56"/>
                <a:gd name="T3" fmla="*/ 67 h 71"/>
                <a:gd name="T4" fmla="*/ 4 w 56"/>
                <a:gd name="T5" fmla="*/ 56 h 71"/>
                <a:gd name="T6" fmla="*/ 33 w 56"/>
                <a:gd name="T7" fmla="*/ 36 h 71"/>
                <a:gd name="T8" fmla="*/ 4 w 56"/>
                <a:gd name="T9" fmla="*/ 16 h 71"/>
                <a:gd name="T10" fmla="*/ 2 w 56"/>
                <a:gd name="T11" fmla="*/ 4 h 71"/>
                <a:gd name="T12" fmla="*/ 14 w 56"/>
                <a:gd name="T13" fmla="*/ 2 h 71"/>
                <a:gd name="T14" fmla="*/ 52 w 56"/>
                <a:gd name="T15" fmla="*/ 29 h 71"/>
                <a:gd name="T16" fmla="*/ 56 w 56"/>
                <a:gd name="T17" fmla="*/ 36 h 71"/>
                <a:gd name="T18" fmla="*/ 52 w 56"/>
                <a:gd name="T19" fmla="*/ 43 h 71"/>
                <a:gd name="T20" fmla="*/ 14 w 56"/>
                <a:gd name="T21" fmla="*/ 70 h 71"/>
                <a:gd name="T22" fmla="*/ 9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9" y="71"/>
                  </a:moveTo>
                  <a:cubicBezTo>
                    <a:pt x="7" y="71"/>
                    <a:pt x="4" y="70"/>
                    <a:pt x="2" y="67"/>
                  </a:cubicBezTo>
                  <a:cubicBezTo>
                    <a:pt x="0" y="64"/>
                    <a:pt x="1" y="58"/>
                    <a:pt x="4" y="56"/>
                  </a:cubicBezTo>
                  <a:cubicBezTo>
                    <a:pt x="33" y="36"/>
                    <a:pt x="33" y="36"/>
                    <a:pt x="33" y="36"/>
                  </a:cubicBezTo>
                  <a:cubicBezTo>
                    <a:pt x="4" y="16"/>
                    <a:pt x="4" y="16"/>
                    <a:pt x="4" y="16"/>
                  </a:cubicBezTo>
                  <a:cubicBezTo>
                    <a:pt x="1" y="14"/>
                    <a:pt x="0" y="8"/>
                    <a:pt x="2" y="4"/>
                  </a:cubicBezTo>
                  <a:cubicBezTo>
                    <a:pt x="5" y="1"/>
                    <a:pt x="10" y="0"/>
                    <a:pt x="14" y="2"/>
                  </a:cubicBezTo>
                  <a:cubicBezTo>
                    <a:pt x="52" y="29"/>
                    <a:pt x="52" y="29"/>
                    <a:pt x="52" y="29"/>
                  </a:cubicBezTo>
                  <a:cubicBezTo>
                    <a:pt x="55" y="31"/>
                    <a:pt x="56" y="33"/>
                    <a:pt x="56" y="36"/>
                  </a:cubicBezTo>
                  <a:cubicBezTo>
                    <a:pt x="56" y="39"/>
                    <a:pt x="55" y="41"/>
                    <a:pt x="52" y="43"/>
                  </a:cubicBezTo>
                  <a:cubicBezTo>
                    <a:pt x="14" y="70"/>
                    <a:pt x="14" y="70"/>
                    <a:pt x="14" y="70"/>
                  </a:cubicBezTo>
                  <a:cubicBezTo>
                    <a:pt x="13" y="71"/>
                    <a:pt x="11" y="71"/>
                    <a:pt x="9" y="7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ED6568">
                    <a:lumMod val="20000"/>
                    <a:lumOff val="80000"/>
                  </a:srgbClr>
                </a:solidFill>
                <a:effectLst/>
                <a:uLnTx/>
                <a:uFillTx/>
                <a:cs typeface="+mn-ea"/>
                <a:sym typeface="+mn-lt"/>
              </a:endParaRPr>
            </a:p>
          </p:txBody>
        </p:sp>
        <p:sp>
          <p:nvSpPr>
            <p:cNvPr id="24" name="Freeform 44"/>
            <p:cNvSpPr/>
            <p:nvPr/>
          </p:nvSpPr>
          <p:spPr bwMode="auto">
            <a:xfrm>
              <a:off x="3536951" y="384176"/>
              <a:ext cx="100013" cy="184150"/>
            </a:xfrm>
            <a:custGeom>
              <a:avLst/>
              <a:gdLst>
                <a:gd name="T0" fmla="*/ 9 w 46"/>
                <a:gd name="T1" fmla="*/ 85 h 85"/>
                <a:gd name="T2" fmla="*/ 6 w 46"/>
                <a:gd name="T3" fmla="*/ 84 h 85"/>
                <a:gd name="T4" fmla="*/ 1 w 46"/>
                <a:gd name="T5" fmla="*/ 73 h 85"/>
                <a:gd name="T6" fmla="*/ 29 w 46"/>
                <a:gd name="T7" fmla="*/ 7 h 85"/>
                <a:gd name="T8" fmla="*/ 40 w 46"/>
                <a:gd name="T9" fmla="*/ 2 h 85"/>
                <a:gd name="T10" fmla="*/ 44 w 46"/>
                <a:gd name="T11" fmla="*/ 13 h 85"/>
                <a:gd name="T12" fmla="*/ 17 w 46"/>
                <a:gd name="T13" fmla="*/ 79 h 85"/>
                <a:gd name="T14" fmla="*/ 9 w 46"/>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85">
                  <a:moveTo>
                    <a:pt x="9" y="85"/>
                  </a:moveTo>
                  <a:cubicBezTo>
                    <a:pt x="8" y="85"/>
                    <a:pt x="7" y="84"/>
                    <a:pt x="6" y="84"/>
                  </a:cubicBezTo>
                  <a:cubicBezTo>
                    <a:pt x="2" y="82"/>
                    <a:pt x="0" y="77"/>
                    <a:pt x="1" y="73"/>
                  </a:cubicBezTo>
                  <a:cubicBezTo>
                    <a:pt x="29" y="7"/>
                    <a:pt x="29" y="7"/>
                    <a:pt x="29" y="7"/>
                  </a:cubicBezTo>
                  <a:cubicBezTo>
                    <a:pt x="30" y="2"/>
                    <a:pt x="35" y="0"/>
                    <a:pt x="40" y="2"/>
                  </a:cubicBezTo>
                  <a:cubicBezTo>
                    <a:pt x="44" y="4"/>
                    <a:pt x="46" y="9"/>
                    <a:pt x="44" y="13"/>
                  </a:cubicBezTo>
                  <a:cubicBezTo>
                    <a:pt x="17" y="79"/>
                    <a:pt x="17" y="79"/>
                    <a:pt x="17" y="79"/>
                  </a:cubicBezTo>
                  <a:cubicBezTo>
                    <a:pt x="16" y="83"/>
                    <a:pt x="13" y="85"/>
                    <a:pt x="9" y="8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ED6568">
                    <a:lumMod val="20000"/>
                    <a:lumOff val="80000"/>
                  </a:srgbClr>
                </a:solidFill>
                <a:effectLst/>
                <a:uLnTx/>
                <a:uFillTx/>
                <a:cs typeface="+mn-ea"/>
                <a:sym typeface="+mn-lt"/>
              </a:endParaRPr>
            </a:p>
          </p:txBody>
        </p:sp>
      </p:grpSp>
      <p:grpSp>
        <p:nvGrpSpPr>
          <p:cNvPr id="34" name="组合 92"/>
          <p:cNvGrpSpPr/>
          <p:nvPr/>
        </p:nvGrpSpPr>
        <p:grpSpPr>
          <a:xfrm>
            <a:off x="2912892" y="3051160"/>
            <a:ext cx="905844" cy="822111"/>
            <a:chOff x="8356601" y="152401"/>
            <a:chExt cx="566738" cy="514350"/>
          </a:xfrm>
          <a:solidFill>
            <a:srgbClr val="FFFFFF"/>
          </a:solidFill>
        </p:grpSpPr>
        <p:sp>
          <p:nvSpPr>
            <p:cNvPr id="35" name="Rectangle 541"/>
            <p:cNvSpPr>
              <a:spLocks noChangeArrowheads="1"/>
            </p:cNvSpPr>
            <p:nvPr/>
          </p:nvSpPr>
          <p:spPr bwMode="auto">
            <a:xfrm>
              <a:off x="8564564" y="614363"/>
              <a:ext cx="149225" cy="333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ED6568">
                    <a:lumMod val="20000"/>
                    <a:lumOff val="80000"/>
                  </a:srgbClr>
                </a:solidFill>
                <a:effectLst/>
                <a:uLnTx/>
                <a:uFillTx/>
                <a:cs typeface="+mn-ea"/>
                <a:sym typeface="+mn-lt"/>
              </a:endParaRPr>
            </a:p>
          </p:txBody>
        </p:sp>
        <p:sp>
          <p:nvSpPr>
            <p:cNvPr id="36" name="Freeform 542"/>
            <p:cNvSpPr/>
            <p:nvPr/>
          </p:nvSpPr>
          <p:spPr bwMode="auto">
            <a:xfrm>
              <a:off x="8520114" y="654051"/>
              <a:ext cx="241300" cy="12700"/>
            </a:xfrm>
            <a:custGeom>
              <a:avLst/>
              <a:gdLst>
                <a:gd name="T0" fmla="*/ 107 w 112"/>
                <a:gd name="T1" fmla="*/ 0 h 6"/>
                <a:gd name="T2" fmla="*/ 4 w 112"/>
                <a:gd name="T3" fmla="*/ 0 h 6"/>
                <a:gd name="T4" fmla="*/ 0 w 112"/>
                <a:gd name="T5" fmla="*/ 5 h 6"/>
                <a:gd name="T6" fmla="*/ 0 w 112"/>
                <a:gd name="T7" fmla="*/ 6 h 6"/>
                <a:gd name="T8" fmla="*/ 112 w 112"/>
                <a:gd name="T9" fmla="*/ 6 h 6"/>
                <a:gd name="T10" fmla="*/ 112 w 112"/>
                <a:gd name="T11" fmla="*/ 5 h 6"/>
                <a:gd name="T12" fmla="*/ 107 w 1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2" h="6">
                  <a:moveTo>
                    <a:pt x="107" y="0"/>
                  </a:moveTo>
                  <a:cubicBezTo>
                    <a:pt x="4" y="0"/>
                    <a:pt x="4" y="0"/>
                    <a:pt x="4" y="0"/>
                  </a:cubicBezTo>
                  <a:cubicBezTo>
                    <a:pt x="2" y="0"/>
                    <a:pt x="0" y="2"/>
                    <a:pt x="0" y="5"/>
                  </a:cubicBezTo>
                  <a:cubicBezTo>
                    <a:pt x="0" y="6"/>
                    <a:pt x="0" y="6"/>
                    <a:pt x="0" y="6"/>
                  </a:cubicBezTo>
                  <a:cubicBezTo>
                    <a:pt x="112" y="6"/>
                    <a:pt x="112" y="6"/>
                    <a:pt x="112" y="6"/>
                  </a:cubicBezTo>
                  <a:cubicBezTo>
                    <a:pt x="112" y="5"/>
                    <a:pt x="112" y="5"/>
                    <a:pt x="112" y="5"/>
                  </a:cubicBezTo>
                  <a:cubicBezTo>
                    <a:pt x="112" y="2"/>
                    <a:pt x="110" y="0"/>
                    <a:pt x="107"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ED6568">
                    <a:lumMod val="20000"/>
                    <a:lumOff val="80000"/>
                  </a:srgbClr>
                </a:solidFill>
                <a:effectLst/>
                <a:uLnTx/>
                <a:uFillTx/>
                <a:cs typeface="+mn-ea"/>
                <a:sym typeface="+mn-lt"/>
              </a:endParaRPr>
            </a:p>
          </p:txBody>
        </p:sp>
        <p:sp>
          <p:nvSpPr>
            <p:cNvPr id="37" name="Freeform 543"/>
            <p:cNvSpPr/>
            <p:nvPr/>
          </p:nvSpPr>
          <p:spPr bwMode="auto">
            <a:xfrm>
              <a:off x="8356601" y="193676"/>
              <a:ext cx="566738" cy="412750"/>
            </a:xfrm>
            <a:custGeom>
              <a:avLst/>
              <a:gdLst>
                <a:gd name="T0" fmla="*/ 257 w 263"/>
                <a:gd name="T1" fmla="*/ 0 h 191"/>
                <a:gd name="T2" fmla="*/ 232 w 263"/>
                <a:gd name="T3" fmla="*/ 0 h 191"/>
                <a:gd name="T4" fmla="*/ 224 w 263"/>
                <a:gd name="T5" fmla="*/ 10 h 191"/>
                <a:gd name="T6" fmla="*/ 219 w 263"/>
                <a:gd name="T7" fmla="*/ 16 h 191"/>
                <a:gd name="T8" fmla="*/ 247 w 263"/>
                <a:gd name="T9" fmla="*/ 16 h 191"/>
                <a:gd name="T10" fmla="*/ 247 w 263"/>
                <a:gd name="T11" fmla="*/ 150 h 191"/>
                <a:gd name="T12" fmla="*/ 16 w 263"/>
                <a:gd name="T13" fmla="*/ 150 h 191"/>
                <a:gd name="T14" fmla="*/ 16 w 263"/>
                <a:gd name="T15" fmla="*/ 16 h 191"/>
                <a:gd name="T16" fmla="*/ 158 w 263"/>
                <a:gd name="T17" fmla="*/ 16 h 191"/>
                <a:gd name="T18" fmla="*/ 181 w 263"/>
                <a:gd name="T19" fmla="*/ 0 h 191"/>
                <a:gd name="T20" fmla="*/ 7 w 263"/>
                <a:gd name="T21" fmla="*/ 0 h 191"/>
                <a:gd name="T22" fmla="*/ 0 w 263"/>
                <a:gd name="T23" fmla="*/ 7 h 191"/>
                <a:gd name="T24" fmla="*/ 0 w 263"/>
                <a:gd name="T25" fmla="*/ 185 h 191"/>
                <a:gd name="T26" fmla="*/ 7 w 263"/>
                <a:gd name="T27" fmla="*/ 191 h 191"/>
                <a:gd name="T28" fmla="*/ 257 w 263"/>
                <a:gd name="T29" fmla="*/ 191 h 191"/>
                <a:gd name="T30" fmla="*/ 263 w 263"/>
                <a:gd name="T31" fmla="*/ 185 h 191"/>
                <a:gd name="T32" fmla="*/ 263 w 263"/>
                <a:gd name="T33" fmla="*/ 7 h 191"/>
                <a:gd name="T34" fmla="*/ 257 w 263"/>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91">
                  <a:moveTo>
                    <a:pt x="257" y="0"/>
                  </a:moveTo>
                  <a:cubicBezTo>
                    <a:pt x="232" y="0"/>
                    <a:pt x="232" y="0"/>
                    <a:pt x="232" y="0"/>
                  </a:cubicBezTo>
                  <a:cubicBezTo>
                    <a:pt x="230" y="3"/>
                    <a:pt x="227" y="6"/>
                    <a:pt x="224" y="10"/>
                  </a:cubicBezTo>
                  <a:cubicBezTo>
                    <a:pt x="219" y="16"/>
                    <a:pt x="219" y="16"/>
                    <a:pt x="219" y="16"/>
                  </a:cubicBezTo>
                  <a:cubicBezTo>
                    <a:pt x="247" y="16"/>
                    <a:pt x="247" y="16"/>
                    <a:pt x="247" y="16"/>
                  </a:cubicBezTo>
                  <a:cubicBezTo>
                    <a:pt x="247" y="150"/>
                    <a:pt x="247" y="150"/>
                    <a:pt x="247" y="150"/>
                  </a:cubicBezTo>
                  <a:cubicBezTo>
                    <a:pt x="16" y="150"/>
                    <a:pt x="16" y="150"/>
                    <a:pt x="16" y="150"/>
                  </a:cubicBezTo>
                  <a:cubicBezTo>
                    <a:pt x="16" y="16"/>
                    <a:pt x="16" y="16"/>
                    <a:pt x="16" y="16"/>
                  </a:cubicBezTo>
                  <a:cubicBezTo>
                    <a:pt x="158" y="16"/>
                    <a:pt x="158" y="16"/>
                    <a:pt x="158" y="16"/>
                  </a:cubicBezTo>
                  <a:cubicBezTo>
                    <a:pt x="181" y="0"/>
                    <a:pt x="181" y="0"/>
                    <a:pt x="181" y="0"/>
                  </a:cubicBezTo>
                  <a:cubicBezTo>
                    <a:pt x="7" y="0"/>
                    <a:pt x="7" y="0"/>
                    <a:pt x="7" y="0"/>
                  </a:cubicBezTo>
                  <a:cubicBezTo>
                    <a:pt x="3" y="0"/>
                    <a:pt x="0" y="3"/>
                    <a:pt x="0" y="7"/>
                  </a:cubicBezTo>
                  <a:cubicBezTo>
                    <a:pt x="0" y="185"/>
                    <a:pt x="0" y="185"/>
                    <a:pt x="0" y="185"/>
                  </a:cubicBezTo>
                  <a:cubicBezTo>
                    <a:pt x="0" y="188"/>
                    <a:pt x="3" y="191"/>
                    <a:pt x="7" y="191"/>
                  </a:cubicBezTo>
                  <a:cubicBezTo>
                    <a:pt x="257" y="191"/>
                    <a:pt x="257" y="191"/>
                    <a:pt x="257" y="191"/>
                  </a:cubicBezTo>
                  <a:cubicBezTo>
                    <a:pt x="260" y="191"/>
                    <a:pt x="263" y="188"/>
                    <a:pt x="263" y="185"/>
                  </a:cubicBezTo>
                  <a:cubicBezTo>
                    <a:pt x="263" y="7"/>
                    <a:pt x="263" y="7"/>
                    <a:pt x="263" y="7"/>
                  </a:cubicBezTo>
                  <a:cubicBezTo>
                    <a:pt x="263" y="3"/>
                    <a:pt x="260" y="0"/>
                    <a:pt x="257"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ED6568">
                    <a:lumMod val="20000"/>
                    <a:lumOff val="80000"/>
                  </a:srgbClr>
                </a:solidFill>
                <a:effectLst/>
                <a:uLnTx/>
                <a:uFillTx/>
                <a:cs typeface="+mn-ea"/>
                <a:sym typeface="+mn-lt"/>
              </a:endParaRPr>
            </a:p>
          </p:txBody>
        </p:sp>
        <p:sp>
          <p:nvSpPr>
            <p:cNvPr id="38" name="Freeform 544"/>
            <p:cNvSpPr/>
            <p:nvPr/>
          </p:nvSpPr>
          <p:spPr bwMode="auto">
            <a:xfrm>
              <a:off x="8472489" y="384176"/>
              <a:ext cx="125413" cy="103188"/>
            </a:xfrm>
            <a:custGeom>
              <a:avLst/>
              <a:gdLst>
                <a:gd name="T0" fmla="*/ 18 w 58"/>
                <a:gd name="T1" fmla="*/ 12 h 48"/>
                <a:gd name="T2" fmla="*/ 0 w 58"/>
                <a:gd name="T3" fmla="*/ 44 h 48"/>
                <a:gd name="T4" fmla="*/ 6 w 58"/>
                <a:gd name="T5" fmla="*/ 46 h 48"/>
                <a:gd name="T6" fmla="*/ 19 w 58"/>
                <a:gd name="T7" fmla="*/ 35 h 48"/>
                <a:gd name="T8" fmla="*/ 16 w 58"/>
                <a:gd name="T9" fmla="*/ 47 h 48"/>
                <a:gd name="T10" fmla="*/ 41 w 58"/>
                <a:gd name="T11" fmla="*/ 40 h 48"/>
                <a:gd name="T12" fmla="*/ 58 w 58"/>
                <a:gd name="T13" fmla="*/ 18 h 48"/>
                <a:gd name="T14" fmla="*/ 42 w 58"/>
                <a:gd name="T15" fmla="*/ 0 h 48"/>
                <a:gd name="T16" fmla="*/ 18 w 58"/>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8">
                  <a:moveTo>
                    <a:pt x="18" y="12"/>
                  </a:moveTo>
                  <a:cubicBezTo>
                    <a:pt x="8" y="27"/>
                    <a:pt x="17" y="43"/>
                    <a:pt x="0" y="44"/>
                  </a:cubicBezTo>
                  <a:cubicBezTo>
                    <a:pt x="0" y="44"/>
                    <a:pt x="2" y="45"/>
                    <a:pt x="6" y="46"/>
                  </a:cubicBezTo>
                  <a:cubicBezTo>
                    <a:pt x="13" y="47"/>
                    <a:pt x="18" y="44"/>
                    <a:pt x="19" y="35"/>
                  </a:cubicBezTo>
                  <a:cubicBezTo>
                    <a:pt x="19" y="35"/>
                    <a:pt x="21" y="40"/>
                    <a:pt x="16" y="47"/>
                  </a:cubicBezTo>
                  <a:cubicBezTo>
                    <a:pt x="23" y="48"/>
                    <a:pt x="35" y="45"/>
                    <a:pt x="41" y="40"/>
                  </a:cubicBezTo>
                  <a:cubicBezTo>
                    <a:pt x="55" y="29"/>
                    <a:pt x="58" y="18"/>
                    <a:pt x="58" y="18"/>
                  </a:cubicBezTo>
                  <a:cubicBezTo>
                    <a:pt x="42" y="0"/>
                    <a:pt x="42" y="0"/>
                    <a:pt x="42" y="0"/>
                  </a:cubicBezTo>
                  <a:cubicBezTo>
                    <a:pt x="42" y="0"/>
                    <a:pt x="25" y="2"/>
                    <a:pt x="18" y="1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ED6568">
                    <a:lumMod val="20000"/>
                    <a:lumOff val="80000"/>
                  </a:srgbClr>
                </a:solidFill>
                <a:effectLst/>
                <a:uLnTx/>
                <a:uFillTx/>
                <a:cs typeface="+mn-ea"/>
                <a:sym typeface="+mn-lt"/>
              </a:endParaRPr>
            </a:p>
          </p:txBody>
        </p:sp>
        <p:sp>
          <p:nvSpPr>
            <p:cNvPr id="39" name="Freeform 545"/>
            <p:cNvSpPr/>
            <p:nvPr/>
          </p:nvSpPr>
          <p:spPr bwMode="auto">
            <a:xfrm>
              <a:off x="8585201" y="152401"/>
              <a:ext cx="271463" cy="250825"/>
            </a:xfrm>
            <a:custGeom>
              <a:avLst/>
              <a:gdLst>
                <a:gd name="T0" fmla="*/ 103 w 126"/>
                <a:gd name="T1" fmla="*/ 14 h 116"/>
                <a:gd name="T2" fmla="*/ 32 w 126"/>
                <a:gd name="T3" fmla="*/ 63 h 116"/>
                <a:gd name="T4" fmla="*/ 3 w 126"/>
                <a:gd name="T5" fmla="*/ 95 h 116"/>
                <a:gd name="T6" fmla="*/ 18 w 126"/>
                <a:gd name="T7" fmla="*/ 111 h 116"/>
                <a:gd name="T8" fmla="*/ 53 w 126"/>
                <a:gd name="T9" fmla="*/ 87 h 116"/>
                <a:gd name="T10" fmla="*/ 110 w 126"/>
                <a:gd name="T11" fmla="*/ 22 h 116"/>
                <a:gd name="T12" fmla="*/ 103 w 126"/>
                <a:gd name="T13" fmla="*/ 14 h 116"/>
              </a:gdLst>
              <a:ahLst/>
              <a:cxnLst>
                <a:cxn ang="0">
                  <a:pos x="T0" y="T1"/>
                </a:cxn>
                <a:cxn ang="0">
                  <a:pos x="T2" y="T3"/>
                </a:cxn>
                <a:cxn ang="0">
                  <a:pos x="T4" y="T5"/>
                </a:cxn>
                <a:cxn ang="0">
                  <a:pos x="T6" y="T7"/>
                </a:cxn>
                <a:cxn ang="0">
                  <a:pos x="T8" y="T9"/>
                </a:cxn>
                <a:cxn ang="0">
                  <a:pos x="T10" y="T11"/>
                </a:cxn>
                <a:cxn ang="0">
                  <a:pos x="T12" y="T13"/>
                </a:cxn>
              </a:cxnLst>
              <a:rect l="0" t="0" r="r" b="b"/>
              <a:pathLst>
                <a:path w="126" h="116">
                  <a:moveTo>
                    <a:pt x="103" y="14"/>
                  </a:moveTo>
                  <a:cubicBezTo>
                    <a:pt x="83" y="27"/>
                    <a:pt x="51" y="49"/>
                    <a:pt x="32" y="63"/>
                  </a:cubicBezTo>
                  <a:cubicBezTo>
                    <a:pt x="12" y="76"/>
                    <a:pt x="0" y="91"/>
                    <a:pt x="3" y="95"/>
                  </a:cubicBezTo>
                  <a:cubicBezTo>
                    <a:pt x="7" y="100"/>
                    <a:pt x="14" y="107"/>
                    <a:pt x="18" y="111"/>
                  </a:cubicBezTo>
                  <a:cubicBezTo>
                    <a:pt x="22" y="116"/>
                    <a:pt x="38" y="105"/>
                    <a:pt x="53" y="87"/>
                  </a:cubicBezTo>
                  <a:cubicBezTo>
                    <a:pt x="69" y="69"/>
                    <a:pt x="94" y="40"/>
                    <a:pt x="110" y="22"/>
                  </a:cubicBezTo>
                  <a:cubicBezTo>
                    <a:pt x="126" y="4"/>
                    <a:pt x="122" y="0"/>
                    <a:pt x="103" y="1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ED6568">
                    <a:lumMod val="20000"/>
                    <a:lumOff val="80000"/>
                  </a:srgbClr>
                </a:solidFill>
                <a:effectLst/>
                <a:uLnTx/>
                <a:uFillTx/>
                <a:cs typeface="+mn-ea"/>
                <a:sym typeface="+mn-lt"/>
              </a:endParaRPr>
            </a:p>
          </p:txBody>
        </p:sp>
        <p:sp>
          <p:nvSpPr>
            <p:cNvPr id="40" name="Freeform 546"/>
            <p:cNvSpPr/>
            <p:nvPr/>
          </p:nvSpPr>
          <p:spPr bwMode="auto">
            <a:xfrm>
              <a:off x="8564564" y="358776"/>
              <a:ext cx="58738" cy="60325"/>
            </a:xfrm>
            <a:custGeom>
              <a:avLst/>
              <a:gdLst>
                <a:gd name="T0" fmla="*/ 9 w 27"/>
                <a:gd name="T1" fmla="*/ 1 h 28"/>
                <a:gd name="T2" fmla="*/ 4 w 27"/>
                <a:gd name="T3" fmla="*/ 1 h 28"/>
                <a:gd name="T4" fmla="*/ 3 w 27"/>
                <a:gd name="T5" fmla="*/ 5 h 28"/>
                <a:gd name="T6" fmla="*/ 2 w 27"/>
                <a:gd name="T7" fmla="*/ 6 h 28"/>
                <a:gd name="T8" fmla="*/ 1 w 27"/>
                <a:gd name="T9" fmla="*/ 10 h 28"/>
                <a:gd name="T10" fmla="*/ 16 w 27"/>
                <a:gd name="T11" fmla="*/ 26 h 28"/>
                <a:gd name="T12" fmla="*/ 20 w 27"/>
                <a:gd name="T13" fmla="*/ 26 h 28"/>
                <a:gd name="T14" fmla="*/ 21 w 27"/>
                <a:gd name="T15" fmla="*/ 26 h 28"/>
                <a:gd name="T16" fmla="*/ 25 w 27"/>
                <a:gd name="T17" fmla="*/ 24 h 28"/>
                <a:gd name="T18" fmla="*/ 26 w 27"/>
                <a:gd name="T19" fmla="*/ 19 h 28"/>
                <a:gd name="T20" fmla="*/ 9 w 27"/>
                <a:gd name="T21"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8">
                  <a:moveTo>
                    <a:pt x="9" y="1"/>
                  </a:moveTo>
                  <a:cubicBezTo>
                    <a:pt x="8" y="0"/>
                    <a:pt x="6" y="0"/>
                    <a:pt x="4" y="1"/>
                  </a:cubicBezTo>
                  <a:cubicBezTo>
                    <a:pt x="3" y="2"/>
                    <a:pt x="2" y="4"/>
                    <a:pt x="3" y="5"/>
                  </a:cubicBezTo>
                  <a:cubicBezTo>
                    <a:pt x="2" y="5"/>
                    <a:pt x="2" y="5"/>
                    <a:pt x="2" y="6"/>
                  </a:cubicBezTo>
                  <a:cubicBezTo>
                    <a:pt x="0" y="7"/>
                    <a:pt x="0" y="9"/>
                    <a:pt x="1" y="10"/>
                  </a:cubicBezTo>
                  <a:cubicBezTo>
                    <a:pt x="16" y="26"/>
                    <a:pt x="16" y="26"/>
                    <a:pt x="16" y="26"/>
                  </a:cubicBezTo>
                  <a:cubicBezTo>
                    <a:pt x="17" y="28"/>
                    <a:pt x="19" y="28"/>
                    <a:pt x="20" y="26"/>
                  </a:cubicBezTo>
                  <a:cubicBezTo>
                    <a:pt x="21" y="26"/>
                    <a:pt x="21" y="26"/>
                    <a:pt x="21" y="26"/>
                  </a:cubicBezTo>
                  <a:cubicBezTo>
                    <a:pt x="22" y="26"/>
                    <a:pt x="24" y="26"/>
                    <a:pt x="25" y="24"/>
                  </a:cubicBezTo>
                  <a:cubicBezTo>
                    <a:pt x="26" y="23"/>
                    <a:pt x="27" y="21"/>
                    <a:pt x="26" y="19"/>
                  </a:cubicBezTo>
                  <a:lnTo>
                    <a:pt x="9" y="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13" tIns="60956" rIns="121913" bIns="6095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ED6568">
                    <a:lumMod val="20000"/>
                    <a:lumOff val="80000"/>
                  </a:srgbClr>
                </a:solidFill>
                <a:effectLst/>
                <a:uLnTx/>
                <a:uFillTx/>
                <a:cs typeface="+mn-ea"/>
                <a:sym typeface="+mn-lt"/>
              </a:endParaRPr>
            </a:p>
          </p:txBody>
        </p:sp>
      </p:grpSp>
      <p:sp>
        <p:nvSpPr>
          <p:cNvPr id="41" name="Freeform 25"/>
          <p:cNvSpPr>
            <a:spLocks noEditPoints="1"/>
          </p:cNvSpPr>
          <p:nvPr/>
        </p:nvSpPr>
        <p:spPr bwMode="auto">
          <a:xfrm>
            <a:off x="8044375" y="3094441"/>
            <a:ext cx="977471" cy="735548"/>
          </a:xfrm>
          <a:custGeom>
            <a:avLst/>
            <a:gdLst>
              <a:gd name="T0" fmla="*/ 679 w 778"/>
              <a:gd name="T1" fmla="*/ 367 h 584"/>
              <a:gd name="T2" fmla="*/ 535 w 778"/>
              <a:gd name="T3" fmla="*/ 146 h 584"/>
              <a:gd name="T4" fmla="*/ 439 w 778"/>
              <a:gd name="T5" fmla="*/ 269 h 584"/>
              <a:gd name="T6" fmla="*/ 391 w 778"/>
              <a:gd name="T7" fmla="*/ 219 h 584"/>
              <a:gd name="T8" fmla="*/ 245 w 778"/>
              <a:gd name="T9" fmla="*/ 389 h 584"/>
              <a:gd name="T10" fmla="*/ 195 w 778"/>
              <a:gd name="T11" fmla="*/ 341 h 584"/>
              <a:gd name="T12" fmla="*/ 97 w 778"/>
              <a:gd name="T13" fmla="*/ 487 h 584"/>
              <a:gd name="T14" fmla="*/ 679 w 778"/>
              <a:gd name="T15" fmla="*/ 487 h 584"/>
              <a:gd name="T16" fmla="*/ 679 w 778"/>
              <a:gd name="T17" fmla="*/ 367 h 584"/>
              <a:gd name="T18" fmla="*/ 730 w 778"/>
              <a:gd name="T19" fmla="*/ 0 h 584"/>
              <a:gd name="T20" fmla="*/ 49 w 778"/>
              <a:gd name="T21" fmla="*/ 0 h 584"/>
              <a:gd name="T22" fmla="*/ 0 w 778"/>
              <a:gd name="T23" fmla="*/ 49 h 584"/>
              <a:gd name="T24" fmla="*/ 0 w 778"/>
              <a:gd name="T25" fmla="*/ 535 h 584"/>
              <a:gd name="T26" fmla="*/ 49 w 778"/>
              <a:gd name="T27" fmla="*/ 584 h 584"/>
              <a:gd name="T28" fmla="*/ 730 w 778"/>
              <a:gd name="T29" fmla="*/ 584 h 584"/>
              <a:gd name="T30" fmla="*/ 778 w 778"/>
              <a:gd name="T31" fmla="*/ 535 h 584"/>
              <a:gd name="T32" fmla="*/ 778 w 778"/>
              <a:gd name="T33" fmla="*/ 49 h 584"/>
              <a:gd name="T34" fmla="*/ 730 w 778"/>
              <a:gd name="T35" fmla="*/ 0 h 584"/>
              <a:gd name="T36" fmla="*/ 706 w 778"/>
              <a:gd name="T37" fmla="*/ 511 h 584"/>
              <a:gd name="T38" fmla="*/ 72 w 778"/>
              <a:gd name="T39" fmla="*/ 511 h 584"/>
              <a:gd name="T40" fmla="*/ 72 w 778"/>
              <a:gd name="T41" fmla="*/ 73 h 584"/>
              <a:gd name="T42" fmla="*/ 706 w 778"/>
              <a:gd name="T43" fmla="*/ 73 h 584"/>
              <a:gd name="T44" fmla="*/ 706 w 778"/>
              <a:gd name="T45" fmla="*/ 511 h 584"/>
              <a:gd name="T46" fmla="*/ 218 w 778"/>
              <a:gd name="T47" fmla="*/ 267 h 584"/>
              <a:gd name="T48" fmla="*/ 291 w 778"/>
              <a:gd name="T49" fmla="*/ 195 h 584"/>
              <a:gd name="T50" fmla="*/ 218 w 778"/>
              <a:gd name="T51" fmla="*/ 122 h 584"/>
              <a:gd name="T52" fmla="*/ 147 w 778"/>
              <a:gd name="T53" fmla="*/ 195 h 584"/>
              <a:gd name="T54" fmla="*/ 218 w 778"/>
              <a:gd name="T55" fmla="*/ 26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8" h="584">
                <a:moveTo>
                  <a:pt x="679" y="367"/>
                </a:moveTo>
                <a:cubicBezTo>
                  <a:pt x="535" y="146"/>
                  <a:pt x="535" y="146"/>
                  <a:pt x="535" y="146"/>
                </a:cubicBezTo>
                <a:cubicBezTo>
                  <a:pt x="439" y="269"/>
                  <a:pt x="439" y="269"/>
                  <a:pt x="439" y="269"/>
                </a:cubicBezTo>
                <a:cubicBezTo>
                  <a:pt x="391" y="219"/>
                  <a:pt x="391" y="219"/>
                  <a:pt x="391" y="219"/>
                </a:cubicBezTo>
                <a:cubicBezTo>
                  <a:pt x="245" y="389"/>
                  <a:pt x="245" y="389"/>
                  <a:pt x="245" y="389"/>
                </a:cubicBezTo>
                <a:cubicBezTo>
                  <a:pt x="195" y="341"/>
                  <a:pt x="195" y="341"/>
                  <a:pt x="195" y="341"/>
                </a:cubicBezTo>
                <a:cubicBezTo>
                  <a:pt x="97" y="487"/>
                  <a:pt x="97" y="487"/>
                  <a:pt x="97" y="487"/>
                </a:cubicBezTo>
                <a:cubicBezTo>
                  <a:pt x="679" y="487"/>
                  <a:pt x="679" y="487"/>
                  <a:pt x="679" y="487"/>
                </a:cubicBezTo>
                <a:lnTo>
                  <a:pt x="679" y="367"/>
                </a:lnTo>
                <a:close/>
                <a:moveTo>
                  <a:pt x="730" y="0"/>
                </a:moveTo>
                <a:cubicBezTo>
                  <a:pt x="49" y="0"/>
                  <a:pt x="49" y="0"/>
                  <a:pt x="49" y="0"/>
                </a:cubicBezTo>
                <a:cubicBezTo>
                  <a:pt x="19" y="0"/>
                  <a:pt x="0" y="19"/>
                  <a:pt x="0" y="49"/>
                </a:cubicBezTo>
                <a:cubicBezTo>
                  <a:pt x="0" y="535"/>
                  <a:pt x="0" y="535"/>
                  <a:pt x="0" y="535"/>
                </a:cubicBezTo>
                <a:cubicBezTo>
                  <a:pt x="0" y="560"/>
                  <a:pt x="24" y="584"/>
                  <a:pt x="49" y="584"/>
                </a:cubicBezTo>
                <a:cubicBezTo>
                  <a:pt x="730" y="584"/>
                  <a:pt x="730" y="584"/>
                  <a:pt x="730" y="584"/>
                </a:cubicBezTo>
                <a:cubicBezTo>
                  <a:pt x="754" y="584"/>
                  <a:pt x="778" y="558"/>
                  <a:pt x="778" y="535"/>
                </a:cubicBezTo>
                <a:cubicBezTo>
                  <a:pt x="778" y="49"/>
                  <a:pt x="778" y="49"/>
                  <a:pt x="778" y="49"/>
                </a:cubicBezTo>
                <a:cubicBezTo>
                  <a:pt x="778" y="24"/>
                  <a:pt x="753" y="0"/>
                  <a:pt x="730" y="0"/>
                </a:cubicBezTo>
                <a:close/>
                <a:moveTo>
                  <a:pt x="706" y="511"/>
                </a:moveTo>
                <a:cubicBezTo>
                  <a:pt x="72" y="511"/>
                  <a:pt x="72" y="511"/>
                  <a:pt x="72" y="511"/>
                </a:cubicBezTo>
                <a:cubicBezTo>
                  <a:pt x="72" y="73"/>
                  <a:pt x="72" y="73"/>
                  <a:pt x="72" y="73"/>
                </a:cubicBezTo>
                <a:cubicBezTo>
                  <a:pt x="706" y="73"/>
                  <a:pt x="706" y="73"/>
                  <a:pt x="706" y="73"/>
                </a:cubicBezTo>
                <a:lnTo>
                  <a:pt x="706" y="511"/>
                </a:lnTo>
                <a:close/>
                <a:moveTo>
                  <a:pt x="218" y="267"/>
                </a:moveTo>
                <a:cubicBezTo>
                  <a:pt x="258" y="267"/>
                  <a:pt x="291" y="235"/>
                  <a:pt x="291" y="195"/>
                </a:cubicBezTo>
                <a:cubicBezTo>
                  <a:pt x="291" y="156"/>
                  <a:pt x="258" y="122"/>
                  <a:pt x="218" y="122"/>
                </a:cubicBezTo>
                <a:cubicBezTo>
                  <a:pt x="179" y="122"/>
                  <a:pt x="147" y="156"/>
                  <a:pt x="147" y="195"/>
                </a:cubicBezTo>
                <a:cubicBezTo>
                  <a:pt x="147" y="235"/>
                  <a:pt x="179" y="267"/>
                  <a:pt x="218" y="267"/>
                </a:cubicBezTo>
                <a:close/>
              </a:path>
            </a:pathLst>
          </a:custGeom>
          <a:solidFill>
            <a:srgbClr val="FFFFFF"/>
          </a:solidFill>
          <a:ln>
            <a:noFill/>
          </a:ln>
        </p:spPr>
        <p:txBody>
          <a:bodyPr vert="horz" wrap="square" lIns="91435" tIns="45717" rIns="91435" bIns="4571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ED6568">
                  <a:lumMod val="20000"/>
                  <a:lumOff val="80000"/>
                </a:srgbClr>
              </a:solidFill>
              <a:effectLst/>
              <a:uLnTx/>
              <a:uFillTx/>
              <a:cs typeface="+mn-ea"/>
              <a:sym typeface="+mn-lt"/>
            </a:endParaRPr>
          </a:p>
        </p:txBody>
      </p:sp>
      <p:sp>
        <p:nvSpPr>
          <p:cNvPr id="42" name="文本占位符 6"/>
          <p:cNvSpPr txBox="1"/>
          <p:nvPr>
            <p:custDataLst>
              <p:tags r:id="rId2"/>
            </p:custDataLst>
          </p:nvPr>
        </p:nvSpPr>
        <p:spPr bwMode="auto">
          <a:xfrm>
            <a:off x="3306619" y="1597195"/>
            <a:ext cx="5532581" cy="1003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zh-CN" sz="2000" dirty="0" smtClean="0">
                <a:solidFill>
                  <a:schemeClr val="bg1"/>
                </a:solidFill>
                <a:latin typeface="+mn-ea"/>
                <a:ea typeface="+mn-ea"/>
              </a:rPr>
              <a:t>严格落实《预算法》及其实施条例、《会计法》、《政府采购法》《会计核算基础规范》等法律法规。</a:t>
            </a:r>
            <a:endParaRPr lang="zh-CN" altLang="zh-CN" sz="2000" dirty="0">
              <a:solidFill>
                <a:schemeClr val="bg1"/>
              </a:solidFill>
              <a:latin typeface="+mn-ea"/>
              <a:ea typeface="+mn-ea"/>
            </a:endParaRPr>
          </a:p>
        </p:txBody>
      </p:sp>
      <p:sp>
        <p:nvSpPr>
          <p:cNvPr id="43" name="圆角矩形 54"/>
          <p:cNvSpPr/>
          <p:nvPr/>
        </p:nvSpPr>
        <p:spPr>
          <a:xfrm>
            <a:off x="3228053" y="1501516"/>
            <a:ext cx="5677821" cy="1013084"/>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par>
                                <p:cTn id="20" presetID="53" presetClass="entr" presetSubtype="16"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9"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par>
                          <p:cTn id="34" fill="hold">
                            <p:stCondLst>
                              <p:cond delay="2500"/>
                            </p:stCondLst>
                            <p:childTnLst>
                              <p:par>
                                <p:cTn id="35" presetID="2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par>
                                <p:cTn id="39" presetID="53" presetClass="entr" presetSubtype="16"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3000"/>
                            </p:stCondLst>
                            <p:childTnLst>
                              <p:par>
                                <p:cTn id="45" presetID="23" presetClass="entr" presetSubtype="16"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childTnLst>
                                </p:cTn>
                              </p:par>
                            </p:childTnLst>
                          </p:cTn>
                        </p:par>
                        <p:par>
                          <p:cTn id="49" fill="hold">
                            <p:stCondLst>
                              <p:cond delay="3500"/>
                            </p:stCondLst>
                            <p:childTnLst>
                              <p:par>
                                <p:cTn id="50" presetID="9"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par>
                          <p:cTn id="53" fill="hold">
                            <p:stCondLst>
                              <p:cond delay="4000"/>
                            </p:stCondLst>
                            <p:childTnLst>
                              <p:par>
                                <p:cTn id="54" presetID="23" presetClass="entr" presetSubtype="1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4500"/>
                            </p:stCondLst>
                            <p:childTnLst>
                              <p:par>
                                <p:cTn id="64" presetID="2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childTnLst>
                                </p:cTn>
                              </p:par>
                            </p:childTnLst>
                          </p:cTn>
                        </p:par>
                        <p:par>
                          <p:cTn id="68" fill="hold">
                            <p:stCondLst>
                              <p:cond delay="5000"/>
                            </p:stCondLst>
                            <p:childTnLst>
                              <p:par>
                                <p:cTn id="69" presetID="9"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dissolve">
                                      <p:cBhvr>
                                        <p:cTn id="71" dur="500"/>
                                        <p:tgtEl>
                                          <p:spTgt spid="15"/>
                                        </p:tgtEl>
                                      </p:cBhvr>
                                    </p:animEffect>
                                  </p:childTnLst>
                                </p:cTn>
                              </p:par>
                            </p:childTnLst>
                          </p:cTn>
                        </p:par>
                        <p:par>
                          <p:cTn id="72" fill="hold">
                            <p:stCondLst>
                              <p:cond delay="5500"/>
                            </p:stCondLst>
                            <p:childTnLst>
                              <p:par>
                                <p:cTn id="73" presetID="56" presetClass="entr" presetSubtype="0" fill="hold" grpId="0" nodeType="afterEffect">
                                  <p:stCondLst>
                                    <p:cond delay="0"/>
                                  </p:stCondLst>
                                  <p:iterate type="lt">
                                    <p:tmPct val="10000"/>
                                  </p:iterate>
                                  <p:childTnLst>
                                    <p:set>
                                      <p:cBhvr>
                                        <p:cTn id="74" dur="1" fill="hold">
                                          <p:stCondLst>
                                            <p:cond delay="0"/>
                                          </p:stCondLst>
                                        </p:cTn>
                                        <p:tgtEl>
                                          <p:spTgt spid="42"/>
                                        </p:tgtEl>
                                        <p:attrNameLst>
                                          <p:attrName>style.visibility</p:attrName>
                                        </p:attrNameLst>
                                      </p:cBhvr>
                                      <p:to>
                                        <p:strVal val="visible"/>
                                      </p:to>
                                    </p:set>
                                    <p:anim by="(-#ppt_w*2)" calcmode="lin" valueType="num">
                                      <p:cBhvr rctx="PPT">
                                        <p:cTn id="75" dur="500" autoRev="1" fill="hold">
                                          <p:stCondLst>
                                            <p:cond delay="0"/>
                                          </p:stCondLst>
                                        </p:cTn>
                                        <p:tgtEl>
                                          <p:spTgt spid="42"/>
                                        </p:tgtEl>
                                        <p:attrNameLst>
                                          <p:attrName>ppt_w</p:attrName>
                                        </p:attrNameLst>
                                      </p:cBhvr>
                                    </p:anim>
                                    <p:anim by="(#ppt_w*0.50)" calcmode="lin" valueType="num">
                                      <p:cBhvr>
                                        <p:cTn id="76" dur="500" decel="50000" autoRev="1" fill="hold">
                                          <p:stCondLst>
                                            <p:cond delay="0"/>
                                          </p:stCondLst>
                                        </p:cTn>
                                        <p:tgtEl>
                                          <p:spTgt spid="42"/>
                                        </p:tgtEl>
                                        <p:attrNameLst>
                                          <p:attrName>ppt_x</p:attrName>
                                        </p:attrNameLst>
                                      </p:cBhvr>
                                    </p:anim>
                                    <p:anim from="(-#ppt_h/2)" to="(#ppt_y)" calcmode="lin" valueType="num">
                                      <p:cBhvr>
                                        <p:cTn id="77" dur="1000" fill="hold">
                                          <p:stCondLst>
                                            <p:cond delay="0"/>
                                          </p:stCondLst>
                                        </p:cTn>
                                        <p:tgtEl>
                                          <p:spTgt spid="42"/>
                                        </p:tgtEl>
                                        <p:attrNameLst>
                                          <p:attrName>ppt_y</p:attrName>
                                        </p:attrNameLst>
                                      </p:cBhvr>
                                    </p:anim>
                                    <p:animRot by="21600000">
                                      <p:cBhvr>
                                        <p:cTn id="78" dur="1000" fill="hold">
                                          <p:stCondLst>
                                            <p:cond delay="0"/>
                                          </p:stCondLst>
                                        </p:cTn>
                                        <p:tgtEl>
                                          <p:spTgt spid="42"/>
                                        </p:tgtEl>
                                        <p:attrNameLst>
                                          <p:attrName>r</p:attrName>
                                        </p:attrNameLst>
                                      </p:cBhvr>
                                    </p:animRot>
                                  </p:childTnLst>
                                </p:cTn>
                              </p:par>
                              <p:par>
                                <p:cTn id="79" presetID="10"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P spid="8" grpId="0" animBg="1"/>
      <p:bldP spid="11" grpId="0"/>
      <p:bldP spid="12" grpId="0" animBg="1"/>
      <p:bldP spid="15" grpId="0"/>
      <p:bldP spid="41" grpId="0" animBg="1"/>
      <p:bldP spid="42" grpId="0"/>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grpSp>
        <p:nvGrpSpPr>
          <p:cNvPr id="4" name="组合 3"/>
          <p:cNvGrpSpPr/>
          <p:nvPr/>
        </p:nvGrpSpPr>
        <p:grpSpPr>
          <a:xfrm>
            <a:off x="3860776" y="1670398"/>
            <a:ext cx="4115828" cy="4442625"/>
            <a:chOff x="2862924" y="1013312"/>
            <a:chExt cx="3086871" cy="3331969"/>
          </a:xfrm>
        </p:grpSpPr>
        <p:grpSp>
          <p:nvGrpSpPr>
            <p:cNvPr id="5" name="Group 5"/>
            <p:cNvGrpSpPr/>
            <p:nvPr/>
          </p:nvGrpSpPr>
          <p:grpSpPr>
            <a:xfrm>
              <a:off x="3639358" y="2836521"/>
              <a:ext cx="1862651" cy="1508760"/>
              <a:chOff x="7684022" y="2465249"/>
              <a:chExt cx="2752725" cy="2384426"/>
            </a:xfrm>
          </p:grpSpPr>
          <p:sp>
            <p:nvSpPr>
              <p:cNvPr id="32" name="Freeform: Shape 7"/>
              <p:cNvSpPr/>
              <p:nvPr/>
            </p:nvSpPr>
            <p:spPr bwMode="auto">
              <a:xfrm>
                <a:off x="8142810" y="2728774"/>
                <a:ext cx="1833563" cy="2120900"/>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solidFill>
                <a:srgbClr val="8DB82E"/>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3" name="Freeform: Shape 8"/>
              <p:cNvSpPr/>
              <p:nvPr/>
            </p:nvSpPr>
            <p:spPr bwMode="auto">
              <a:xfrm>
                <a:off x="8142810" y="2728774"/>
                <a:ext cx="1833563" cy="1058863"/>
              </a:xfrm>
              <a:custGeom>
                <a:avLst/>
                <a:gdLst>
                  <a:gd name="T0" fmla="*/ 1155 w 1155"/>
                  <a:gd name="T1" fmla="*/ 335 h 667"/>
                  <a:gd name="T2" fmla="*/ 1155 w 1155"/>
                  <a:gd name="T3" fmla="*/ 335 h 667"/>
                  <a:gd name="T4" fmla="*/ 1155 w 1155"/>
                  <a:gd name="T5" fmla="*/ 335 h 667"/>
                  <a:gd name="T6" fmla="*/ 577 w 1155"/>
                  <a:gd name="T7" fmla="*/ 0 h 667"/>
                  <a:gd name="T8" fmla="*/ 3 w 1155"/>
                  <a:gd name="T9" fmla="*/ 335 h 667"/>
                  <a:gd name="T10" fmla="*/ 0 w 1155"/>
                  <a:gd name="T11" fmla="*/ 335 h 667"/>
                  <a:gd name="T12" fmla="*/ 0 w 1155"/>
                  <a:gd name="T13" fmla="*/ 335 h 667"/>
                  <a:gd name="T14" fmla="*/ 0 w 1155"/>
                  <a:gd name="T15" fmla="*/ 335 h 667"/>
                  <a:gd name="T16" fmla="*/ 3 w 1155"/>
                  <a:gd name="T17" fmla="*/ 335 h 667"/>
                  <a:gd name="T18" fmla="*/ 577 w 1155"/>
                  <a:gd name="T19" fmla="*/ 667 h 667"/>
                  <a:gd name="T20" fmla="*/ 1155 w 1155"/>
                  <a:gd name="T21" fmla="*/ 335 h 667"/>
                  <a:gd name="T22" fmla="*/ 1155 w 1155"/>
                  <a:gd name="T23" fmla="*/ 335 h 667"/>
                  <a:gd name="T24" fmla="*/ 1155 w 1155"/>
                  <a:gd name="T25" fmla="*/ 33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5" h="667">
                    <a:moveTo>
                      <a:pt x="1155" y="335"/>
                    </a:moveTo>
                    <a:lnTo>
                      <a:pt x="1155" y="335"/>
                    </a:lnTo>
                    <a:lnTo>
                      <a:pt x="1155" y="335"/>
                    </a:lnTo>
                    <a:lnTo>
                      <a:pt x="577" y="0"/>
                    </a:lnTo>
                    <a:lnTo>
                      <a:pt x="3" y="335"/>
                    </a:lnTo>
                    <a:lnTo>
                      <a:pt x="0" y="335"/>
                    </a:lnTo>
                    <a:lnTo>
                      <a:pt x="0" y="335"/>
                    </a:lnTo>
                    <a:lnTo>
                      <a:pt x="0" y="335"/>
                    </a:lnTo>
                    <a:lnTo>
                      <a:pt x="3" y="335"/>
                    </a:lnTo>
                    <a:lnTo>
                      <a:pt x="577" y="667"/>
                    </a:lnTo>
                    <a:lnTo>
                      <a:pt x="1155" y="335"/>
                    </a:lnTo>
                    <a:lnTo>
                      <a:pt x="1155" y="335"/>
                    </a:lnTo>
                    <a:lnTo>
                      <a:pt x="1155" y="335"/>
                    </a:lnTo>
                    <a:close/>
                  </a:path>
                </a:pathLst>
              </a:custGeom>
              <a:solidFill>
                <a:srgbClr val="8DB82E"/>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4" name="Freeform: Shape 9"/>
              <p:cNvSpPr/>
              <p:nvPr/>
            </p:nvSpPr>
            <p:spPr bwMode="auto">
              <a:xfrm>
                <a:off x="8142810" y="3260587"/>
                <a:ext cx="919163" cy="1589088"/>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solidFill>
                <a:srgbClr val="A1CE3A"/>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5" name="Freeform: Shape 10"/>
              <p:cNvSpPr/>
              <p:nvPr/>
            </p:nvSpPr>
            <p:spPr bwMode="auto">
              <a:xfrm>
                <a:off x="8142810" y="2728774"/>
                <a:ext cx="919163" cy="1058863"/>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solidFill>
                <a:srgbClr val="8DB82E"/>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6" name="Freeform: Shape 11"/>
              <p:cNvSpPr/>
              <p:nvPr/>
            </p:nvSpPr>
            <p:spPr bwMode="auto">
              <a:xfrm>
                <a:off x="7684022" y="2465249"/>
                <a:ext cx="1374775" cy="795338"/>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solidFill>
                <a:schemeClr val="accent6">
                  <a:lumMod val="60000"/>
                  <a:lumOff val="40000"/>
                </a:schemeClr>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7" name="Freeform: Shape 12"/>
              <p:cNvSpPr/>
              <p:nvPr/>
            </p:nvSpPr>
            <p:spPr bwMode="auto">
              <a:xfrm>
                <a:off x="9061972" y="2465249"/>
                <a:ext cx="1374775" cy="795338"/>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solidFill>
                <a:schemeClr val="accent6">
                  <a:lumMod val="60000"/>
                  <a:lumOff val="40000"/>
                </a:schemeClr>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8" name="Freeform: Shape 13"/>
              <p:cNvSpPr/>
              <p:nvPr/>
            </p:nvSpPr>
            <p:spPr bwMode="auto">
              <a:xfrm>
                <a:off x="7684022" y="3260587"/>
                <a:ext cx="1377950" cy="795338"/>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solidFill>
                <a:schemeClr val="accent6">
                  <a:lumMod val="60000"/>
                  <a:lumOff val="40000"/>
                </a:schemeClr>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9" name="Freeform: Shape 14"/>
              <p:cNvSpPr/>
              <p:nvPr/>
            </p:nvSpPr>
            <p:spPr bwMode="auto">
              <a:xfrm>
                <a:off x="9061972" y="3260587"/>
                <a:ext cx="1374775" cy="795338"/>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solidFill>
                <a:schemeClr val="accent6">
                  <a:lumMod val="60000"/>
                  <a:lumOff val="40000"/>
                </a:schemeClr>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sp>
          <p:nvSpPr>
            <p:cNvPr id="6" name="Oval 3"/>
            <p:cNvSpPr/>
            <p:nvPr/>
          </p:nvSpPr>
          <p:spPr>
            <a:xfrm>
              <a:off x="3929817" y="3097530"/>
              <a:ext cx="1329398" cy="431535"/>
            </a:xfrm>
            <a:prstGeom prst="ellipse">
              <a:avLst/>
            </a:prstGeom>
            <a:gradFill flip="none" rotWithShape="1">
              <a:gsLst>
                <a:gs pos="0">
                  <a:srgbClr val="55595B"/>
                </a:gs>
                <a:gs pos="100000">
                  <a:srgbClr val="55595B">
                    <a:alpha val="0"/>
                  </a:srgbClr>
                </a:gs>
              </a:gsLst>
              <a:path path="shape">
                <a:fillToRect l="50000" t="50000" r="50000" b="50000"/>
              </a:path>
              <a:tileRect/>
            </a:gradFill>
            <a:ln w="12700" cap="flat" cmpd="sng" algn="ctr">
              <a:noFill/>
              <a:prstDash val="solid"/>
              <a:miter lim="800000"/>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7" name="Freeform: Shape 27"/>
            <p:cNvSpPr/>
            <p:nvPr/>
          </p:nvSpPr>
          <p:spPr bwMode="auto">
            <a:xfrm rot="174416">
              <a:off x="2862924" y="2242276"/>
              <a:ext cx="1721864" cy="950927"/>
            </a:xfrm>
            <a:custGeom>
              <a:avLst/>
              <a:gdLst>
                <a:gd name="T0" fmla="*/ 1655 w 1012"/>
                <a:gd name="T1" fmla="*/ 914 h 525"/>
                <a:gd name="T2" fmla="*/ 731 w 1012"/>
                <a:gd name="T3" fmla="*/ 110 h 525"/>
                <a:gd name="T4" fmla="*/ 399 w 1012"/>
                <a:gd name="T5" fmla="*/ 714 h 525"/>
                <a:gd name="T6" fmla="*/ 770 w 1012"/>
                <a:gd name="T7" fmla="*/ 689 h 525"/>
                <a:gd name="T8" fmla="*/ 1655 w 1012"/>
                <a:gd name="T9" fmla="*/ 914 h 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2" h="525">
                  <a:moveTo>
                    <a:pt x="1012" y="525"/>
                  </a:moveTo>
                  <a:cubicBezTo>
                    <a:pt x="1012" y="525"/>
                    <a:pt x="868" y="126"/>
                    <a:pt x="447" y="63"/>
                  </a:cubicBezTo>
                  <a:cubicBezTo>
                    <a:pt x="25" y="0"/>
                    <a:pt x="0" y="368"/>
                    <a:pt x="244" y="410"/>
                  </a:cubicBezTo>
                  <a:cubicBezTo>
                    <a:pt x="327" y="424"/>
                    <a:pt x="398" y="410"/>
                    <a:pt x="471" y="396"/>
                  </a:cubicBezTo>
                  <a:cubicBezTo>
                    <a:pt x="615" y="369"/>
                    <a:pt x="764" y="341"/>
                    <a:pt x="1012" y="525"/>
                  </a:cubicBezTo>
                </a:path>
              </a:pathLst>
            </a:custGeom>
            <a:solidFill>
              <a:srgbClr val="A1CE3A"/>
            </a:solidFill>
            <a:ln>
              <a:noFill/>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nvGrpSpPr>
            <p:cNvPr id="8" name="Group 28"/>
            <p:cNvGrpSpPr/>
            <p:nvPr/>
          </p:nvGrpSpPr>
          <p:grpSpPr>
            <a:xfrm>
              <a:off x="4527567" y="2481568"/>
              <a:ext cx="1385815" cy="697069"/>
              <a:chOff x="6036756" y="3308758"/>
              <a:chExt cx="1847753" cy="929425"/>
            </a:xfrm>
          </p:grpSpPr>
          <p:sp>
            <p:nvSpPr>
              <p:cNvPr id="30" name="Freeform: Shape 29"/>
              <p:cNvSpPr/>
              <p:nvPr/>
            </p:nvSpPr>
            <p:spPr bwMode="auto">
              <a:xfrm rot="21319952" flipH="1">
                <a:off x="6036756" y="3308758"/>
                <a:ext cx="1847753" cy="929425"/>
              </a:xfrm>
              <a:custGeom>
                <a:avLst/>
                <a:gdLst>
                  <a:gd name="T0" fmla="*/ 1332 w 1012"/>
                  <a:gd name="T1" fmla="*/ 670 h 525"/>
                  <a:gd name="T2" fmla="*/ 588 w 1012"/>
                  <a:gd name="T3" fmla="*/ 80 h 525"/>
                  <a:gd name="T4" fmla="*/ 321 w 1012"/>
                  <a:gd name="T5" fmla="*/ 523 h 525"/>
                  <a:gd name="T6" fmla="*/ 620 w 1012"/>
                  <a:gd name="T7" fmla="*/ 505 h 525"/>
                  <a:gd name="T8" fmla="*/ 1332 w 1012"/>
                  <a:gd name="T9" fmla="*/ 670 h 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2" h="525">
                    <a:moveTo>
                      <a:pt x="1012" y="525"/>
                    </a:moveTo>
                    <a:cubicBezTo>
                      <a:pt x="1012" y="525"/>
                      <a:pt x="868" y="126"/>
                      <a:pt x="447" y="63"/>
                    </a:cubicBezTo>
                    <a:cubicBezTo>
                      <a:pt x="25" y="0"/>
                      <a:pt x="0" y="368"/>
                      <a:pt x="244" y="410"/>
                    </a:cubicBezTo>
                    <a:cubicBezTo>
                      <a:pt x="327" y="424"/>
                      <a:pt x="398" y="410"/>
                      <a:pt x="471" y="396"/>
                    </a:cubicBezTo>
                    <a:cubicBezTo>
                      <a:pt x="615" y="369"/>
                      <a:pt x="764" y="341"/>
                      <a:pt x="1012" y="525"/>
                    </a:cubicBezTo>
                  </a:path>
                </a:pathLst>
              </a:custGeom>
              <a:solidFill>
                <a:srgbClr val="A1CE3A"/>
              </a:solidFill>
              <a:ln>
                <a:noFill/>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1" name="Freeform: Shape 30"/>
              <p:cNvSpPr/>
              <p:nvPr/>
            </p:nvSpPr>
            <p:spPr bwMode="auto">
              <a:xfrm>
                <a:off x="7024980" y="3491236"/>
                <a:ext cx="448216" cy="448216"/>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rgbClr val="FFFFFF"/>
              </a:solidFill>
              <a:ln>
                <a:noFill/>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grpSp>
          <p:nvGrpSpPr>
            <p:cNvPr id="9" name="Group 31"/>
            <p:cNvGrpSpPr/>
            <p:nvPr/>
          </p:nvGrpSpPr>
          <p:grpSpPr>
            <a:xfrm>
              <a:off x="3109491" y="1013312"/>
              <a:ext cx="1589734" cy="2206691"/>
              <a:chOff x="4218134" y="1485975"/>
              <a:chExt cx="2119645" cy="2942255"/>
            </a:xfrm>
          </p:grpSpPr>
          <p:sp>
            <p:nvSpPr>
              <p:cNvPr id="14" name="Freeform: Shape 32"/>
              <p:cNvSpPr/>
              <p:nvPr/>
            </p:nvSpPr>
            <p:spPr bwMode="auto">
              <a:xfrm rot="20967558">
                <a:off x="4218134" y="1485975"/>
                <a:ext cx="2119645" cy="2942255"/>
              </a:xfrm>
              <a:custGeom>
                <a:avLst/>
                <a:gdLst>
                  <a:gd name="T0" fmla="*/ 1149 w 980"/>
                  <a:gd name="T1" fmla="*/ 2121 h 1370"/>
                  <a:gd name="T2" fmla="*/ 1046 w 980"/>
                  <a:gd name="T3" fmla="*/ 689 h 1370"/>
                  <a:gd name="T4" fmla="*/ 271 w 980"/>
                  <a:gd name="T5" fmla="*/ 865 h 1370"/>
                  <a:gd name="T6" fmla="*/ 1149 w 980"/>
                  <a:gd name="T7" fmla="*/ 2121 h 1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0" h="1370">
                    <a:moveTo>
                      <a:pt x="737" y="1370"/>
                    </a:moveTo>
                    <a:cubicBezTo>
                      <a:pt x="737" y="1370"/>
                      <a:pt x="980" y="890"/>
                      <a:pt x="671" y="445"/>
                    </a:cubicBezTo>
                    <a:cubicBezTo>
                      <a:pt x="362" y="0"/>
                      <a:pt x="0" y="297"/>
                      <a:pt x="174" y="559"/>
                    </a:cubicBezTo>
                    <a:cubicBezTo>
                      <a:pt x="349" y="822"/>
                      <a:pt x="666" y="782"/>
                      <a:pt x="737" y="1370"/>
                    </a:cubicBezTo>
                  </a:path>
                </a:pathLst>
              </a:custGeom>
              <a:solidFill>
                <a:srgbClr val="A1CE3A"/>
              </a:solidFill>
              <a:ln>
                <a:noFill/>
              </a:ln>
              <a:effectLst/>
              <a:extLst>
                <a:ext uri="{91240B29-F687-4F45-9708-019B960494DF}">
                  <a14:hiddenLine xmlns="" xmlns:a14="http://schemas.microsoft.com/office/drawing/2010/main" w="9525">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74053" dir="3542175" algn="ctr" rotWithShape="0">
                        <a:srgbClr val="808080"/>
                      </a:outerShdw>
                    </a:effectLst>
                  </a14:hiddenEffects>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nvGrpSpPr>
              <p:cNvPr id="15" name="Group 33"/>
              <p:cNvGrpSpPr/>
              <p:nvPr/>
            </p:nvGrpSpPr>
            <p:grpSpPr>
              <a:xfrm>
                <a:off x="4654973" y="2251730"/>
                <a:ext cx="395012" cy="382432"/>
                <a:chOff x="5174603" y="4907384"/>
                <a:chExt cx="395012" cy="382432"/>
              </a:xfrm>
            </p:grpSpPr>
            <p:sp>
              <p:nvSpPr>
                <p:cNvPr id="16" name="Rectangle 34"/>
                <p:cNvSpPr/>
                <p:nvPr/>
              </p:nvSpPr>
              <p:spPr bwMode="auto">
                <a:xfrm>
                  <a:off x="5315496" y="5060858"/>
                  <a:ext cx="45288" cy="4025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17" name="Rectangle 35"/>
                <p:cNvSpPr/>
                <p:nvPr/>
              </p:nvSpPr>
              <p:spPr bwMode="auto">
                <a:xfrm>
                  <a:off x="5385943" y="5060858"/>
                  <a:ext cx="45288" cy="4025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18" name="Rectangle 36"/>
                <p:cNvSpPr/>
                <p:nvPr/>
              </p:nvSpPr>
              <p:spPr bwMode="auto">
                <a:xfrm>
                  <a:off x="5453876" y="5060858"/>
                  <a:ext cx="45288" cy="4025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19" name="Rectangle 37"/>
                <p:cNvSpPr/>
                <p:nvPr/>
              </p:nvSpPr>
              <p:spPr bwMode="auto">
                <a:xfrm>
                  <a:off x="5315496" y="5126273"/>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0" name="Rectangle 38"/>
                <p:cNvSpPr/>
                <p:nvPr/>
              </p:nvSpPr>
              <p:spPr bwMode="auto">
                <a:xfrm>
                  <a:off x="5385943" y="5126273"/>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1" name="Rectangle 39"/>
                <p:cNvSpPr/>
                <p:nvPr/>
              </p:nvSpPr>
              <p:spPr bwMode="auto">
                <a:xfrm>
                  <a:off x="5453876" y="5126273"/>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2" name="Rectangle 40"/>
                <p:cNvSpPr/>
                <p:nvPr/>
              </p:nvSpPr>
              <p:spPr bwMode="auto">
                <a:xfrm>
                  <a:off x="5315496" y="5189174"/>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3" name="Rectangle 41"/>
                <p:cNvSpPr/>
                <p:nvPr/>
              </p:nvSpPr>
              <p:spPr bwMode="auto">
                <a:xfrm>
                  <a:off x="5247564" y="5126273"/>
                  <a:ext cx="40256"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4" name="Rectangle 42"/>
                <p:cNvSpPr/>
                <p:nvPr/>
              </p:nvSpPr>
              <p:spPr bwMode="auto">
                <a:xfrm>
                  <a:off x="5247564" y="5189174"/>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5" name="Rectangle 43"/>
                <p:cNvSpPr/>
                <p:nvPr/>
              </p:nvSpPr>
              <p:spPr bwMode="auto">
                <a:xfrm>
                  <a:off x="5385943" y="5189174"/>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6" name="Rectangle 44"/>
                <p:cNvSpPr/>
                <p:nvPr/>
              </p:nvSpPr>
              <p:spPr bwMode="auto">
                <a:xfrm>
                  <a:off x="5453876" y="5189174"/>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7" name="Freeform: Shape 45"/>
                <p:cNvSpPr/>
                <p:nvPr/>
              </p:nvSpPr>
              <p:spPr bwMode="auto">
                <a:xfrm>
                  <a:off x="5174603" y="4935062"/>
                  <a:ext cx="395012" cy="354754"/>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8" name="Rectangle 46"/>
                <p:cNvSpPr/>
                <p:nvPr/>
              </p:nvSpPr>
              <p:spPr bwMode="auto">
                <a:xfrm>
                  <a:off x="5250080" y="4907384"/>
                  <a:ext cx="32709" cy="5535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9" name="Rectangle 47"/>
                <p:cNvSpPr/>
                <p:nvPr/>
              </p:nvSpPr>
              <p:spPr bwMode="auto">
                <a:xfrm>
                  <a:off x="5468972" y="4907384"/>
                  <a:ext cx="37741" cy="5535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grpSp>
        <p:sp>
          <p:nvSpPr>
            <p:cNvPr id="10" name="Freeform: Shape 48"/>
            <p:cNvSpPr/>
            <p:nvPr/>
          </p:nvSpPr>
          <p:spPr bwMode="auto">
            <a:xfrm>
              <a:off x="3151211" y="2486352"/>
              <a:ext cx="340240" cy="340280"/>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rgbClr val="FFFFFF"/>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nvGrpSpPr>
            <p:cNvPr id="11" name="Group 49"/>
            <p:cNvGrpSpPr/>
            <p:nvPr/>
          </p:nvGrpSpPr>
          <p:grpSpPr>
            <a:xfrm>
              <a:off x="4325729" y="1575379"/>
              <a:ext cx="1624066" cy="1518986"/>
              <a:chOff x="5767639" y="2100505"/>
              <a:chExt cx="2165422" cy="2025314"/>
            </a:xfrm>
          </p:grpSpPr>
          <p:sp>
            <p:nvSpPr>
              <p:cNvPr id="12" name="Freeform: Shape 50"/>
              <p:cNvSpPr/>
              <p:nvPr/>
            </p:nvSpPr>
            <p:spPr bwMode="auto">
              <a:xfrm rot="20875150" flipH="1">
                <a:off x="5767639" y="2100505"/>
                <a:ext cx="2165422" cy="2025314"/>
              </a:xfrm>
              <a:custGeom>
                <a:avLst/>
                <a:gdLst>
                  <a:gd name="T0" fmla="*/ 1512 w 1013"/>
                  <a:gd name="T1" fmla="*/ 1460 h 995"/>
                  <a:gd name="T2" fmla="*/ 929 w 1013"/>
                  <a:gd name="T3" fmla="*/ 377 h 995"/>
                  <a:gd name="T4" fmla="*/ 362 w 1013"/>
                  <a:gd name="T5" fmla="*/ 770 h 995"/>
                  <a:gd name="T6" fmla="*/ 1512 w 1013"/>
                  <a:gd name="T7" fmla="*/ 1460 h 9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995">
                    <a:moveTo>
                      <a:pt x="981" y="995"/>
                    </a:moveTo>
                    <a:cubicBezTo>
                      <a:pt x="981" y="995"/>
                      <a:pt x="1013" y="515"/>
                      <a:pt x="603" y="257"/>
                    </a:cubicBezTo>
                    <a:cubicBezTo>
                      <a:pt x="193" y="0"/>
                      <a:pt x="0" y="371"/>
                      <a:pt x="235" y="525"/>
                    </a:cubicBezTo>
                    <a:cubicBezTo>
                      <a:pt x="470" y="680"/>
                      <a:pt x="717" y="536"/>
                      <a:pt x="981" y="995"/>
                    </a:cubicBezTo>
                  </a:path>
                </a:pathLst>
              </a:custGeom>
              <a:solidFill>
                <a:srgbClr val="A1CE3A"/>
              </a:solidFill>
              <a:ln>
                <a:noFill/>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13" name="Freeform: Shape 51"/>
              <p:cNvSpPr/>
              <p:nvPr/>
            </p:nvSpPr>
            <p:spPr bwMode="auto">
              <a:xfrm>
                <a:off x="6870923" y="2523232"/>
                <a:ext cx="452346" cy="450538"/>
              </a:xfrm>
              <a:custGeom>
                <a:avLst/>
                <a:gdLst>
                  <a:gd name="T0" fmla="*/ 198438 w 21600"/>
                  <a:gd name="T1" fmla="*/ 198414 h 21558"/>
                  <a:gd name="T2" fmla="*/ 198438 w 21600"/>
                  <a:gd name="T3" fmla="*/ 198414 h 21558"/>
                  <a:gd name="T4" fmla="*/ 198438 w 21600"/>
                  <a:gd name="T5" fmla="*/ 198414 h 21558"/>
                  <a:gd name="T6" fmla="*/ 198438 w 21600"/>
                  <a:gd name="T7" fmla="*/ 198414 h 21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FFFFFF"/>
              </a:solidFill>
              <a:ln>
                <a:noFill/>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grpSp>
      <p:sp>
        <p:nvSpPr>
          <p:cNvPr id="52" name="矩形 51"/>
          <p:cNvSpPr/>
          <p:nvPr/>
        </p:nvSpPr>
        <p:spPr>
          <a:xfrm>
            <a:off x="3800476" y="1033760"/>
            <a:ext cx="4457700" cy="1077218"/>
          </a:xfrm>
          <a:prstGeom prst="rect">
            <a:avLst/>
          </a:prstGeom>
        </p:spPr>
        <p:txBody>
          <a:bodyPr wrap="square">
            <a:spAutoFit/>
          </a:bodyPr>
          <a:lstStyle/>
          <a:p>
            <a:pPr algn="ctr"/>
            <a:r>
              <a:rPr lang="zh-CN" altLang="zh-CN" sz="1600" b="1" dirty="0" smtClean="0">
                <a:solidFill>
                  <a:srgbClr val="A1CE3A"/>
                </a:solidFill>
                <a:latin typeface="+mn-ea"/>
              </a:rPr>
              <a:t>（二）依规落实整改要求</a:t>
            </a:r>
            <a:r>
              <a:rPr lang="zh-CN" altLang="zh-CN" sz="1600" b="1" dirty="0" smtClean="0">
                <a:solidFill>
                  <a:srgbClr val="A1CE3A"/>
                </a:solidFill>
                <a:latin typeface="+mn-ea"/>
              </a:rPr>
              <a:t>。</a:t>
            </a:r>
            <a:endParaRPr lang="en-US" altLang="zh-CN" sz="1600" b="1" dirty="0" smtClean="0">
              <a:solidFill>
                <a:srgbClr val="A1CE3A"/>
              </a:solidFill>
              <a:latin typeface="+mn-ea"/>
            </a:endParaRPr>
          </a:p>
          <a:p>
            <a:r>
              <a:rPr lang="zh-CN" altLang="zh-CN" sz="1600" b="1" dirty="0" smtClean="0">
                <a:solidFill>
                  <a:srgbClr val="A1CE3A"/>
                </a:solidFill>
                <a:latin typeface="+mn-ea"/>
              </a:rPr>
              <a:t>从</a:t>
            </a:r>
            <a:r>
              <a:rPr lang="zh-CN" altLang="zh-CN" sz="1600" b="1" dirty="0" smtClean="0">
                <a:solidFill>
                  <a:srgbClr val="A1CE3A"/>
                </a:solidFill>
                <a:latin typeface="+mn-ea"/>
              </a:rPr>
              <a:t>近年来检查部分单位的财会工作情况、省委巡视和市委巡察反馈的有关情况来看，目前预算单位财务管理和会计核算还存在以下突出问题：</a:t>
            </a:r>
            <a:endParaRPr lang="zh-CN" altLang="en-US" sz="1600" dirty="0">
              <a:solidFill>
                <a:srgbClr val="A1CE3A"/>
              </a:solidFill>
              <a:latin typeface="+mn-ea"/>
            </a:endParaRPr>
          </a:p>
        </p:txBody>
      </p:sp>
      <p:sp>
        <p:nvSpPr>
          <p:cNvPr id="53" name="矩形 52"/>
          <p:cNvSpPr/>
          <p:nvPr>
            <p:custDataLst>
              <p:tags r:id="rId1"/>
            </p:custDataLst>
          </p:nvPr>
        </p:nvSpPr>
        <p:spPr>
          <a:xfrm>
            <a:off x="2937836" y="133350"/>
            <a:ext cx="7007046" cy="523220"/>
          </a:xfrm>
          <a:prstGeom prst="rect">
            <a:avLst/>
          </a:prstGeom>
        </p:spPr>
        <p:txBody>
          <a:bodyPr wrap="none">
            <a:spAutoFit/>
          </a:bodyPr>
          <a:lstStyle/>
          <a:p>
            <a:r>
              <a:rPr lang="zh-CN" altLang="zh-CN" sz="2800" b="1" dirty="0" smtClean="0">
                <a:solidFill>
                  <a:srgbClr val="A1CE3A"/>
                </a:solidFill>
                <a:latin typeface="+mn-ea"/>
              </a:rPr>
              <a:t>三、强化安全意识</a:t>
            </a:r>
            <a:r>
              <a:rPr lang="zh-CN" altLang="zh-CN" sz="2800" b="1" dirty="0" smtClean="0">
                <a:solidFill>
                  <a:srgbClr val="A1CE3A"/>
                </a:solidFill>
                <a:latin typeface="+mn-ea"/>
              </a:rPr>
              <a:t>，守</a:t>
            </a:r>
            <a:r>
              <a:rPr lang="zh-CN" altLang="zh-CN" sz="2800" b="1" dirty="0" smtClean="0">
                <a:solidFill>
                  <a:srgbClr val="A1CE3A"/>
                </a:solidFill>
                <a:latin typeface="+mn-ea"/>
              </a:rPr>
              <a:t>住法纪底线不犯糊涂</a:t>
            </a:r>
            <a:endParaRPr lang="zh-CN" altLang="zh-CN" sz="2800" b="1" dirty="0">
              <a:solidFill>
                <a:srgbClr val="A1CE3A"/>
              </a:solidFill>
              <a:latin typeface="+mn-ea"/>
            </a:endParaRPr>
          </a:p>
        </p:txBody>
      </p:sp>
      <p:sp>
        <p:nvSpPr>
          <p:cNvPr id="31745" name="Rectangle 1"/>
          <p:cNvSpPr>
            <a:spLocks noChangeArrowheads="1"/>
          </p:cNvSpPr>
          <p:nvPr/>
        </p:nvSpPr>
        <p:spPr bwMode="auto">
          <a:xfrm>
            <a:off x="180975" y="2099816"/>
            <a:ext cx="3562350" cy="95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altLang="zh-CN" sz="1400" dirty="0" smtClean="0">
                <a:solidFill>
                  <a:schemeClr val="bg1"/>
                </a:solidFill>
                <a:latin typeface="+mn-ea"/>
              </a:rPr>
              <a:t>1</a:t>
            </a:r>
            <a:r>
              <a:rPr lang="zh-CN" altLang="zh-CN" sz="1400" dirty="0" smtClean="0">
                <a:solidFill>
                  <a:schemeClr val="bg1"/>
                </a:solidFill>
                <a:latin typeface="+mn-ea"/>
              </a:rPr>
              <a:t>、违反中央“八项规定”精神，设立账外账或“小金库”，三公经费超标，项目不按规定进行财政投资评审、政府采购，违规发放津补贴等；</a:t>
            </a:r>
            <a:endParaRPr lang="zh-CN" altLang="zh-CN" sz="1400" dirty="0">
              <a:solidFill>
                <a:schemeClr val="bg1"/>
              </a:solidFill>
              <a:latin typeface="+mn-ea"/>
            </a:endParaRPr>
          </a:p>
        </p:txBody>
      </p:sp>
      <p:sp>
        <p:nvSpPr>
          <p:cNvPr id="55" name="矩形 54"/>
          <p:cNvSpPr/>
          <p:nvPr/>
        </p:nvSpPr>
        <p:spPr>
          <a:xfrm>
            <a:off x="171450" y="3310234"/>
            <a:ext cx="3590925" cy="738664"/>
          </a:xfrm>
          <a:prstGeom prst="rect">
            <a:avLst/>
          </a:prstGeom>
        </p:spPr>
        <p:txBody>
          <a:bodyPr wrap="square">
            <a:spAutoFit/>
          </a:bodyPr>
          <a:lstStyle/>
          <a:p>
            <a:r>
              <a:rPr lang="en-US" altLang="zh-CN" sz="1400" dirty="0" smtClean="0">
                <a:solidFill>
                  <a:schemeClr val="bg1"/>
                </a:solidFill>
                <a:latin typeface="+mn-ea"/>
              </a:rPr>
              <a:t>2</a:t>
            </a:r>
            <a:r>
              <a:rPr lang="zh-CN" altLang="zh-CN" sz="1400" dirty="0" smtClean="0">
                <a:solidFill>
                  <a:schemeClr val="bg1"/>
                </a:solidFill>
                <a:latin typeface="+mn-ea"/>
              </a:rPr>
              <a:t>、不能严格执行“三重一大”制度，部分重大事项、重大项目、大额资金使用未经集体研究或查找不到相关决策记</a:t>
            </a:r>
            <a:r>
              <a:rPr lang="zh-CN" altLang="zh-CN" sz="1400" dirty="0" smtClean="0">
                <a:solidFill>
                  <a:schemeClr val="bg1"/>
                </a:solidFill>
                <a:latin typeface="+mn-ea"/>
              </a:rPr>
              <a:t>录</a:t>
            </a:r>
            <a:r>
              <a:rPr lang="zh-CN" altLang="en-US" sz="1400" dirty="0" smtClean="0">
                <a:solidFill>
                  <a:schemeClr val="bg1"/>
                </a:solidFill>
                <a:latin typeface="+mn-ea"/>
              </a:rPr>
              <a:t>；</a:t>
            </a:r>
            <a:endParaRPr lang="zh-CN" altLang="en-US" sz="1400" dirty="0">
              <a:solidFill>
                <a:schemeClr val="bg1"/>
              </a:solidFill>
              <a:latin typeface="+mn-ea"/>
            </a:endParaRPr>
          </a:p>
        </p:txBody>
      </p:sp>
      <p:sp>
        <p:nvSpPr>
          <p:cNvPr id="56" name="矩形 55"/>
          <p:cNvSpPr/>
          <p:nvPr/>
        </p:nvSpPr>
        <p:spPr>
          <a:xfrm>
            <a:off x="161926" y="4289763"/>
            <a:ext cx="3657600" cy="2031325"/>
          </a:xfrm>
          <a:prstGeom prst="rect">
            <a:avLst/>
          </a:prstGeom>
        </p:spPr>
        <p:txBody>
          <a:bodyPr wrap="square">
            <a:spAutoFit/>
          </a:bodyPr>
          <a:lstStyle/>
          <a:p>
            <a:r>
              <a:rPr lang="en-US" altLang="zh-CN" sz="1400" dirty="0" smtClean="0">
                <a:solidFill>
                  <a:schemeClr val="bg1"/>
                </a:solidFill>
                <a:latin typeface="+mn-ea"/>
              </a:rPr>
              <a:t>3</a:t>
            </a:r>
            <a:r>
              <a:rPr lang="zh-CN" altLang="zh-CN" sz="1400" dirty="0" smtClean="0">
                <a:solidFill>
                  <a:schemeClr val="bg1"/>
                </a:solidFill>
                <a:latin typeface="+mn-ea"/>
              </a:rPr>
              <a:t>、单位会计基础工作还比较薄弱，账簿登记不符合规定、对原始凭证审核不严、会计核算不实（特别是固定资产存在账实不符、账证不符、账账不符）；有的单位会计没有坚持日清月结，有的半年甚至一年做一次账；有的单位账务处理漏洞百出；有的单位会计档案管理混乱，会计资料收集不完整、归档不及时，甚至多年没有归档整理、没有妥善保管，导致档案丢失；</a:t>
            </a:r>
            <a:endParaRPr lang="zh-CN" altLang="en-US" sz="1400" dirty="0">
              <a:solidFill>
                <a:schemeClr val="bg1"/>
              </a:solidFill>
              <a:latin typeface="+mn-ea"/>
            </a:endParaRPr>
          </a:p>
        </p:txBody>
      </p:sp>
      <p:sp>
        <p:nvSpPr>
          <p:cNvPr id="31746" name="Rectangle 2"/>
          <p:cNvSpPr>
            <a:spLocks noChangeArrowheads="1"/>
          </p:cNvSpPr>
          <p:nvPr/>
        </p:nvSpPr>
        <p:spPr bwMode="auto">
          <a:xfrm>
            <a:off x="8248651" y="2317223"/>
            <a:ext cx="36957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mn-ea"/>
                <a:cs typeface="Times New Roman" pitchFamily="18" charset="0"/>
              </a:rPr>
              <a:t>4</a:t>
            </a:r>
            <a:r>
              <a:rPr kumimoji="0" lang="zh-CN" altLang="en-US" sz="1400" b="0" i="0" u="none" strike="noStrike" cap="none" normalizeH="0" baseline="0" dirty="0" smtClean="0">
                <a:ln>
                  <a:noFill/>
                </a:ln>
                <a:solidFill>
                  <a:schemeClr val="bg1"/>
                </a:solidFill>
                <a:effectLst/>
                <a:latin typeface="+mn-ea"/>
                <a:cs typeface="Times New Roman" pitchFamily="18" charset="0"/>
              </a:rPr>
              <a:t>、预算编制不准确不完整，存在无预算或超预算支出、擅自改变资金用途、套取财政资金等现象，结转结余资金数额较大，未按要求及时盘活存量资金；</a:t>
            </a:r>
            <a:endParaRPr kumimoji="0" lang="zh-CN" altLang="en-US" sz="1400" b="0" i="0" u="none" strike="noStrike" cap="none" normalizeH="0" baseline="0" dirty="0" smtClean="0">
              <a:ln>
                <a:noFill/>
              </a:ln>
              <a:solidFill>
                <a:schemeClr val="bg1"/>
              </a:solidFill>
              <a:effectLst/>
              <a:latin typeface="+mn-ea"/>
              <a:cs typeface="宋体" pitchFamily="2" charset="-122"/>
            </a:endParaRPr>
          </a:p>
        </p:txBody>
      </p:sp>
      <p:sp>
        <p:nvSpPr>
          <p:cNvPr id="31747" name="Rectangle 3"/>
          <p:cNvSpPr>
            <a:spLocks noChangeArrowheads="1"/>
          </p:cNvSpPr>
          <p:nvPr/>
        </p:nvSpPr>
        <p:spPr bwMode="auto">
          <a:xfrm>
            <a:off x="8258175" y="3557915"/>
            <a:ext cx="378142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mn-ea"/>
                <a:cs typeface="Times New Roman" pitchFamily="18" charset="0"/>
              </a:rPr>
              <a:t>5</a:t>
            </a:r>
            <a:r>
              <a:rPr kumimoji="0" lang="zh-CN" altLang="en-US" sz="1400" b="0" i="0" u="none" strike="noStrike" cap="none" normalizeH="0" baseline="0" dirty="0" smtClean="0">
                <a:ln>
                  <a:noFill/>
                </a:ln>
                <a:solidFill>
                  <a:schemeClr val="bg1"/>
                </a:solidFill>
                <a:effectLst/>
                <a:latin typeface="+mn-ea"/>
                <a:cs typeface="Times New Roman" pitchFamily="18" charset="0"/>
              </a:rPr>
              <a:t>、违反收支两条线规定，截留、滞留应当上缴的财政收入，少计少缴税费</a:t>
            </a:r>
            <a:endParaRPr kumimoji="0" lang="zh-CN" altLang="en-US" sz="1400" b="0" i="0" u="none" strike="noStrike" cap="none" normalizeH="0" baseline="0" dirty="0" smtClean="0">
              <a:ln>
                <a:noFill/>
              </a:ln>
              <a:solidFill>
                <a:schemeClr val="bg1"/>
              </a:solidFill>
              <a:effectLst/>
              <a:latin typeface="+mn-ea"/>
              <a:cs typeface="宋体" pitchFamily="2" charset="-122"/>
            </a:endParaRPr>
          </a:p>
        </p:txBody>
      </p:sp>
      <p:sp>
        <p:nvSpPr>
          <p:cNvPr id="31748" name="Rectangle 4"/>
          <p:cNvSpPr>
            <a:spLocks noChangeArrowheads="1"/>
          </p:cNvSpPr>
          <p:nvPr/>
        </p:nvSpPr>
        <p:spPr bwMode="auto">
          <a:xfrm>
            <a:off x="8277225" y="4335273"/>
            <a:ext cx="3705225"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mn-ea"/>
                <a:cs typeface="Times New Roman" pitchFamily="18" charset="0"/>
              </a:rPr>
              <a:t>6</a:t>
            </a:r>
            <a:r>
              <a:rPr kumimoji="0" lang="zh-CN" altLang="en-US" sz="1400" b="0" i="0" u="none" strike="noStrike" cap="none" normalizeH="0" baseline="0" dirty="0" smtClean="0">
                <a:ln>
                  <a:noFill/>
                </a:ln>
                <a:solidFill>
                  <a:schemeClr val="bg1"/>
                </a:solidFill>
                <a:effectLst/>
                <a:latin typeface="+mn-ea"/>
                <a:cs typeface="Times New Roman" pitchFamily="18" charset="0"/>
              </a:rPr>
              <a:t>、无政策依据收费，违规以收取保证金名义变相收费，擅自提高或降低收费标准、扩大收费范围，已明令取消收费项目继续收费；</a:t>
            </a:r>
            <a:endParaRPr kumimoji="0" lang="zh-CN" altLang="en-US" sz="1400" b="0" i="0" u="none" strike="noStrike" cap="none" normalizeH="0" baseline="0" dirty="0" smtClean="0">
              <a:ln>
                <a:noFill/>
              </a:ln>
              <a:solidFill>
                <a:schemeClr val="bg1"/>
              </a:solidFill>
              <a:effectLst/>
              <a:latin typeface="+mn-ea"/>
              <a:cs typeface="宋体" pitchFamily="2" charset="-122"/>
            </a:endParaRPr>
          </a:p>
        </p:txBody>
      </p:sp>
      <p:sp>
        <p:nvSpPr>
          <p:cNvPr id="60" name="圆角矩形 54"/>
          <p:cNvSpPr/>
          <p:nvPr/>
        </p:nvSpPr>
        <p:spPr>
          <a:xfrm>
            <a:off x="199104" y="2063491"/>
            <a:ext cx="3544222" cy="1013084"/>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62" name="圆角矩形 54"/>
          <p:cNvSpPr/>
          <p:nvPr/>
        </p:nvSpPr>
        <p:spPr>
          <a:xfrm>
            <a:off x="199103" y="3244591"/>
            <a:ext cx="3563271" cy="841634"/>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63" name="圆角矩形 54"/>
          <p:cNvSpPr/>
          <p:nvPr/>
        </p:nvSpPr>
        <p:spPr>
          <a:xfrm>
            <a:off x="180054" y="4235190"/>
            <a:ext cx="3591846" cy="212750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64" name="圆角矩形 54"/>
          <p:cNvSpPr/>
          <p:nvPr/>
        </p:nvSpPr>
        <p:spPr>
          <a:xfrm>
            <a:off x="8238204" y="2292091"/>
            <a:ext cx="3725196" cy="1013084"/>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65" name="圆角矩形 54"/>
          <p:cNvSpPr/>
          <p:nvPr/>
        </p:nvSpPr>
        <p:spPr>
          <a:xfrm>
            <a:off x="8219153" y="3444616"/>
            <a:ext cx="3791871" cy="708284"/>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66" name="圆角矩形 54"/>
          <p:cNvSpPr/>
          <p:nvPr/>
        </p:nvSpPr>
        <p:spPr>
          <a:xfrm>
            <a:off x="8209629" y="4282816"/>
            <a:ext cx="3801396" cy="85115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0" grpId="0" animBg="1"/>
      <p:bldP spid="62" grpId="0" animBg="1"/>
      <p:bldP spid="63" grpId="0" animBg="1"/>
      <p:bldP spid="64" grpId="0" animBg="1"/>
      <p:bldP spid="65"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grpSp>
        <p:nvGrpSpPr>
          <p:cNvPr id="3" name="组合 3"/>
          <p:cNvGrpSpPr/>
          <p:nvPr/>
        </p:nvGrpSpPr>
        <p:grpSpPr>
          <a:xfrm>
            <a:off x="3860776" y="1670398"/>
            <a:ext cx="4115828" cy="4442625"/>
            <a:chOff x="2862924" y="1013312"/>
            <a:chExt cx="3086871" cy="3331969"/>
          </a:xfrm>
        </p:grpSpPr>
        <p:grpSp>
          <p:nvGrpSpPr>
            <p:cNvPr id="4" name="Group 5"/>
            <p:cNvGrpSpPr/>
            <p:nvPr/>
          </p:nvGrpSpPr>
          <p:grpSpPr>
            <a:xfrm>
              <a:off x="3639358" y="2836521"/>
              <a:ext cx="1862651" cy="1508760"/>
              <a:chOff x="7684022" y="2465249"/>
              <a:chExt cx="2752725" cy="2384426"/>
            </a:xfrm>
          </p:grpSpPr>
          <p:sp>
            <p:nvSpPr>
              <p:cNvPr id="32" name="Freeform: Shape 7"/>
              <p:cNvSpPr/>
              <p:nvPr/>
            </p:nvSpPr>
            <p:spPr bwMode="auto">
              <a:xfrm>
                <a:off x="8142810" y="2728774"/>
                <a:ext cx="1833563" cy="2120900"/>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solidFill>
                <a:srgbClr val="8DB82E"/>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3" name="Freeform: Shape 8"/>
              <p:cNvSpPr/>
              <p:nvPr/>
            </p:nvSpPr>
            <p:spPr bwMode="auto">
              <a:xfrm>
                <a:off x="8142810" y="2728774"/>
                <a:ext cx="1833563" cy="1058863"/>
              </a:xfrm>
              <a:custGeom>
                <a:avLst/>
                <a:gdLst>
                  <a:gd name="T0" fmla="*/ 1155 w 1155"/>
                  <a:gd name="T1" fmla="*/ 335 h 667"/>
                  <a:gd name="T2" fmla="*/ 1155 w 1155"/>
                  <a:gd name="T3" fmla="*/ 335 h 667"/>
                  <a:gd name="T4" fmla="*/ 1155 w 1155"/>
                  <a:gd name="T5" fmla="*/ 335 h 667"/>
                  <a:gd name="T6" fmla="*/ 577 w 1155"/>
                  <a:gd name="T7" fmla="*/ 0 h 667"/>
                  <a:gd name="T8" fmla="*/ 3 w 1155"/>
                  <a:gd name="T9" fmla="*/ 335 h 667"/>
                  <a:gd name="T10" fmla="*/ 0 w 1155"/>
                  <a:gd name="T11" fmla="*/ 335 h 667"/>
                  <a:gd name="T12" fmla="*/ 0 w 1155"/>
                  <a:gd name="T13" fmla="*/ 335 h 667"/>
                  <a:gd name="T14" fmla="*/ 0 w 1155"/>
                  <a:gd name="T15" fmla="*/ 335 h 667"/>
                  <a:gd name="T16" fmla="*/ 3 w 1155"/>
                  <a:gd name="T17" fmla="*/ 335 h 667"/>
                  <a:gd name="T18" fmla="*/ 577 w 1155"/>
                  <a:gd name="T19" fmla="*/ 667 h 667"/>
                  <a:gd name="T20" fmla="*/ 1155 w 1155"/>
                  <a:gd name="T21" fmla="*/ 335 h 667"/>
                  <a:gd name="T22" fmla="*/ 1155 w 1155"/>
                  <a:gd name="T23" fmla="*/ 335 h 667"/>
                  <a:gd name="T24" fmla="*/ 1155 w 1155"/>
                  <a:gd name="T25" fmla="*/ 33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5" h="667">
                    <a:moveTo>
                      <a:pt x="1155" y="335"/>
                    </a:moveTo>
                    <a:lnTo>
                      <a:pt x="1155" y="335"/>
                    </a:lnTo>
                    <a:lnTo>
                      <a:pt x="1155" y="335"/>
                    </a:lnTo>
                    <a:lnTo>
                      <a:pt x="577" y="0"/>
                    </a:lnTo>
                    <a:lnTo>
                      <a:pt x="3" y="335"/>
                    </a:lnTo>
                    <a:lnTo>
                      <a:pt x="0" y="335"/>
                    </a:lnTo>
                    <a:lnTo>
                      <a:pt x="0" y="335"/>
                    </a:lnTo>
                    <a:lnTo>
                      <a:pt x="0" y="335"/>
                    </a:lnTo>
                    <a:lnTo>
                      <a:pt x="3" y="335"/>
                    </a:lnTo>
                    <a:lnTo>
                      <a:pt x="577" y="667"/>
                    </a:lnTo>
                    <a:lnTo>
                      <a:pt x="1155" y="335"/>
                    </a:lnTo>
                    <a:lnTo>
                      <a:pt x="1155" y="335"/>
                    </a:lnTo>
                    <a:lnTo>
                      <a:pt x="1155" y="335"/>
                    </a:lnTo>
                    <a:close/>
                  </a:path>
                </a:pathLst>
              </a:custGeom>
              <a:solidFill>
                <a:srgbClr val="8DB82E"/>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4" name="Freeform: Shape 9"/>
              <p:cNvSpPr/>
              <p:nvPr/>
            </p:nvSpPr>
            <p:spPr bwMode="auto">
              <a:xfrm>
                <a:off x="8142810" y="3260587"/>
                <a:ext cx="919163" cy="1589088"/>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solidFill>
                <a:srgbClr val="A1CE3A"/>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5" name="Freeform: Shape 10"/>
              <p:cNvSpPr/>
              <p:nvPr/>
            </p:nvSpPr>
            <p:spPr bwMode="auto">
              <a:xfrm>
                <a:off x="8142810" y="2728774"/>
                <a:ext cx="919163" cy="1058863"/>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solidFill>
                <a:srgbClr val="8DB82E"/>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6" name="Freeform: Shape 11"/>
              <p:cNvSpPr/>
              <p:nvPr/>
            </p:nvSpPr>
            <p:spPr bwMode="auto">
              <a:xfrm>
                <a:off x="7684022" y="2465249"/>
                <a:ext cx="1374775" cy="795338"/>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solidFill>
                <a:schemeClr val="accent6">
                  <a:lumMod val="60000"/>
                  <a:lumOff val="40000"/>
                </a:schemeClr>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7" name="Freeform: Shape 12"/>
              <p:cNvSpPr/>
              <p:nvPr/>
            </p:nvSpPr>
            <p:spPr bwMode="auto">
              <a:xfrm>
                <a:off x="9061972" y="2465249"/>
                <a:ext cx="1374775" cy="795338"/>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solidFill>
                <a:schemeClr val="accent6">
                  <a:lumMod val="60000"/>
                  <a:lumOff val="40000"/>
                </a:schemeClr>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8" name="Freeform: Shape 13"/>
              <p:cNvSpPr/>
              <p:nvPr/>
            </p:nvSpPr>
            <p:spPr bwMode="auto">
              <a:xfrm>
                <a:off x="7684022" y="3260587"/>
                <a:ext cx="1377950" cy="795338"/>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solidFill>
                <a:schemeClr val="accent6">
                  <a:lumMod val="60000"/>
                  <a:lumOff val="40000"/>
                </a:schemeClr>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9" name="Freeform: Shape 14"/>
              <p:cNvSpPr/>
              <p:nvPr/>
            </p:nvSpPr>
            <p:spPr bwMode="auto">
              <a:xfrm>
                <a:off x="9061972" y="3260587"/>
                <a:ext cx="1374775" cy="795338"/>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solidFill>
                <a:schemeClr val="accent6">
                  <a:lumMod val="60000"/>
                  <a:lumOff val="40000"/>
                </a:schemeClr>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sp>
          <p:nvSpPr>
            <p:cNvPr id="6" name="Oval 3"/>
            <p:cNvSpPr/>
            <p:nvPr/>
          </p:nvSpPr>
          <p:spPr>
            <a:xfrm>
              <a:off x="3929817" y="3097530"/>
              <a:ext cx="1329398" cy="431535"/>
            </a:xfrm>
            <a:prstGeom prst="ellipse">
              <a:avLst/>
            </a:prstGeom>
            <a:gradFill flip="none" rotWithShape="1">
              <a:gsLst>
                <a:gs pos="0">
                  <a:srgbClr val="55595B"/>
                </a:gs>
                <a:gs pos="100000">
                  <a:srgbClr val="55595B">
                    <a:alpha val="0"/>
                  </a:srgbClr>
                </a:gs>
              </a:gsLst>
              <a:path path="shape">
                <a:fillToRect l="50000" t="50000" r="50000" b="50000"/>
              </a:path>
              <a:tileRect/>
            </a:gradFill>
            <a:ln w="12700" cap="flat" cmpd="sng" algn="ctr">
              <a:noFill/>
              <a:prstDash val="solid"/>
              <a:miter lim="800000"/>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7" name="Freeform: Shape 27"/>
            <p:cNvSpPr/>
            <p:nvPr/>
          </p:nvSpPr>
          <p:spPr bwMode="auto">
            <a:xfrm rot="174416">
              <a:off x="2862924" y="2242276"/>
              <a:ext cx="1721864" cy="950927"/>
            </a:xfrm>
            <a:custGeom>
              <a:avLst/>
              <a:gdLst>
                <a:gd name="T0" fmla="*/ 1655 w 1012"/>
                <a:gd name="T1" fmla="*/ 914 h 525"/>
                <a:gd name="T2" fmla="*/ 731 w 1012"/>
                <a:gd name="T3" fmla="*/ 110 h 525"/>
                <a:gd name="T4" fmla="*/ 399 w 1012"/>
                <a:gd name="T5" fmla="*/ 714 h 525"/>
                <a:gd name="T6" fmla="*/ 770 w 1012"/>
                <a:gd name="T7" fmla="*/ 689 h 525"/>
                <a:gd name="T8" fmla="*/ 1655 w 1012"/>
                <a:gd name="T9" fmla="*/ 914 h 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2" h="525">
                  <a:moveTo>
                    <a:pt x="1012" y="525"/>
                  </a:moveTo>
                  <a:cubicBezTo>
                    <a:pt x="1012" y="525"/>
                    <a:pt x="868" y="126"/>
                    <a:pt x="447" y="63"/>
                  </a:cubicBezTo>
                  <a:cubicBezTo>
                    <a:pt x="25" y="0"/>
                    <a:pt x="0" y="368"/>
                    <a:pt x="244" y="410"/>
                  </a:cubicBezTo>
                  <a:cubicBezTo>
                    <a:pt x="327" y="424"/>
                    <a:pt x="398" y="410"/>
                    <a:pt x="471" y="396"/>
                  </a:cubicBezTo>
                  <a:cubicBezTo>
                    <a:pt x="615" y="369"/>
                    <a:pt x="764" y="341"/>
                    <a:pt x="1012" y="525"/>
                  </a:cubicBezTo>
                </a:path>
              </a:pathLst>
            </a:custGeom>
            <a:solidFill>
              <a:srgbClr val="A1CE3A"/>
            </a:solidFill>
            <a:ln>
              <a:noFill/>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nvGrpSpPr>
            <p:cNvPr id="5" name="Group 28"/>
            <p:cNvGrpSpPr/>
            <p:nvPr/>
          </p:nvGrpSpPr>
          <p:grpSpPr>
            <a:xfrm>
              <a:off x="4527567" y="2481568"/>
              <a:ext cx="1385815" cy="697069"/>
              <a:chOff x="6036756" y="3308758"/>
              <a:chExt cx="1847753" cy="929425"/>
            </a:xfrm>
          </p:grpSpPr>
          <p:sp>
            <p:nvSpPr>
              <p:cNvPr id="30" name="Freeform: Shape 29"/>
              <p:cNvSpPr/>
              <p:nvPr/>
            </p:nvSpPr>
            <p:spPr bwMode="auto">
              <a:xfrm rot="21319952" flipH="1">
                <a:off x="6036756" y="3308758"/>
                <a:ext cx="1847753" cy="929425"/>
              </a:xfrm>
              <a:custGeom>
                <a:avLst/>
                <a:gdLst>
                  <a:gd name="T0" fmla="*/ 1332 w 1012"/>
                  <a:gd name="T1" fmla="*/ 670 h 525"/>
                  <a:gd name="T2" fmla="*/ 588 w 1012"/>
                  <a:gd name="T3" fmla="*/ 80 h 525"/>
                  <a:gd name="T4" fmla="*/ 321 w 1012"/>
                  <a:gd name="T5" fmla="*/ 523 h 525"/>
                  <a:gd name="T6" fmla="*/ 620 w 1012"/>
                  <a:gd name="T7" fmla="*/ 505 h 525"/>
                  <a:gd name="T8" fmla="*/ 1332 w 1012"/>
                  <a:gd name="T9" fmla="*/ 670 h 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2" h="525">
                    <a:moveTo>
                      <a:pt x="1012" y="525"/>
                    </a:moveTo>
                    <a:cubicBezTo>
                      <a:pt x="1012" y="525"/>
                      <a:pt x="868" y="126"/>
                      <a:pt x="447" y="63"/>
                    </a:cubicBezTo>
                    <a:cubicBezTo>
                      <a:pt x="25" y="0"/>
                      <a:pt x="0" y="368"/>
                      <a:pt x="244" y="410"/>
                    </a:cubicBezTo>
                    <a:cubicBezTo>
                      <a:pt x="327" y="424"/>
                      <a:pt x="398" y="410"/>
                      <a:pt x="471" y="396"/>
                    </a:cubicBezTo>
                    <a:cubicBezTo>
                      <a:pt x="615" y="369"/>
                      <a:pt x="764" y="341"/>
                      <a:pt x="1012" y="525"/>
                    </a:cubicBezTo>
                  </a:path>
                </a:pathLst>
              </a:custGeom>
              <a:solidFill>
                <a:srgbClr val="A1CE3A"/>
              </a:solidFill>
              <a:ln>
                <a:noFill/>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31" name="Freeform: Shape 30"/>
              <p:cNvSpPr/>
              <p:nvPr/>
            </p:nvSpPr>
            <p:spPr bwMode="auto">
              <a:xfrm>
                <a:off x="7024980" y="3491236"/>
                <a:ext cx="448216" cy="448216"/>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rgbClr val="FFFFFF"/>
              </a:solidFill>
              <a:ln>
                <a:noFill/>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grpSp>
          <p:nvGrpSpPr>
            <p:cNvPr id="8" name="Group 31"/>
            <p:cNvGrpSpPr/>
            <p:nvPr/>
          </p:nvGrpSpPr>
          <p:grpSpPr>
            <a:xfrm>
              <a:off x="3109491" y="1013312"/>
              <a:ext cx="1589734" cy="2206691"/>
              <a:chOff x="4218134" y="1485975"/>
              <a:chExt cx="2119645" cy="2942255"/>
            </a:xfrm>
          </p:grpSpPr>
          <p:sp>
            <p:nvSpPr>
              <p:cNvPr id="14" name="Freeform: Shape 32"/>
              <p:cNvSpPr/>
              <p:nvPr/>
            </p:nvSpPr>
            <p:spPr bwMode="auto">
              <a:xfrm rot="20967558">
                <a:off x="4218134" y="1485975"/>
                <a:ext cx="2119645" cy="2942255"/>
              </a:xfrm>
              <a:custGeom>
                <a:avLst/>
                <a:gdLst>
                  <a:gd name="T0" fmla="*/ 1149 w 980"/>
                  <a:gd name="T1" fmla="*/ 2121 h 1370"/>
                  <a:gd name="T2" fmla="*/ 1046 w 980"/>
                  <a:gd name="T3" fmla="*/ 689 h 1370"/>
                  <a:gd name="T4" fmla="*/ 271 w 980"/>
                  <a:gd name="T5" fmla="*/ 865 h 1370"/>
                  <a:gd name="T6" fmla="*/ 1149 w 980"/>
                  <a:gd name="T7" fmla="*/ 2121 h 1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0" h="1370">
                    <a:moveTo>
                      <a:pt x="737" y="1370"/>
                    </a:moveTo>
                    <a:cubicBezTo>
                      <a:pt x="737" y="1370"/>
                      <a:pt x="980" y="890"/>
                      <a:pt x="671" y="445"/>
                    </a:cubicBezTo>
                    <a:cubicBezTo>
                      <a:pt x="362" y="0"/>
                      <a:pt x="0" y="297"/>
                      <a:pt x="174" y="559"/>
                    </a:cubicBezTo>
                    <a:cubicBezTo>
                      <a:pt x="349" y="822"/>
                      <a:pt x="666" y="782"/>
                      <a:pt x="737" y="1370"/>
                    </a:cubicBezTo>
                  </a:path>
                </a:pathLst>
              </a:custGeom>
              <a:solidFill>
                <a:srgbClr val="A1CE3A"/>
              </a:solidFill>
              <a:ln>
                <a:noFill/>
              </a:ln>
              <a:effectLst/>
              <a:extLst>
                <a:ext uri="{91240B29-F687-4F45-9708-019B960494DF}">
                  <a14:hiddenLine xmlns="" xmlns:a14="http://schemas.microsoft.com/office/drawing/2010/main" w="9525">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74053" dir="3542175" algn="ctr" rotWithShape="0">
                        <a:srgbClr val="808080"/>
                      </a:outerShdw>
                    </a:effectLst>
                  </a14:hiddenEffects>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nvGrpSpPr>
              <p:cNvPr id="9" name="Group 33"/>
              <p:cNvGrpSpPr/>
              <p:nvPr/>
            </p:nvGrpSpPr>
            <p:grpSpPr>
              <a:xfrm>
                <a:off x="4654973" y="2251730"/>
                <a:ext cx="395012" cy="382432"/>
                <a:chOff x="5174603" y="4907384"/>
                <a:chExt cx="395012" cy="382432"/>
              </a:xfrm>
            </p:grpSpPr>
            <p:sp>
              <p:nvSpPr>
                <p:cNvPr id="16" name="Rectangle 34"/>
                <p:cNvSpPr/>
                <p:nvPr/>
              </p:nvSpPr>
              <p:spPr bwMode="auto">
                <a:xfrm>
                  <a:off x="5315496" y="5060858"/>
                  <a:ext cx="45288" cy="4025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17" name="Rectangle 35"/>
                <p:cNvSpPr/>
                <p:nvPr/>
              </p:nvSpPr>
              <p:spPr bwMode="auto">
                <a:xfrm>
                  <a:off x="5385943" y="5060858"/>
                  <a:ext cx="45288" cy="4025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18" name="Rectangle 36"/>
                <p:cNvSpPr/>
                <p:nvPr/>
              </p:nvSpPr>
              <p:spPr bwMode="auto">
                <a:xfrm>
                  <a:off x="5453876" y="5060858"/>
                  <a:ext cx="45288" cy="4025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19" name="Rectangle 37"/>
                <p:cNvSpPr/>
                <p:nvPr/>
              </p:nvSpPr>
              <p:spPr bwMode="auto">
                <a:xfrm>
                  <a:off x="5315496" y="5126273"/>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0" name="Rectangle 38"/>
                <p:cNvSpPr/>
                <p:nvPr/>
              </p:nvSpPr>
              <p:spPr bwMode="auto">
                <a:xfrm>
                  <a:off x="5385943" y="5126273"/>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1" name="Rectangle 39"/>
                <p:cNvSpPr/>
                <p:nvPr/>
              </p:nvSpPr>
              <p:spPr bwMode="auto">
                <a:xfrm>
                  <a:off x="5453876" y="5126273"/>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2" name="Rectangle 40"/>
                <p:cNvSpPr/>
                <p:nvPr/>
              </p:nvSpPr>
              <p:spPr bwMode="auto">
                <a:xfrm>
                  <a:off x="5315496" y="5189174"/>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3" name="Rectangle 41"/>
                <p:cNvSpPr/>
                <p:nvPr/>
              </p:nvSpPr>
              <p:spPr bwMode="auto">
                <a:xfrm>
                  <a:off x="5247564" y="5126273"/>
                  <a:ext cx="40256"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4" name="Rectangle 42"/>
                <p:cNvSpPr/>
                <p:nvPr/>
              </p:nvSpPr>
              <p:spPr bwMode="auto">
                <a:xfrm>
                  <a:off x="5247564" y="5189174"/>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5" name="Rectangle 43"/>
                <p:cNvSpPr/>
                <p:nvPr/>
              </p:nvSpPr>
              <p:spPr bwMode="auto">
                <a:xfrm>
                  <a:off x="5385943" y="5189174"/>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6" name="Rectangle 44"/>
                <p:cNvSpPr/>
                <p:nvPr/>
              </p:nvSpPr>
              <p:spPr bwMode="auto">
                <a:xfrm>
                  <a:off x="5453876" y="5189174"/>
                  <a:ext cx="45288" cy="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7" name="Freeform: Shape 45"/>
                <p:cNvSpPr/>
                <p:nvPr/>
              </p:nvSpPr>
              <p:spPr bwMode="auto">
                <a:xfrm>
                  <a:off x="5174603" y="4935062"/>
                  <a:ext cx="395012" cy="354754"/>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8" name="Rectangle 46"/>
                <p:cNvSpPr/>
                <p:nvPr/>
              </p:nvSpPr>
              <p:spPr bwMode="auto">
                <a:xfrm>
                  <a:off x="5250080" y="4907384"/>
                  <a:ext cx="32709" cy="5535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29" name="Rectangle 47"/>
                <p:cNvSpPr/>
                <p:nvPr/>
              </p:nvSpPr>
              <p:spPr bwMode="auto">
                <a:xfrm>
                  <a:off x="5468972" y="4907384"/>
                  <a:ext cx="37741" cy="5535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grpSp>
        <p:sp>
          <p:nvSpPr>
            <p:cNvPr id="10" name="Freeform: Shape 48"/>
            <p:cNvSpPr/>
            <p:nvPr/>
          </p:nvSpPr>
          <p:spPr bwMode="auto">
            <a:xfrm>
              <a:off x="3151211" y="2486352"/>
              <a:ext cx="340240" cy="340280"/>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rgbClr val="FFFFFF"/>
            </a:solidFill>
            <a:ln>
              <a:noFill/>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nvGrpSpPr>
            <p:cNvPr id="11" name="Group 49"/>
            <p:cNvGrpSpPr/>
            <p:nvPr/>
          </p:nvGrpSpPr>
          <p:grpSpPr>
            <a:xfrm>
              <a:off x="4325729" y="1575379"/>
              <a:ext cx="1624066" cy="1518986"/>
              <a:chOff x="5767639" y="2100505"/>
              <a:chExt cx="2165422" cy="2025314"/>
            </a:xfrm>
          </p:grpSpPr>
          <p:sp>
            <p:nvSpPr>
              <p:cNvPr id="12" name="Freeform: Shape 50"/>
              <p:cNvSpPr/>
              <p:nvPr/>
            </p:nvSpPr>
            <p:spPr bwMode="auto">
              <a:xfrm rot="20875150" flipH="1">
                <a:off x="5767639" y="2100505"/>
                <a:ext cx="2165422" cy="2025314"/>
              </a:xfrm>
              <a:custGeom>
                <a:avLst/>
                <a:gdLst>
                  <a:gd name="T0" fmla="*/ 1512 w 1013"/>
                  <a:gd name="T1" fmla="*/ 1460 h 995"/>
                  <a:gd name="T2" fmla="*/ 929 w 1013"/>
                  <a:gd name="T3" fmla="*/ 377 h 995"/>
                  <a:gd name="T4" fmla="*/ 362 w 1013"/>
                  <a:gd name="T5" fmla="*/ 770 h 995"/>
                  <a:gd name="T6" fmla="*/ 1512 w 1013"/>
                  <a:gd name="T7" fmla="*/ 1460 h 9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995">
                    <a:moveTo>
                      <a:pt x="981" y="995"/>
                    </a:moveTo>
                    <a:cubicBezTo>
                      <a:pt x="981" y="995"/>
                      <a:pt x="1013" y="515"/>
                      <a:pt x="603" y="257"/>
                    </a:cubicBezTo>
                    <a:cubicBezTo>
                      <a:pt x="193" y="0"/>
                      <a:pt x="0" y="371"/>
                      <a:pt x="235" y="525"/>
                    </a:cubicBezTo>
                    <a:cubicBezTo>
                      <a:pt x="470" y="680"/>
                      <a:pt x="717" y="536"/>
                      <a:pt x="981" y="995"/>
                    </a:cubicBezTo>
                  </a:path>
                </a:pathLst>
              </a:custGeom>
              <a:solidFill>
                <a:srgbClr val="A1CE3A"/>
              </a:solidFill>
              <a:ln>
                <a:noFill/>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sp>
            <p:nvSpPr>
              <p:cNvPr id="13" name="Freeform: Shape 51"/>
              <p:cNvSpPr/>
              <p:nvPr/>
            </p:nvSpPr>
            <p:spPr bwMode="auto">
              <a:xfrm>
                <a:off x="6870923" y="2523232"/>
                <a:ext cx="452346" cy="450538"/>
              </a:xfrm>
              <a:custGeom>
                <a:avLst/>
                <a:gdLst>
                  <a:gd name="T0" fmla="*/ 198438 w 21600"/>
                  <a:gd name="T1" fmla="*/ 198414 h 21558"/>
                  <a:gd name="T2" fmla="*/ 198438 w 21600"/>
                  <a:gd name="T3" fmla="*/ 198414 h 21558"/>
                  <a:gd name="T4" fmla="*/ 198438 w 21600"/>
                  <a:gd name="T5" fmla="*/ 198414 h 21558"/>
                  <a:gd name="T6" fmla="*/ 198438 w 21600"/>
                  <a:gd name="T7" fmla="*/ 198414 h 21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FFFFFF"/>
              </a:solidFill>
              <a:ln>
                <a:noFill/>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chemeClr val="bg1"/>
                  </a:solidFill>
                  <a:effectLst/>
                  <a:uLnTx/>
                  <a:uFillTx/>
                  <a:cs typeface="+mn-ea"/>
                  <a:sym typeface="+mn-lt"/>
                </a:endParaRPr>
              </a:p>
            </p:txBody>
          </p:sp>
        </p:grpSp>
      </p:grpSp>
      <p:sp>
        <p:nvSpPr>
          <p:cNvPr id="52" name="矩形 51"/>
          <p:cNvSpPr/>
          <p:nvPr/>
        </p:nvSpPr>
        <p:spPr>
          <a:xfrm>
            <a:off x="3800476" y="1033760"/>
            <a:ext cx="4457700" cy="1077218"/>
          </a:xfrm>
          <a:prstGeom prst="rect">
            <a:avLst/>
          </a:prstGeom>
        </p:spPr>
        <p:txBody>
          <a:bodyPr wrap="square">
            <a:spAutoFit/>
          </a:bodyPr>
          <a:lstStyle/>
          <a:p>
            <a:pPr algn="ctr"/>
            <a:r>
              <a:rPr lang="zh-CN" altLang="zh-CN" sz="1600" b="1" dirty="0" smtClean="0">
                <a:solidFill>
                  <a:srgbClr val="A1CE3A"/>
                </a:solidFill>
                <a:latin typeface="+mn-ea"/>
              </a:rPr>
              <a:t>（二）依规落实整改要求</a:t>
            </a:r>
            <a:r>
              <a:rPr lang="zh-CN" altLang="zh-CN" sz="1600" b="1" dirty="0" smtClean="0">
                <a:solidFill>
                  <a:srgbClr val="A1CE3A"/>
                </a:solidFill>
                <a:latin typeface="+mn-ea"/>
              </a:rPr>
              <a:t>。</a:t>
            </a:r>
            <a:endParaRPr lang="en-US" altLang="zh-CN" sz="1600" b="1" dirty="0" smtClean="0">
              <a:solidFill>
                <a:srgbClr val="A1CE3A"/>
              </a:solidFill>
              <a:latin typeface="+mn-ea"/>
            </a:endParaRPr>
          </a:p>
          <a:p>
            <a:r>
              <a:rPr lang="zh-CN" altLang="zh-CN" sz="1600" b="1" dirty="0" smtClean="0">
                <a:solidFill>
                  <a:srgbClr val="A1CE3A"/>
                </a:solidFill>
                <a:latin typeface="+mn-ea"/>
              </a:rPr>
              <a:t>从</a:t>
            </a:r>
            <a:r>
              <a:rPr lang="zh-CN" altLang="zh-CN" sz="1600" b="1" dirty="0" smtClean="0">
                <a:solidFill>
                  <a:srgbClr val="A1CE3A"/>
                </a:solidFill>
                <a:latin typeface="+mn-ea"/>
              </a:rPr>
              <a:t>近年来检查部分单位的财会工作情况、省委巡视和市委巡察反馈的有关情况来看，目前预算单位财务管理和会计核算还存在以下突出问题：</a:t>
            </a:r>
            <a:endParaRPr lang="zh-CN" altLang="en-US" sz="1600" dirty="0">
              <a:solidFill>
                <a:srgbClr val="A1CE3A"/>
              </a:solidFill>
              <a:latin typeface="+mn-ea"/>
            </a:endParaRPr>
          </a:p>
        </p:txBody>
      </p:sp>
      <p:sp>
        <p:nvSpPr>
          <p:cNvPr id="53" name="矩形 52"/>
          <p:cNvSpPr/>
          <p:nvPr>
            <p:custDataLst>
              <p:tags r:id="rId1"/>
            </p:custDataLst>
          </p:nvPr>
        </p:nvSpPr>
        <p:spPr>
          <a:xfrm>
            <a:off x="2937836" y="133350"/>
            <a:ext cx="7007046" cy="523220"/>
          </a:xfrm>
          <a:prstGeom prst="rect">
            <a:avLst/>
          </a:prstGeom>
        </p:spPr>
        <p:txBody>
          <a:bodyPr wrap="none">
            <a:spAutoFit/>
          </a:bodyPr>
          <a:lstStyle/>
          <a:p>
            <a:r>
              <a:rPr lang="zh-CN" altLang="zh-CN" sz="2800" b="1" dirty="0" smtClean="0">
                <a:solidFill>
                  <a:srgbClr val="A1CE3A"/>
                </a:solidFill>
                <a:latin typeface="+mn-ea"/>
              </a:rPr>
              <a:t>三、强化安全意识</a:t>
            </a:r>
            <a:r>
              <a:rPr lang="zh-CN" altLang="zh-CN" sz="2800" b="1" dirty="0" smtClean="0">
                <a:solidFill>
                  <a:srgbClr val="A1CE3A"/>
                </a:solidFill>
                <a:latin typeface="+mn-ea"/>
              </a:rPr>
              <a:t>，守</a:t>
            </a:r>
            <a:r>
              <a:rPr lang="zh-CN" altLang="zh-CN" sz="2800" b="1" dirty="0" smtClean="0">
                <a:solidFill>
                  <a:srgbClr val="A1CE3A"/>
                </a:solidFill>
                <a:latin typeface="+mn-ea"/>
              </a:rPr>
              <a:t>住法纪底线不犯糊涂</a:t>
            </a:r>
            <a:endParaRPr lang="zh-CN" altLang="zh-CN" sz="2800" b="1" dirty="0">
              <a:solidFill>
                <a:srgbClr val="A1CE3A"/>
              </a:solidFill>
              <a:latin typeface="+mn-ea"/>
            </a:endParaRPr>
          </a:p>
        </p:txBody>
      </p:sp>
      <p:sp>
        <p:nvSpPr>
          <p:cNvPr id="31745" name="Rectangle 1"/>
          <p:cNvSpPr>
            <a:spLocks noChangeArrowheads="1"/>
          </p:cNvSpPr>
          <p:nvPr/>
        </p:nvSpPr>
        <p:spPr bwMode="auto">
          <a:xfrm>
            <a:off x="200025" y="2195066"/>
            <a:ext cx="3562350" cy="52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altLang="zh-CN" sz="1400" dirty="0" smtClean="0">
                <a:solidFill>
                  <a:schemeClr val="bg1"/>
                </a:solidFill>
                <a:latin typeface="+mn-ea"/>
              </a:rPr>
              <a:t>7</a:t>
            </a:r>
            <a:r>
              <a:rPr lang="zh-CN" altLang="en-US" sz="1400" dirty="0" smtClean="0">
                <a:solidFill>
                  <a:schemeClr val="bg1"/>
                </a:solidFill>
                <a:latin typeface="+mn-ea"/>
              </a:rPr>
              <a:t>、</a:t>
            </a:r>
            <a:r>
              <a:rPr lang="zh-CN" altLang="zh-CN" sz="1400" dirty="0" smtClean="0">
                <a:solidFill>
                  <a:schemeClr val="bg1"/>
                </a:solidFill>
                <a:latin typeface="+mn-ea"/>
              </a:rPr>
              <a:t>挤</a:t>
            </a:r>
            <a:r>
              <a:rPr lang="zh-CN" altLang="zh-CN" sz="1400" dirty="0" smtClean="0">
                <a:solidFill>
                  <a:schemeClr val="bg1"/>
                </a:solidFill>
                <a:latin typeface="+mn-ea"/>
              </a:rPr>
              <a:t>占挪用专项资金，一般预算经费和专项资金混同使用，结余结转资金性质不清；</a:t>
            </a:r>
            <a:endParaRPr lang="zh-CN" altLang="zh-CN" sz="1400" dirty="0">
              <a:solidFill>
                <a:schemeClr val="bg1"/>
              </a:solidFill>
              <a:latin typeface="+mn-ea"/>
            </a:endParaRPr>
          </a:p>
        </p:txBody>
      </p:sp>
      <p:sp>
        <p:nvSpPr>
          <p:cNvPr id="55" name="矩形 54"/>
          <p:cNvSpPr/>
          <p:nvPr/>
        </p:nvSpPr>
        <p:spPr>
          <a:xfrm>
            <a:off x="190500" y="3053059"/>
            <a:ext cx="3590925" cy="523220"/>
          </a:xfrm>
          <a:prstGeom prst="rect">
            <a:avLst/>
          </a:prstGeom>
        </p:spPr>
        <p:txBody>
          <a:bodyPr wrap="square">
            <a:spAutoFit/>
          </a:bodyPr>
          <a:lstStyle/>
          <a:p>
            <a:r>
              <a:rPr lang="en-US" altLang="zh-CN" sz="1400" dirty="0" smtClean="0">
                <a:solidFill>
                  <a:schemeClr val="bg1"/>
                </a:solidFill>
                <a:latin typeface="+mn-ea"/>
              </a:rPr>
              <a:t>8</a:t>
            </a:r>
            <a:r>
              <a:rPr lang="zh-CN" altLang="en-US" sz="1400" dirty="0" smtClean="0">
                <a:solidFill>
                  <a:schemeClr val="bg1"/>
                </a:solidFill>
                <a:latin typeface="+mn-ea"/>
              </a:rPr>
              <a:t>、</a:t>
            </a:r>
            <a:r>
              <a:rPr lang="zh-CN" altLang="zh-CN" sz="1400" dirty="0" smtClean="0">
                <a:solidFill>
                  <a:schemeClr val="bg1"/>
                </a:solidFill>
                <a:latin typeface="+mn-ea"/>
              </a:rPr>
              <a:t>现</a:t>
            </a:r>
            <a:r>
              <a:rPr lang="zh-CN" altLang="zh-CN" sz="1400" dirty="0" smtClean="0">
                <a:solidFill>
                  <a:schemeClr val="bg1"/>
                </a:solidFill>
                <a:latin typeface="+mn-ea"/>
              </a:rPr>
              <a:t>金使用管理不规范，公款私存、坐收坐支现金，且监管措施不到位；</a:t>
            </a:r>
            <a:endParaRPr lang="zh-CN" altLang="zh-CN" sz="1400" dirty="0">
              <a:solidFill>
                <a:schemeClr val="bg1"/>
              </a:solidFill>
              <a:latin typeface="+mn-ea"/>
            </a:endParaRPr>
          </a:p>
        </p:txBody>
      </p:sp>
      <p:sp>
        <p:nvSpPr>
          <p:cNvPr id="31746" name="Rectangle 2"/>
          <p:cNvSpPr>
            <a:spLocks noChangeArrowheads="1"/>
          </p:cNvSpPr>
          <p:nvPr/>
        </p:nvSpPr>
        <p:spPr bwMode="auto">
          <a:xfrm>
            <a:off x="8248651" y="2209502"/>
            <a:ext cx="36957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1400" dirty="0" smtClean="0">
                <a:solidFill>
                  <a:schemeClr val="bg1"/>
                </a:solidFill>
                <a:latin typeface="+mn-ea"/>
              </a:rPr>
              <a:t>11. </a:t>
            </a:r>
            <a:r>
              <a:rPr lang="zh-CN" altLang="zh-CN" sz="1400" dirty="0" smtClean="0">
                <a:solidFill>
                  <a:schemeClr val="bg1"/>
                </a:solidFill>
                <a:latin typeface="+mn-ea"/>
              </a:rPr>
              <a:t>工程项目管理不规范，包括未按规定开展工程招投标或政府集中采购、部分项目建设进度缓慢造成专项资金滞留闲置、竣工验收手续不到位、以结算代替决算、违规管理使用项目管理费和前期工作费用等；</a:t>
            </a:r>
            <a:endParaRPr lang="zh-CN" altLang="zh-CN" sz="1400" dirty="0">
              <a:solidFill>
                <a:schemeClr val="bg1"/>
              </a:solidFill>
              <a:latin typeface="+mn-ea"/>
            </a:endParaRPr>
          </a:p>
        </p:txBody>
      </p:sp>
      <p:sp>
        <p:nvSpPr>
          <p:cNvPr id="31747" name="Rectangle 3"/>
          <p:cNvSpPr>
            <a:spLocks noChangeArrowheads="1"/>
          </p:cNvSpPr>
          <p:nvPr/>
        </p:nvSpPr>
        <p:spPr bwMode="auto">
          <a:xfrm>
            <a:off x="8239125" y="3895606"/>
            <a:ext cx="3781425"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1400" dirty="0" smtClean="0">
                <a:solidFill>
                  <a:schemeClr val="bg1"/>
                </a:solidFill>
                <a:latin typeface="+mn-ea"/>
              </a:rPr>
              <a:t>12</a:t>
            </a:r>
            <a:r>
              <a:rPr lang="zh-CN" altLang="zh-CN" sz="1400" dirty="0" smtClean="0">
                <a:solidFill>
                  <a:schemeClr val="bg1"/>
                </a:solidFill>
                <a:latin typeface="+mn-ea"/>
              </a:rPr>
              <a:t>、预算单位普遍没有执行财务分析制度，大多数财务人员工作仅仅是整理单据、利用财务软件处理账务，很少对单位的财务状况进行分析，对单位的业务现状、问题和发展趋势缺乏了解，对全局性工作掌握不够全面，单位财务管理和内控制度往往是一纸空文，写在纸上、挂在墙上，没有落实在行动上。</a:t>
            </a:r>
            <a:endParaRPr lang="zh-CN" altLang="zh-CN" sz="1400" dirty="0">
              <a:solidFill>
                <a:schemeClr val="bg1"/>
              </a:solidFill>
              <a:latin typeface="+mn-ea"/>
            </a:endParaRPr>
          </a:p>
        </p:txBody>
      </p:sp>
      <p:sp>
        <p:nvSpPr>
          <p:cNvPr id="60" name="圆角矩形 54"/>
          <p:cNvSpPr/>
          <p:nvPr/>
        </p:nvSpPr>
        <p:spPr>
          <a:xfrm>
            <a:off x="218154" y="2158741"/>
            <a:ext cx="3544222" cy="593984"/>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62" name="圆角矩形 54"/>
          <p:cNvSpPr/>
          <p:nvPr/>
        </p:nvSpPr>
        <p:spPr>
          <a:xfrm>
            <a:off x="218153" y="2987416"/>
            <a:ext cx="3563271" cy="651134"/>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63" name="圆角矩形 54"/>
          <p:cNvSpPr/>
          <p:nvPr/>
        </p:nvSpPr>
        <p:spPr>
          <a:xfrm>
            <a:off x="189579" y="3854190"/>
            <a:ext cx="3591846" cy="1003560"/>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64" name="圆角矩形 54"/>
          <p:cNvSpPr/>
          <p:nvPr/>
        </p:nvSpPr>
        <p:spPr>
          <a:xfrm>
            <a:off x="8238204" y="2177791"/>
            <a:ext cx="3725196" cy="1251210"/>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65" name="圆角矩形 54"/>
          <p:cNvSpPr/>
          <p:nvPr/>
        </p:nvSpPr>
        <p:spPr>
          <a:xfrm>
            <a:off x="8228678" y="3806565"/>
            <a:ext cx="3791871" cy="178460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4" name="TextBox 53"/>
          <p:cNvSpPr txBox="1"/>
          <p:nvPr/>
        </p:nvSpPr>
        <p:spPr>
          <a:xfrm>
            <a:off x="257175" y="3895725"/>
            <a:ext cx="3514725" cy="1169551"/>
          </a:xfrm>
          <a:prstGeom prst="rect">
            <a:avLst/>
          </a:prstGeom>
          <a:noFill/>
        </p:spPr>
        <p:txBody>
          <a:bodyPr wrap="square" rtlCol="0">
            <a:spAutoFit/>
          </a:bodyPr>
          <a:lstStyle/>
          <a:p>
            <a:r>
              <a:rPr lang="en-US" altLang="zh-CN" sz="1400" dirty="0" smtClean="0">
                <a:solidFill>
                  <a:schemeClr val="bg1"/>
                </a:solidFill>
                <a:latin typeface="+mn-ea"/>
              </a:rPr>
              <a:t>9</a:t>
            </a:r>
            <a:r>
              <a:rPr lang="zh-CN" altLang="en-US" sz="1400" dirty="0" smtClean="0">
                <a:solidFill>
                  <a:schemeClr val="bg1"/>
                </a:solidFill>
                <a:latin typeface="+mn-ea"/>
              </a:rPr>
              <a:t>、</a:t>
            </a:r>
            <a:r>
              <a:rPr lang="zh-CN" altLang="zh-CN" sz="1400" dirty="0" smtClean="0">
                <a:solidFill>
                  <a:schemeClr val="bg1"/>
                </a:solidFill>
                <a:latin typeface="+mn-ea"/>
              </a:rPr>
              <a:t>往</a:t>
            </a:r>
            <a:r>
              <a:rPr lang="zh-CN" altLang="zh-CN" sz="1400" dirty="0" smtClean="0">
                <a:solidFill>
                  <a:schemeClr val="bg1"/>
                </a:solidFill>
                <a:latin typeface="+mn-ea"/>
              </a:rPr>
              <a:t>来款长期挂账，对往来款不清理不对账不核销，资产负债失实（存在虚增资产、隐瞒收入、隐性负债、违规列支以及挪用专项资金等隐患）；</a:t>
            </a:r>
          </a:p>
          <a:p>
            <a:endParaRPr lang="zh-CN" altLang="en-US" sz="1400" dirty="0">
              <a:solidFill>
                <a:schemeClr val="bg1"/>
              </a:solidFill>
              <a:latin typeface="+mn-ea"/>
            </a:endParaRPr>
          </a:p>
        </p:txBody>
      </p:sp>
      <p:sp>
        <p:nvSpPr>
          <p:cNvPr id="57" name="TextBox 56"/>
          <p:cNvSpPr txBox="1"/>
          <p:nvPr/>
        </p:nvSpPr>
        <p:spPr>
          <a:xfrm>
            <a:off x="228600" y="5095875"/>
            <a:ext cx="3543300" cy="1384995"/>
          </a:xfrm>
          <a:prstGeom prst="rect">
            <a:avLst/>
          </a:prstGeom>
          <a:noFill/>
        </p:spPr>
        <p:txBody>
          <a:bodyPr wrap="square" rtlCol="0">
            <a:spAutoFit/>
          </a:bodyPr>
          <a:lstStyle/>
          <a:p>
            <a:r>
              <a:rPr lang="en-US" altLang="zh-CN" sz="1400" dirty="0" smtClean="0">
                <a:solidFill>
                  <a:schemeClr val="bg1"/>
                </a:solidFill>
                <a:latin typeface="+mn-ea"/>
              </a:rPr>
              <a:t>10</a:t>
            </a:r>
            <a:r>
              <a:rPr lang="zh-CN" altLang="en-US" sz="1400" dirty="0" smtClean="0">
                <a:solidFill>
                  <a:schemeClr val="bg1"/>
                </a:solidFill>
                <a:latin typeface="+mn-ea"/>
              </a:rPr>
              <a:t>、</a:t>
            </a:r>
            <a:r>
              <a:rPr lang="zh-CN" altLang="zh-CN" sz="1400" dirty="0" smtClean="0">
                <a:solidFill>
                  <a:schemeClr val="bg1"/>
                </a:solidFill>
                <a:latin typeface="+mn-ea"/>
              </a:rPr>
              <a:t>国</a:t>
            </a:r>
            <a:r>
              <a:rPr lang="zh-CN" altLang="zh-CN" sz="1400" dirty="0" smtClean="0">
                <a:solidFill>
                  <a:schemeClr val="bg1"/>
                </a:solidFill>
                <a:latin typeface="+mn-ea"/>
              </a:rPr>
              <a:t>有资产处置不规范，未按照规定程序评估报批处置，存在资产流失风险；部分资产处置、出租收益较低或无偿提供他人使用；部分国有资产产权不明晰，长期闲置不发挥效益。</a:t>
            </a:r>
          </a:p>
          <a:p>
            <a:endParaRPr lang="zh-CN" altLang="en-US" sz="1400" dirty="0">
              <a:solidFill>
                <a:schemeClr val="bg1"/>
              </a:solidFill>
              <a:latin typeface="+mn-ea"/>
            </a:endParaRPr>
          </a:p>
        </p:txBody>
      </p:sp>
      <p:sp>
        <p:nvSpPr>
          <p:cNvPr id="58" name="圆角矩形 54"/>
          <p:cNvSpPr/>
          <p:nvPr/>
        </p:nvSpPr>
        <p:spPr>
          <a:xfrm>
            <a:off x="189579" y="5044814"/>
            <a:ext cx="3591846" cy="1222635"/>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0" grpId="0" animBg="1"/>
      <p:bldP spid="62" grpId="0" animBg="1"/>
      <p:bldP spid="63" grpId="0" animBg="1"/>
      <p:bldP spid="64" grpId="0" animBg="1"/>
      <p:bldP spid="65"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grpSp>
        <p:nvGrpSpPr>
          <p:cNvPr id="4" name="Group 2"/>
          <p:cNvGrpSpPr/>
          <p:nvPr/>
        </p:nvGrpSpPr>
        <p:grpSpPr>
          <a:xfrm>
            <a:off x="5177306" y="1031518"/>
            <a:ext cx="852019" cy="787757"/>
            <a:chOff x="529105" y="2374543"/>
            <a:chExt cx="2161524" cy="2161524"/>
          </a:xfrm>
        </p:grpSpPr>
        <p:sp>
          <p:nvSpPr>
            <p:cNvPr id="5" name="Freeform: Shape 97"/>
            <p:cNvSpPr/>
            <p:nvPr/>
          </p:nvSpPr>
          <p:spPr bwMode="auto">
            <a:xfrm>
              <a:off x="529105" y="2374543"/>
              <a:ext cx="2161524" cy="2161524"/>
            </a:xfrm>
            <a:custGeom>
              <a:avLst/>
              <a:gdLst/>
              <a:ahLst/>
              <a:cxnLst>
                <a:cxn ang="0">
                  <a:pos x="673" y="233"/>
                </a:cxn>
                <a:cxn ang="0">
                  <a:pos x="233" y="233"/>
                </a:cxn>
                <a:cxn ang="0">
                  <a:pos x="233" y="673"/>
                </a:cxn>
                <a:cxn ang="0">
                  <a:pos x="0" y="905"/>
                </a:cxn>
                <a:cxn ang="0">
                  <a:pos x="905" y="905"/>
                </a:cxn>
                <a:cxn ang="0">
                  <a:pos x="905" y="0"/>
                </a:cxn>
                <a:cxn ang="0">
                  <a:pos x="673" y="233"/>
                </a:cxn>
              </a:cxnLst>
              <a:rect l="0" t="0" r="r" b="b"/>
              <a:pathLst>
                <a:path w="905" h="905">
                  <a:moveTo>
                    <a:pt x="673" y="233"/>
                  </a:moveTo>
                  <a:lnTo>
                    <a:pt x="233" y="233"/>
                  </a:lnTo>
                  <a:lnTo>
                    <a:pt x="233" y="673"/>
                  </a:lnTo>
                  <a:lnTo>
                    <a:pt x="0" y="905"/>
                  </a:lnTo>
                  <a:lnTo>
                    <a:pt x="905" y="905"/>
                  </a:lnTo>
                  <a:lnTo>
                    <a:pt x="905" y="0"/>
                  </a:lnTo>
                  <a:lnTo>
                    <a:pt x="673" y="233"/>
                  </a:lnTo>
                  <a:close/>
                </a:path>
              </a:pathLst>
            </a:custGeom>
            <a:solidFill>
              <a:srgbClr val="8DB82E"/>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nvGrpSpPr>
            <p:cNvPr id="11" name="Group 117"/>
            <p:cNvGrpSpPr/>
            <p:nvPr/>
          </p:nvGrpSpPr>
          <p:grpSpPr>
            <a:xfrm>
              <a:off x="1640968" y="3448639"/>
              <a:ext cx="599496" cy="587552"/>
              <a:chOff x="1610900" y="2870922"/>
              <a:chExt cx="398464" cy="390524"/>
            </a:xfrm>
          </p:grpSpPr>
          <p:sp>
            <p:nvSpPr>
              <p:cNvPr id="17" name="Freeform: Shape 118"/>
              <p:cNvSpPr/>
              <p:nvPr/>
            </p:nvSpPr>
            <p:spPr bwMode="auto">
              <a:xfrm>
                <a:off x="1610900" y="2870922"/>
                <a:ext cx="233363" cy="234950"/>
              </a:xfrm>
              <a:custGeom>
                <a:avLst/>
                <a:gdLst/>
                <a:ahLst/>
                <a:cxnLst>
                  <a:cxn ang="0">
                    <a:pos x="9" y="48"/>
                  </a:cxn>
                  <a:cxn ang="0">
                    <a:pos x="12" y="55"/>
                  </a:cxn>
                  <a:cxn ang="0">
                    <a:pos x="8" y="59"/>
                  </a:cxn>
                  <a:cxn ang="0">
                    <a:pos x="8" y="64"/>
                  </a:cxn>
                  <a:cxn ang="0">
                    <a:pos x="14" y="70"/>
                  </a:cxn>
                  <a:cxn ang="0">
                    <a:pos x="19" y="70"/>
                  </a:cxn>
                  <a:cxn ang="0">
                    <a:pos x="23" y="67"/>
                  </a:cxn>
                  <a:cxn ang="0">
                    <a:pos x="31" y="70"/>
                  </a:cxn>
                  <a:cxn ang="0">
                    <a:pos x="31" y="75"/>
                  </a:cxn>
                  <a:cxn ang="0">
                    <a:pos x="35" y="79"/>
                  </a:cxn>
                  <a:cxn ang="0">
                    <a:pos x="43" y="79"/>
                  </a:cxn>
                  <a:cxn ang="0">
                    <a:pos x="47" y="75"/>
                  </a:cxn>
                  <a:cxn ang="0">
                    <a:pos x="47" y="70"/>
                  </a:cxn>
                  <a:cxn ang="0">
                    <a:pos x="55" y="67"/>
                  </a:cxn>
                  <a:cxn ang="0">
                    <a:pos x="59" y="70"/>
                  </a:cxn>
                  <a:cxn ang="0">
                    <a:pos x="64" y="70"/>
                  </a:cxn>
                  <a:cxn ang="0">
                    <a:pos x="70" y="64"/>
                  </a:cxn>
                  <a:cxn ang="0">
                    <a:pos x="70" y="59"/>
                  </a:cxn>
                  <a:cxn ang="0">
                    <a:pos x="67" y="55"/>
                  </a:cxn>
                  <a:cxn ang="0">
                    <a:pos x="70" y="48"/>
                  </a:cxn>
                  <a:cxn ang="0">
                    <a:pos x="75" y="47"/>
                  </a:cxn>
                  <a:cxn ang="0">
                    <a:pos x="78" y="43"/>
                  </a:cxn>
                  <a:cxn ang="0">
                    <a:pos x="78" y="35"/>
                  </a:cxn>
                  <a:cxn ang="0">
                    <a:pos x="75" y="31"/>
                  </a:cxn>
                  <a:cxn ang="0">
                    <a:pos x="70" y="31"/>
                  </a:cxn>
                  <a:cxn ang="0">
                    <a:pos x="67" y="23"/>
                  </a:cxn>
                  <a:cxn ang="0">
                    <a:pos x="70" y="20"/>
                  </a:cxn>
                  <a:cxn ang="0">
                    <a:pos x="70" y="15"/>
                  </a:cxn>
                  <a:cxn ang="0">
                    <a:pos x="64" y="9"/>
                  </a:cxn>
                  <a:cxn ang="0">
                    <a:pos x="59" y="8"/>
                  </a:cxn>
                  <a:cxn ang="0">
                    <a:pos x="56" y="11"/>
                  </a:cxn>
                  <a:cxn ang="0">
                    <a:pos x="48" y="8"/>
                  </a:cxn>
                  <a:cxn ang="0">
                    <a:pos x="47" y="3"/>
                  </a:cxn>
                  <a:cxn ang="0">
                    <a:pos x="44" y="0"/>
                  </a:cxn>
                  <a:cxn ang="0">
                    <a:pos x="35" y="0"/>
                  </a:cxn>
                  <a:cxn ang="0">
                    <a:pos x="32" y="3"/>
                  </a:cxn>
                  <a:cxn ang="0">
                    <a:pos x="31" y="8"/>
                  </a:cxn>
                  <a:cxn ang="0">
                    <a:pos x="23" y="12"/>
                  </a:cxn>
                  <a:cxn ang="0">
                    <a:pos x="19" y="8"/>
                  </a:cxn>
                  <a:cxn ang="0">
                    <a:pos x="14" y="9"/>
                  </a:cxn>
                  <a:cxn ang="0">
                    <a:pos x="8" y="15"/>
                  </a:cxn>
                  <a:cxn ang="0">
                    <a:pos x="8" y="20"/>
                  </a:cxn>
                  <a:cxn ang="0">
                    <a:pos x="11" y="24"/>
                  </a:cxn>
                  <a:cxn ang="0">
                    <a:pos x="8" y="31"/>
                  </a:cxn>
                  <a:cxn ang="0">
                    <a:pos x="3" y="32"/>
                  </a:cxn>
                  <a:cxn ang="0">
                    <a:pos x="0" y="35"/>
                  </a:cxn>
                  <a:cxn ang="0">
                    <a:pos x="0" y="44"/>
                  </a:cxn>
                  <a:cxn ang="0">
                    <a:pos x="3" y="47"/>
                  </a:cxn>
                  <a:cxn ang="0">
                    <a:pos x="9" y="48"/>
                  </a:cxn>
                  <a:cxn ang="0">
                    <a:pos x="39" y="25"/>
                  </a:cxn>
                  <a:cxn ang="0">
                    <a:pos x="53" y="39"/>
                  </a:cxn>
                  <a:cxn ang="0">
                    <a:pos x="39" y="53"/>
                  </a:cxn>
                  <a:cxn ang="0">
                    <a:pos x="25" y="39"/>
                  </a:cxn>
                  <a:cxn ang="0">
                    <a:pos x="39" y="25"/>
                  </a:cxn>
                  <a:cxn ang="0">
                    <a:pos x="39" y="25"/>
                  </a:cxn>
                  <a:cxn ang="0">
                    <a:pos x="39" y="25"/>
                  </a:cxn>
                </a:cxnLst>
                <a:rect l="0" t="0" r="r" b="b"/>
                <a:pathLst>
                  <a:path w="78" h="79">
                    <a:moveTo>
                      <a:pt x="9" y="48"/>
                    </a:moveTo>
                    <a:cubicBezTo>
                      <a:pt x="9" y="50"/>
                      <a:pt x="10" y="53"/>
                      <a:pt x="12" y="55"/>
                    </a:cubicBezTo>
                    <a:cubicBezTo>
                      <a:pt x="8" y="59"/>
                      <a:pt x="8" y="59"/>
                      <a:pt x="8" y="59"/>
                    </a:cubicBezTo>
                    <a:cubicBezTo>
                      <a:pt x="7" y="61"/>
                      <a:pt x="7" y="63"/>
                      <a:pt x="8" y="64"/>
                    </a:cubicBezTo>
                    <a:cubicBezTo>
                      <a:pt x="14" y="70"/>
                      <a:pt x="14" y="70"/>
                      <a:pt x="14" y="70"/>
                    </a:cubicBezTo>
                    <a:cubicBezTo>
                      <a:pt x="16" y="71"/>
                      <a:pt x="18" y="71"/>
                      <a:pt x="19" y="70"/>
                    </a:cubicBezTo>
                    <a:cubicBezTo>
                      <a:pt x="23" y="67"/>
                      <a:pt x="23" y="67"/>
                      <a:pt x="23" y="67"/>
                    </a:cubicBezTo>
                    <a:cubicBezTo>
                      <a:pt x="26" y="68"/>
                      <a:pt x="28" y="69"/>
                      <a:pt x="31" y="70"/>
                    </a:cubicBezTo>
                    <a:cubicBezTo>
                      <a:pt x="31" y="75"/>
                      <a:pt x="31" y="75"/>
                      <a:pt x="31" y="75"/>
                    </a:cubicBezTo>
                    <a:cubicBezTo>
                      <a:pt x="31" y="77"/>
                      <a:pt x="33" y="79"/>
                      <a:pt x="35" y="79"/>
                    </a:cubicBezTo>
                    <a:cubicBezTo>
                      <a:pt x="43" y="79"/>
                      <a:pt x="43" y="79"/>
                      <a:pt x="43" y="79"/>
                    </a:cubicBezTo>
                    <a:cubicBezTo>
                      <a:pt x="45" y="79"/>
                      <a:pt x="47" y="77"/>
                      <a:pt x="47" y="75"/>
                    </a:cubicBezTo>
                    <a:cubicBezTo>
                      <a:pt x="47" y="70"/>
                      <a:pt x="47" y="70"/>
                      <a:pt x="47" y="70"/>
                    </a:cubicBezTo>
                    <a:cubicBezTo>
                      <a:pt x="50" y="69"/>
                      <a:pt x="53" y="68"/>
                      <a:pt x="55" y="67"/>
                    </a:cubicBezTo>
                    <a:cubicBezTo>
                      <a:pt x="59" y="70"/>
                      <a:pt x="59" y="70"/>
                      <a:pt x="59" y="70"/>
                    </a:cubicBezTo>
                    <a:cubicBezTo>
                      <a:pt x="61" y="71"/>
                      <a:pt x="63" y="71"/>
                      <a:pt x="64" y="70"/>
                    </a:cubicBezTo>
                    <a:cubicBezTo>
                      <a:pt x="70" y="64"/>
                      <a:pt x="70" y="64"/>
                      <a:pt x="70" y="64"/>
                    </a:cubicBezTo>
                    <a:cubicBezTo>
                      <a:pt x="71" y="63"/>
                      <a:pt x="71" y="61"/>
                      <a:pt x="70" y="59"/>
                    </a:cubicBezTo>
                    <a:cubicBezTo>
                      <a:pt x="67" y="55"/>
                      <a:pt x="67" y="55"/>
                      <a:pt x="67" y="55"/>
                    </a:cubicBezTo>
                    <a:cubicBezTo>
                      <a:pt x="68" y="53"/>
                      <a:pt x="70" y="50"/>
                      <a:pt x="70" y="48"/>
                    </a:cubicBezTo>
                    <a:cubicBezTo>
                      <a:pt x="75" y="47"/>
                      <a:pt x="75" y="47"/>
                      <a:pt x="75" y="47"/>
                    </a:cubicBezTo>
                    <a:cubicBezTo>
                      <a:pt x="77" y="47"/>
                      <a:pt x="78" y="45"/>
                      <a:pt x="78" y="43"/>
                    </a:cubicBezTo>
                    <a:cubicBezTo>
                      <a:pt x="78" y="35"/>
                      <a:pt x="78" y="35"/>
                      <a:pt x="78" y="35"/>
                    </a:cubicBezTo>
                    <a:cubicBezTo>
                      <a:pt x="78" y="33"/>
                      <a:pt x="77" y="32"/>
                      <a:pt x="75" y="31"/>
                    </a:cubicBezTo>
                    <a:cubicBezTo>
                      <a:pt x="70" y="31"/>
                      <a:pt x="70" y="31"/>
                      <a:pt x="70" y="31"/>
                    </a:cubicBezTo>
                    <a:cubicBezTo>
                      <a:pt x="70" y="28"/>
                      <a:pt x="69" y="26"/>
                      <a:pt x="67" y="23"/>
                    </a:cubicBezTo>
                    <a:cubicBezTo>
                      <a:pt x="70" y="20"/>
                      <a:pt x="70" y="20"/>
                      <a:pt x="70" y="20"/>
                    </a:cubicBezTo>
                    <a:cubicBezTo>
                      <a:pt x="71" y="18"/>
                      <a:pt x="71" y="16"/>
                      <a:pt x="70" y="15"/>
                    </a:cubicBezTo>
                    <a:cubicBezTo>
                      <a:pt x="64" y="9"/>
                      <a:pt x="64" y="9"/>
                      <a:pt x="64" y="9"/>
                    </a:cubicBezTo>
                    <a:cubicBezTo>
                      <a:pt x="63" y="7"/>
                      <a:pt x="61" y="7"/>
                      <a:pt x="59" y="8"/>
                    </a:cubicBezTo>
                    <a:cubicBezTo>
                      <a:pt x="56" y="11"/>
                      <a:pt x="56" y="11"/>
                      <a:pt x="56" y="11"/>
                    </a:cubicBezTo>
                    <a:cubicBezTo>
                      <a:pt x="53" y="10"/>
                      <a:pt x="51" y="9"/>
                      <a:pt x="48" y="8"/>
                    </a:cubicBezTo>
                    <a:cubicBezTo>
                      <a:pt x="47" y="3"/>
                      <a:pt x="47" y="3"/>
                      <a:pt x="47" y="3"/>
                    </a:cubicBezTo>
                    <a:cubicBezTo>
                      <a:pt x="47" y="2"/>
                      <a:pt x="45" y="0"/>
                      <a:pt x="44" y="0"/>
                    </a:cubicBezTo>
                    <a:cubicBezTo>
                      <a:pt x="35" y="0"/>
                      <a:pt x="35" y="0"/>
                      <a:pt x="35" y="0"/>
                    </a:cubicBezTo>
                    <a:cubicBezTo>
                      <a:pt x="33" y="0"/>
                      <a:pt x="32" y="2"/>
                      <a:pt x="32" y="3"/>
                    </a:cubicBezTo>
                    <a:cubicBezTo>
                      <a:pt x="31" y="8"/>
                      <a:pt x="31" y="8"/>
                      <a:pt x="31" y="8"/>
                    </a:cubicBezTo>
                    <a:cubicBezTo>
                      <a:pt x="28" y="9"/>
                      <a:pt x="26" y="10"/>
                      <a:pt x="23" y="12"/>
                    </a:cubicBezTo>
                    <a:cubicBezTo>
                      <a:pt x="19" y="8"/>
                      <a:pt x="19" y="8"/>
                      <a:pt x="19" y="8"/>
                    </a:cubicBezTo>
                    <a:cubicBezTo>
                      <a:pt x="18" y="7"/>
                      <a:pt x="16" y="7"/>
                      <a:pt x="14" y="9"/>
                    </a:cubicBezTo>
                    <a:cubicBezTo>
                      <a:pt x="8" y="15"/>
                      <a:pt x="8" y="15"/>
                      <a:pt x="8" y="15"/>
                    </a:cubicBezTo>
                    <a:cubicBezTo>
                      <a:pt x="7" y="16"/>
                      <a:pt x="7" y="18"/>
                      <a:pt x="8" y="20"/>
                    </a:cubicBezTo>
                    <a:cubicBezTo>
                      <a:pt x="11" y="24"/>
                      <a:pt x="11" y="24"/>
                      <a:pt x="11" y="24"/>
                    </a:cubicBezTo>
                    <a:cubicBezTo>
                      <a:pt x="10" y="26"/>
                      <a:pt x="9" y="29"/>
                      <a:pt x="8" y="31"/>
                    </a:cubicBezTo>
                    <a:cubicBezTo>
                      <a:pt x="3" y="32"/>
                      <a:pt x="3" y="32"/>
                      <a:pt x="3" y="32"/>
                    </a:cubicBezTo>
                    <a:cubicBezTo>
                      <a:pt x="1" y="32"/>
                      <a:pt x="0" y="33"/>
                      <a:pt x="0" y="35"/>
                    </a:cubicBezTo>
                    <a:cubicBezTo>
                      <a:pt x="0" y="44"/>
                      <a:pt x="0" y="44"/>
                      <a:pt x="0" y="44"/>
                    </a:cubicBezTo>
                    <a:cubicBezTo>
                      <a:pt x="0" y="46"/>
                      <a:pt x="1" y="47"/>
                      <a:pt x="3" y="47"/>
                    </a:cubicBezTo>
                    <a:lnTo>
                      <a:pt x="9" y="48"/>
                    </a:lnTo>
                    <a:close/>
                    <a:moveTo>
                      <a:pt x="39" y="25"/>
                    </a:moveTo>
                    <a:cubicBezTo>
                      <a:pt x="47" y="25"/>
                      <a:pt x="53" y="31"/>
                      <a:pt x="53" y="39"/>
                    </a:cubicBezTo>
                    <a:cubicBezTo>
                      <a:pt x="53" y="47"/>
                      <a:pt x="47" y="53"/>
                      <a:pt x="39" y="53"/>
                    </a:cubicBezTo>
                    <a:cubicBezTo>
                      <a:pt x="32" y="53"/>
                      <a:pt x="25" y="47"/>
                      <a:pt x="25" y="39"/>
                    </a:cubicBezTo>
                    <a:cubicBezTo>
                      <a:pt x="25" y="31"/>
                      <a:pt x="32" y="25"/>
                      <a:pt x="39" y="25"/>
                    </a:cubicBezTo>
                    <a:close/>
                    <a:moveTo>
                      <a:pt x="39" y="25"/>
                    </a:moveTo>
                    <a:cubicBezTo>
                      <a:pt x="39" y="25"/>
                      <a:pt x="39" y="25"/>
                      <a:pt x="39" y="25"/>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18" name="Freeform: Shape 119"/>
              <p:cNvSpPr/>
              <p:nvPr/>
            </p:nvSpPr>
            <p:spPr bwMode="auto">
              <a:xfrm>
                <a:off x="1814101" y="2989983"/>
                <a:ext cx="195263" cy="193675"/>
              </a:xfrm>
              <a:custGeom>
                <a:avLst/>
                <a:gdLst/>
                <a:ahLst/>
                <a:cxnLst>
                  <a:cxn ang="0">
                    <a:pos x="55" y="10"/>
                  </a:cxn>
                  <a:cxn ang="0">
                    <a:pos x="51" y="6"/>
                  </a:cxn>
                  <a:cxn ang="0">
                    <a:pos x="46" y="6"/>
                  </a:cxn>
                  <a:cxn ang="0">
                    <a:pos x="44" y="9"/>
                  </a:cxn>
                  <a:cxn ang="0">
                    <a:pos x="37" y="7"/>
                  </a:cxn>
                  <a:cxn ang="0">
                    <a:pos x="36" y="3"/>
                  </a:cxn>
                  <a:cxn ang="0">
                    <a:pos x="32" y="0"/>
                  </a:cxn>
                  <a:cxn ang="0">
                    <a:pos x="27" y="1"/>
                  </a:cxn>
                  <a:cxn ang="0">
                    <a:pos x="23" y="4"/>
                  </a:cxn>
                  <a:cxn ang="0">
                    <a:pos x="23" y="8"/>
                  </a:cxn>
                  <a:cxn ang="0">
                    <a:pos x="17" y="11"/>
                  </a:cxn>
                  <a:cxn ang="0">
                    <a:pos x="14" y="9"/>
                  </a:cxn>
                  <a:cxn ang="0">
                    <a:pos x="9" y="10"/>
                  </a:cxn>
                  <a:cxn ang="0">
                    <a:pos x="6" y="14"/>
                  </a:cxn>
                  <a:cxn ang="0">
                    <a:pos x="6" y="19"/>
                  </a:cxn>
                  <a:cxn ang="0">
                    <a:pos x="8" y="22"/>
                  </a:cxn>
                  <a:cxn ang="0">
                    <a:pos x="6" y="28"/>
                  </a:cxn>
                  <a:cxn ang="0">
                    <a:pos x="3" y="29"/>
                  </a:cxn>
                  <a:cxn ang="0">
                    <a:pos x="0" y="33"/>
                  </a:cxn>
                  <a:cxn ang="0">
                    <a:pos x="0" y="38"/>
                  </a:cxn>
                  <a:cxn ang="0">
                    <a:pos x="4" y="42"/>
                  </a:cxn>
                  <a:cxn ang="0">
                    <a:pos x="8" y="42"/>
                  </a:cxn>
                  <a:cxn ang="0">
                    <a:pos x="11" y="47"/>
                  </a:cxn>
                  <a:cxn ang="0">
                    <a:pos x="8" y="51"/>
                  </a:cxn>
                  <a:cxn ang="0">
                    <a:pos x="9" y="55"/>
                  </a:cxn>
                  <a:cxn ang="0">
                    <a:pos x="14" y="59"/>
                  </a:cxn>
                  <a:cxn ang="0">
                    <a:pos x="18" y="59"/>
                  </a:cxn>
                  <a:cxn ang="0">
                    <a:pos x="21" y="56"/>
                  </a:cxn>
                  <a:cxn ang="0">
                    <a:pos x="27" y="58"/>
                  </a:cxn>
                  <a:cxn ang="0">
                    <a:pos x="28" y="62"/>
                  </a:cxn>
                  <a:cxn ang="0">
                    <a:pos x="32" y="65"/>
                  </a:cxn>
                  <a:cxn ang="0">
                    <a:pos x="38" y="64"/>
                  </a:cxn>
                  <a:cxn ang="0">
                    <a:pos x="41" y="61"/>
                  </a:cxn>
                  <a:cxn ang="0">
                    <a:pos x="41" y="57"/>
                  </a:cxn>
                  <a:cxn ang="0">
                    <a:pos x="47" y="54"/>
                  </a:cxn>
                  <a:cxn ang="0">
                    <a:pos x="50" y="56"/>
                  </a:cxn>
                  <a:cxn ang="0">
                    <a:pos x="55" y="56"/>
                  </a:cxn>
                  <a:cxn ang="0">
                    <a:pos x="59" y="51"/>
                  </a:cxn>
                  <a:cxn ang="0">
                    <a:pos x="59" y="46"/>
                  </a:cxn>
                  <a:cxn ang="0">
                    <a:pos x="56" y="44"/>
                  </a:cxn>
                  <a:cxn ang="0">
                    <a:pos x="58" y="37"/>
                  </a:cxn>
                  <a:cxn ang="0">
                    <a:pos x="62" y="37"/>
                  </a:cxn>
                  <a:cxn ang="0">
                    <a:pos x="64" y="33"/>
                  </a:cxn>
                  <a:cxn ang="0">
                    <a:pos x="64" y="27"/>
                  </a:cxn>
                  <a:cxn ang="0">
                    <a:pos x="60" y="24"/>
                  </a:cxn>
                  <a:cxn ang="0">
                    <a:pos x="57" y="24"/>
                  </a:cxn>
                  <a:cxn ang="0">
                    <a:pos x="54" y="18"/>
                  </a:cxn>
                  <a:cxn ang="0">
                    <a:pos x="56" y="15"/>
                  </a:cxn>
                  <a:cxn ang="0">
                    <a:pos x="55" y="10"/>
                  </a:cxn>
                  <a:cxn ang="0">
                    <a:pos x="33" y="44"/>
                  </a:cxn>
                  <a:cxn ang="0">
                    <a:pos x="21" y="33"/>
                  </a:cxn>
                  <a:cxn ang="0">
                    <a:pos x="31" y="21"/>
                  </a:cxn>
                  <a:cxn ang="0">
                    <a:pos x="44" y="31"/>
                  </a:cxn>
                  <a:cxn ang="0">
                    <a:pos x="33" y="44"/>
                  </a:cxn>
                  <a:cxn ang="0">
                    <a:pos x="33" y="44"/>
                  </a:cxn>
                  <a:cxn ang="0">
                    <a:pos x="33" y="44"/>
                  </a:cxn>
                </a:cxnLst>
                <a:rect l="0" t="0" r="r" b="b"/>
                <a:pathLst>
                  <a:path w="65" h="65">
                    <a:moveTo>
                      <a:pt x="55" y="10"/>
                    </a:moveTo>
                    <a:cubicBezTo>
                      <a:pt x="51" y="6"/>
                      <a:pt x="51" y="6"/>
                      <a:pt x="51" y="6"/>
                    </a:cubicBezTo>
                    <a:cubicBezTo>
                      <a:pt x="49" y="5"/>
                      <a:pt x="47" y="5"/>
                      <a:pt x="46" y="6"/>
                    </a:cubicBezTo>
                    <a:cubicBezTo>
                      <a:pt x="44" y="9"/>
                      <a:pt x="44" y="9"/>
                      <a:pt x="44" y="9"/>
                    </a:cubicBezTo>
                    <a:cubicBezTo>
                      <a:pt x="41" y="8"/>
                      <a:pt x="39" y="7"/>
                      <a:pt x="37" y="7"/>
                    </a:cubicBezTo>
                    <a:cubicBezTo>
                      <a:pt x="36" y="3"/>
                      <a:pt x="36" y="3"/>
                      <a:pt x="36" y="3"/>
                    </a:cubicBezTo>
                    <a:cubicBezTo>
                      <a:pt x="36" y="1"/>
                      <a:pt x="34" y="0"/>
                      <a:pt x="32" y="0"/>
                    </a:cubicBezTo>
                    <a:cubicBezTo>
                      <a:pt x="27" y="1"/>
                      <a:pt x="27" y="1"/>
                      <a:pt x="27" y="1"/>
                    </a:cubicBezTo>
                    <a:cubicBezTo>
                      <a:pt x="25" y="1"/>
                      <a:pt x="23" y="2"/>
                      <a:pt x="23" y="4"/>
                    </a:cubicBezTo>
                    <a:cubicBezTo>
                      <a:pt x="23" y="8"/>
                      <a:pt x="23" y="8"/>
                      <a:pt x="23" y="8"/>
                    </a:cubicBezTo>
                    <a:cubicBezTo>
                      <a:pt x="21" y="9"/>
                      <a:pt x="19" y="10"/>
                      <a:pt x="17" y="11"/>
                    </a:cubicBezTo>
                    <a:cubicBezTo>
                      <a:pt x="14" y="9"/>
                      <a:pt x="14" y="9"/>
                      <a:pt x="14" y="9"/>
                    </a:cubicBezTo>
                    <a:cubicBezTo>
                      <a:pt x="13" y="8"/>
                      <a:pt x="11" y="8"/>
                      <a:pt x="9" y="10"/>
                    </a:cubicBezTo>
                    <a:cubicBezTo>
                      <a:pt x="6" y="14"/>
                      <a:pt x="6" y="14"/>
                      <a:pt x="6" y="14"/>
                    </a:cubicBezTo>
                    <a:cubicBezTo>
                      <a:pt x="4" y="16"/>
                      <a:pt x="4" y="18"/>
                      <a:pt x="6" y="19"/>
                    </a:cubicBezTo>
                    <a:cubicBezTo>
                      <a:pt x="8" y="22"/>
                      <a:pt x="8" y="22"/>
                      <a:pt x="8" y="22"/>
                    </a:cubicBezTo>
                    <a:cubicBezTo>
                      <a:pt x="7" y="24"/>
                      <a:pt x="7" y="26"/>
                      <a:pt x="6" y="28"/>
                    </a:cubicBezTo>
                    <a:cubicBezTo>
                      <a:pt x="3" y="29"/>
                      <a:pt x="3" y="29"/>
                      <a:pt x="3" y="29"/>
                    </a:cubicBezTo>
                    <a:cubicBezTo>
                      <a:pt x="1" y="29"/>
                      <a:pt x="0" y="31"/>
                      <a:pt x="0" y="33"/>
                    </a:cubicBezTo>
                    <a:cubicBezTo>
                      <a:pt x="0" y="38"/>
                      <a:pt x="0" y="38"/>
                      <a:pt x="0" y="38"/>
                    </a:cubicBezTo>
                    <a:cubicBezTo>
                      <a:pt x="1" y="40"/>
                      <a:pt x="2" y="42"/>
                      <a:pt x="4" y="42"/>
                    </a:cubicBezTo>
                    <a:cubicBezTo>
                      <a:pt x="8" y="42"/>
                      <a:pt x="8" y="42"/>
                      <a:pt x="8" y="42"/>
                    </a:cubicBezTo>
                    <a:cubicBezTo>
                      <a:pt x="9" y="44"/>
                      <a:pt x="9" y="45"/>
                      <a:pt x="11" y="47"/>
                    </a:cubicBezTo>
                    <a:cubicBezTo>
                      <a:pt x="8" y="51"/>
                      <a:pt x="8" y="51"/>
                      <a:pt x="8" y="51"/>
                    </a:cubicBezTo>
                    <a:cubicBezTo>
                      <a:pt x="7" y="52"/>
                      <a:pt x="8" y="54"/>
                      <a:pt x="9" y="55"/>
                    </a:cubicBezTo>
                    <a:cubicBezTo>
                      <a:pt x="14" y="59"/>
                      <a:pt x="14" y="59"/>
                      <a:pt x="14" y="59"/>
                    </a:cubicBezTo>
                    <a:cubicBezTo>
                      <a:pt x="15" y="60"/>
                      <a:pt x="17" y="60"/>
                      <a:pt x="18" y="59"/>
                    </a:cubicBezTo>
                    <a:cubicBezTo>
                      <a:pt x="21" y="56"/>
                      <a:pt x="21" y="56"/>
                      <a:pt x="21" y="56"/>
                    </a:cubicBezTo>
                    <a:cubicBezTo>
                      <a:pt x="23" y="57"/>
                      <a:pt x="25" y="58"/>
                      <a:pt x="27" y="58"/>
                    </a:cubicBezTo>
                    <a:cubicBezTo>
                      <a:pt x="28" y="62"/>
                      <a:pt x="28" y="62"/>
                      <a:pt x="28" y="62"/>
                    </a:cubicBezTo>
                    <a:cubicBezTo>
                      <a:pt x="28" y="64"/>
                      <a:pt x="30" y="65"/>
                      <a:pt x="32" y="65"/>
                    </a:cubicBezTo>
                    <a:cubicBezTo>
                      <a:pt x="38" y="64"/>
                      <a:pt x="38" y="64"/>
                      <a:pt x="38" y="64"/>
                    </a:cubicBezTo>
                    <a:cubicBezTo>
                      <a:pt x="39" y="64"/>
                      <a:pt x="41" y="63"/>
                      <a:pt x="41" y="61"/>
                    </a:cubicBezTo>
                    <a:cubicBezTo>
                      <a:pt x="41" y="57"/>
                      <a:pt x="41" y="57"/>
                      <a:pt x="41" y="57"/>
                    </a:cubicBezTo>
                    <a:cubicBezTo>
                      <a:pt x="43" y="56"/>
                      <a:pt x="45" y="55"/>
                      <a:pt x="47" y="54"/>
                    </a:cubicBezTo>
                    <a:cubicBezTo>
                      <a:pt x="50" y="56"/>
                      <a:pt x="50" y="56"/>
                      <a:pt x="50" y="56"/>
                    </a:cubicBezTo>
                    <a:cubicBezTo>
                      <a:pt x="52" y="57"/>
                      <a:pt x="54" y="57"/>
                      <a:pt x="55" y="56"/>
                    </a:cubicBezTo>
                    <a:cubicBezTo>
                      <a:pt x="59" y="51"/>
                      <a:pt x="59" y="51"/>
                      <a:pt x="59" y="51"/>
                    </a:cubicBezTo>
                    <a:cubicBezTo>
                      <a:pt x="60" y="50"/>
                      <a:pt x="60" y="48"/>
                      <a:pt x="59" y="46"/>
                    </a:cubicBezTo>
                    <a:cubicBezTo>
                      <a:pt x="56" y="44"/>
                      <a:pt x="56" y="44"/>
                      <a:pt x="56" y="44"/>
                    </a:cubicBezTo>
                    <a:cubicBezTo>
                      <a:pt x="57" y="42"/>
                      <a:pt x="58" y="39"/>
                      <a:pt x="58" y="37"/>
                    </a:cubicBezTo>
                    <a:cubicBezTo>
                      <a:pt x="62" y="37"/>
                      <a:pt x="62" y="37"/>
                      <a:pt x="62" y="37"/>
                    </a:cubicBezTo>
                    <a:cubicBezTo>
                      <a:pt x="63" y="36"/>
                      <a:pt x="65" y="35"/>
                      <a:pt x="64" y="33"/>
                    </a:cubicBezTo>
                    <a:cubicBezTo>
                      <a:pt x="64" y="27"/>
                      <a:pt x="64" y="27"/>
                      <a:pt x="64" y="27"/>
                    </a:cubicBezTo>
                    <a:cubicBezTo>
                      <a:pt x="64" y="25"/>
                      <a:pt x="62" y="24"/>
                      <a:pt x="60" y="24"/>
                    </a:cubicBezTo>
                    <a:cubicBezTo>
                      <a:pt x="57" y="24"/>
                      <a:pt x="57" y="24"/>
                      <a:pt x="57" y="24"/>
                    </a:cubicBezTo>
                    <a:cubicBezTo>
                      <a:pt x="56" y="21"/>
                      <a:pt x="55" y="20"/>
                      <a:pt x="54" y="18"/>
                    </a:cubicBezTo>
                    <a:cubicBezTo>
                      <a:pt x="56" y="15"/>
                      <a:pt x="56" y="15"/>
                      <a:pt x="56" y="15"/>
                    </a:cubicBezTo>
                    <a:cubicBezTo>
                      <a:pt x="57" y="13"/>
                      <a:pt x="57" y="11"/>
                      <a:pt x="55" y="10"/>
                    </a:cubicBezTo>
                    <a:close/>
                    <a:moveTo>
                      <a:pt x="33" y="44"/>
                    </a:moveTo>
                    <a:cubicBezTo>
                      <a:pt x="27" y="44"/>
                      <a:pt x="21" y="40"/>
                      <a:pt x="21" y="33"/>
                    </a:cubicBezTo>
                    <a:cubicBezTo>
                      <a:pt x="20" y="27"/>
                      <a:pt x="25" y="21"/>
                      <a:pt x="31" y="21"/>
                    </a:cubicBezTo>
                    <a:cubicBezTo>
                      <a:pt x="38" y="20"/>
                      <a:pt x="43" y="25"/>
                      <a:pt x="44" y="31"/>
                    </a:cubicBezTo>
                    <a:cubicBezTo>
                      <a:pt x="44" y="38"/>
                      <a:pt x="40" y="43"/>
                      <a:pt x="33" y="44"/>
                    </a:cubicBezTo>
                    <a:close/>
                    <a:moveTo>
                      <a:pt x="33" y="44"/>
                    </a:moveTo>
                    <a:cubicBezTo>
                      <a:pt x="33" y="44"/>
                      <a:pt x="33" y="44"/>
                      <a:pt x="33" y="44"/>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19" name="Freeform: Shape 120"/>
              <p:cNvSpPr/>
              <p:nvPr/>
            </p:nvSpPr>
            <p:spPr bwMode="auto">
              <a:xfrm>
                <a:off x="1688688" y="3105871"/>
                <a:ext cx="155575" cy="155575"/>
              </a:xfrm>
              <a:custGeom>
                <a:avLst/>
                <a:gdLst/>
                <a:ahLst/>
                <a:cxnLst>
                  <a:cxn ang="0">
                    <a:pos x="3" y="21"/>
                  </a:cxn>
                  <a:cxn ang="0">
                    <a:pos x="0" y="24"/>
                  </a:cxn>
                  <a:cxn ang="0">
                    <a:pos x="0" y="28"/>
                  </a:cxn>
                  <a:cxn ang="0">
                    <a:pos x="3" y="31"/>
                  </a:cxn>
                  <a:cxn ang="0">
                    <a:pos x="6" y="32"/>
                  </a:cxn>
                  <a:cxn ang="0">
                    <a:pos x="7" y="36"/>
                  </a:cxn>
                  <a:cxn ang="0">
                    <a:pos x="6" y="38"/>
                  </a:cxn>
                  <a:cxn ang="0">
                    <a:pos x="6" y="43"/>
                  </a:cxn>
                  <a:cxn ang="0">
                    <a:pos x="9" y="45"/>
                  </a:cxn>
                  <a:cxn ang="0">
                    <a:pos x="13" y="46"/>
                  </a:cxn>
                  <a:cxn ang="0">
                    <a:pos x="15" y="44"/>
                  </a:cxn>
                  <a:cxn ang="0">
                    <a:pos x="20" y="46"/>
                  </a:cxn>
                  <a:cxn ang="0">
                    <a:pos x="20" y="49"/>
                  </a:cxn>
                  <a:cxn ang="0">
                    <a:pos x="24" y="52"/>
                  </a:cxn>
                  <a:cxn ang="0">
                    <a:pos x="27" y="52"/>
                  </a:cxn>
                  <a:cxn ang="0">
                    <a:pos x="31" y="49"/>
                  </a:cxn>
                  <a:cxn ang="0">
                    <a:pos x="31" y="47"/>
                  </a:cxn>
                  <a:cxn ang="0">
                    <a:pos x="36" y="45"/>
                  </a:cxn>
                  <a:cxn ang="0">
                    <a:pos x="38" y="46"/>
                  </a:cxn>
                  <a:cxn ang="0">
                    <a:pos x="43" y="46"/>
                  </a:cxn>
                  <a:cxn ang="0">
                    <a:pos x="46" y="43"/>
                  </a:cxn>
                  <a:cxn ang="0">
                    <a:pos x="46" y="39"/>
                  </a:cxn>
                  <a:cxn ang="0">
                    <a:pos x="45" y="37"/>
                  </a:cxn>
                  <a:cxn ang="0">
                    <a:pos x="47" y="32"/>
                  </a:cxn>
                  <a:cxn ang="0">
                    <a:pos x="49" y="32"/>
                  </a:cxn>
                  <a:cxn ang="0">
                    <a:pos x="52" y="28"/>
                  </a:cxn>
                  <a:cxn ang="0">
                    <a:pos x="52" y="24"/>
                  </a:cxn>
                  <a:cxn ang="0">
                    <a:pos x="49" y="21"/>
                  </a:cxn>
                  <a:cxn ang="0">
                    <a:pos x="47" y="21"/>
                  </a:cxn>
                  <a:cxn ang="0">
                    <a:pos x="45" y="16"/>
                  </a:cxn>
                  <a:cxn ang="0">
                    <a:pos x="46" y="14"/>
                  </a:cxn>
                  <a:cxn ang="0">
                    <a:pos x="46" y="9"/>
                  </a:cxn>
                  <a:cxn ang="0">
                    <a:pos x="44" y="7"/>
                  </a:cxn>
                  <a:cxn ang="0">
                    <a:pos x="39" y="6"/>
                  </a:cxn>
                  <a:cxn ang="0">
                    <a:pos x="37" y="8"/>
                  </a:cxn>
                  <a:cxn ang="0">
                    <a:pos x="32" y="5"/>
                  </a:cxn>
                  <a:cxn ang="0">
                    <a:pos x="32" y="3"/>
                  </a:cxn>
                  <a:cxn ang="0">
                    <a:pos x="28" y="0"/>
                  </a:cxn>
                  <a:cxn ang="0">
                    <a:pos x="25" y="0"/>
                  </a:cxn>
                  <a:cxn ang="0">
                    <a:pos x="21" y="3"/>
                  </a:cxn>
                  <a:cxn ang="0">
                    <a:pos x="21" y="5"/>
                  </a:cxn>
                  <a:cxn ang="0">
                    <a:pos x="16" y="7"/>
                  </a:cxn>
                  <a:cxn ang="0">
                    <a:pos x="14" y="6"/>
                  </a:cxn>
                  <a:cxn ang="0">
                    <a:pos x="9" y="6"/>
                  </a:cxn>
                  <a:cxn ang="0">
                    <a:pos x="6" y="9"/>
                  </a:cxn>
                  <a:cxn ang="0">
                    <a:pos x="6" y="13"/>
                  </a:cxn>
                  <a:cxn ang="0">
                    <a:pos x="8" y="15"/>
                  </a:cxn>
                  <a:cxn ang="0">
                    <a:pos x="6" y="20"/>
                  </a:cxn>
                  <a:cxn ang="0">
                    <a:pos x="3" y="21"/>
                  </a:cxn>
                  <a:cxn ang="0">
                    <a:pos x="26" y="16"/>
                  </a:cxn>
                  <a:cxn ang="0">
                    <a:pos x="36" y="26"/>
                  </a:cxn>
                  <a:cxn ang="0">
                    <a:pos x="26" y="35"/>
                  </a:cxn>
                  <a:cxn ang="0">
                    <a:pos x="17" y="26"/>
                  </a:cxn>
                  <a:cxn ang="0">
                    <a:pos x="26" y="16"/>
                  </a:cxn>
                  <a:cxn ang="0">
                    <a:pos x="26" y="16"/>
                  </a:cxn>
                  <a:cxn ang="0">
                    <a:pos x="26" y="16"/>
                  </a:cxn>
                </a:cxnLst>
                <a:rect l="0" t="0" r="r" b="b"/>
                <a:pathLst>
                  <a:path w="52" h="52">
                    <a:moveTo>
                      <a:pt x="3" y="21"/>
                    </a:moveTo>
                    <a:cubicBezTo>
                      <a:pt x="1" y="21"/>
                      <a:pt x="0" y="22"/>
                      <a:pt x="0" y="24"/>
                    </a:cubicBezTo>
                    <a:cubicBezTo>
                      <a:pt x="0" y="28"/>
                      <a:pt x="0" y="28"/>
                      <a:pt x="0" y="28"/>
                    </a:cubicBezTo>
                    <a:cubicBezTo>
                      <a:pt x="0" y="29"/>
                      <a:pt x="1" y="31"/>
                      <a:pt x="3" y="31"/>
                    </a:cubicBezTo>
                    <a:cubicBezTo>
                      <a:pt x="6" y="32"/>
                      <a:pt x="6" y="32"/>
                      <a:pt x="6" y="32"/>
                    </a:cubicBezTo>
                    <a:cubicBezTo>
                      <a:pt x="6" y="33"/>
                      <a:pt x="7" y="35"/>
                      <a:pt x="7" y="36"/>
                    </a:cubicBezTo>
                    <a:cubicBezTo>
                      <a:pt x="6" y="38"/>
                      <a:pt x="6" y="38"/>
                      <a:pt x="6" y="38"/>
                    </a:cubicBezTo>
                    <a:cubicBezTo>
                      <a:pt x="5" y="40"/>
                      <a:pt x="5" y="42"/>
                      <a:pt x="6" y="43"/>
                    </a:cubicBezTo>
                    <a:cubicBezTo>
                      <a:pt x="9" y="45"/>
                      <a:pt x="9" y="45"/>
                      <a:pt x="9" y="45"/>
                    </a:cubicBezTo>
                    <a:cubicBezTo>
                      <a:pt x="10" y="47"/>
                      <a:pt x="12" y="47"/>
                      <a:pt x="13" y="46"/>
                    </a:cubicBezTo>
                    <a:cubicBezTo>
                      <a:pt x="15" y="44"/>
                      <a:pt x="15" y="44"/>
                      <a:pt x="15" y="44"/>
                    </a:cubicBezTo>
                    <a:cubicBezTo>
                      <a:pt x="17" y="45"/>
                      <a:pt x="18" y="46"/>
                      <a:pt x="20" y="46"/>
                    </a:cubicBezTo>
                    <a:cubicBezTo>
                      <a:pt x="20" y="49"/>
                      <a:pt x="20" y="49"/>
                      <a:pt x="20" y="49"/>
                    </a:cubicBezTo>
                    <a:cubicBezTo>
                      <a:pt x="21" y="51"/>
                      <a:pt x="22" y="52"/>
                      <a:pt x="24" y="52"/>
                    </a:cubicBezTo>
                    <a:cubicBezTo>
                      <a:pt x="27" y="52"/>
                      <a:pt x="27" y="52"/>
                      <a:pt x="27" y="52"/>
                    </a:cubicBezTo>
                    <a:cubicBezTo>
                      <a:pt x="29" y="52"/>
                      <a:pt x="31" y="51"/>
                      <a:pt x="31" y="49"/>
                    </a:cubicBezTo>
                    <a:cubicBezTo>
                      <a:pt x="31" y="47"/>
                      <a:pt x="31" y="47"/>
                      <a:pt x="31" y="47"/>
                    </a:cubicBezTo>
                    <a:cubicBezTo>
                      <a:pt x="33" y="46"/>
                      <a:pt x="35" y="45"/>
                      <a:pt x="36" y="45"/>
                    </a:cubicBezTo>
                    <a:cubicBezTo>
                      <a:pt x="38" y="46"/>
                      <a:pt x="38" y="46"/>
                      <a:pt x="38" y="46"/>
                    </a:cubicBezTo>
                    <a:cubicBezTo>
                      <a:pt x="40" y="47"/>
                      <a:pt x="42" y="47"/>
                      <a:pt x="43" y="46"/>
                    </a:cubicBezTo>
                    <a:cubicBezTo>
                      <a:pt x="46" y="43"/>
                      <a:pt x="46" y="43"/>
                      <a:pt x="46" y="43"/>
                    </a:cubicBezTo>
                    <a:cubicBezTo>
                      <a:pt x="47" y="42"/>
                      <a:pt x="47" y="40"/>
                      <a:pt x="46" y="39"/>
                    </a:cubicBezTo>
                    <a:cubicBezTo>
                      <a:pt x="45" y="37"/>
                      <a:pt x="45" y="37"/>
                      <a:pt x="45" y="37"/>
                    </a:cubicBezTo>
                    <a:cubicBezTo>
                      <a:pt x="45" y="35"/>
                      <a:pt x="46" y="33"/>
                      <a:pt x="47" y="32"/>
                    </a:cubicBezTo>
                    <a:cubicBezTo>
                      <a:pt x="49" y="32"/>
                      <a:pt x="49" y="32"/>
                      <a:pt x="49" y="32"/>
                    </a:cubicBezTo>
                    <a:cubicBezTo>
                      <a:pt x="51" y="31"/>
                      <a:pt x="52" y="30"/>
                      <a:pt x="52" y="28"/>
                    </a:cubicBezTo>
                    <a:cubicBezTo>
                      <a:pt x="52" y="24"/>
                      <a:pt x="52" y="24"/>
                      <a:pt x="52" y="24"/>
                    </a:cubicBezTo>
                    <a:cubicBezTo>
                      <a:pt x="52" y="23"/>
                      <a:pt x="51" y="21"/>
                      <a:pt x="49" y="21"/>
                    </a:cubicBezTo>
                    <a:cubicBezTo>
                      <a:pt x="47" y="21"/>
                      <a:pt x="47" y="21"/>
                      <a:pt x="47" y="21"/>
                    </a:cubicBezTo>
                    <a:cubicBezTo>
                      <a:pt x="46" y="19"/>
                      <a:pt x="46" y="17"/>
                      <a:pt x="45" y="16"/>
                    </a:cubicBezTo>
                    <a:cubicBezTo>
                      <a:pt x="46" y="14"/>
                      <a:pt x="46" y="14"/>
                      <a:pt x="46" y="14"/>
                    </a:cubicBezTo>
                    <a:cubicBezTo>
                      <a:pt x="47" y="12"/>
                      <a:pt x="47" y="10"/>
                      <a:pt x="46" y="9"/>
                    </a:cubicBezTo>
                    <a:cubicBezTo>
                      <a:pt x="44" y="7"/>
                      <a:pt x="44" y="7"/>
                      <a:pt x="44" y="7"/>
                    </a:cubicBezTo>
                    <a:cubicBezTo>
                      <a:pt x="42" y="5"/>
                      <a:pt x="40" y="5"/>
                      <a:pt x="39" y="6"/>
                    </a:cubicBezTo>
                    <a:cubicBezTo>
                      <a:pt x="37" y="8"/>
                      <a:pt x="37" y="8"/>
                      <a:pt x="37" y="8"/>
                    </a:cubicBezTo>
                    <a:cubicBezTo>
                      <a:pt x="36" y="7"/>
                      <a:pt x="34" y="6"/>
                      <a:pt x="32" y="5"/>
                    </a:cubicBezTo>
                    <a:cubicBezTo>
                      <a:pt x="32" y="3"/>
                      <a:pt x="32" y="3"/>
                      <a:pt x="32" y="3"/>
                    </a:cubicBezTo>
                    <a:cubicBezTo>
                      <a:pt x="32" y="1"/>
                      <a:pt x="30" y="0"/>
                      <a:pt x="28" y="0"/>
                    </a:cubicBezTo>
                    <a:cubicBezTo>
                      <a:pt x="25" y="0"/>
                      <a:pt x="25" y="0"/>
                      <a:pt x="25" y="0"/>
                    </a:cubicBezTo>
                    <a:cubicBezTo>
                      <a:pt x="23" y="0"/>
                      <a:pt x="21" y="1"/>
                      <a:pt x="21" y="3"/>
                    </a:cubicBezTo>
                    <a:cubicBezTo>
                      <a:pt x="21" y="5"/>
                      <a:pt x="21" y="5"/>
                      <a:pt x="21" y="5"/>
                    </a:cubicBezTo>
                    <a:cubicBezTo>
                      <a:pt x="19" y="6"/>
                      <a:pt x="17" y="6"/>
                      <a:pt x="16" y="7"/>
                    </a:cubicBezTo>
                    <a:cubicBezTo>
                      <a:pt x="14" y="6"/>
                      <a:pt x="14" y="6"/>
                      <a:pt x="14" y="6"/>
                    </a:cubicBezTo>
                    <a:cubicBezTo>
                      <a:pt x="12" y="5"/>
                      <a:pt x="10" y="5"/>
                      <a:pt x="9" y="6"/>
                    </a:cubicBezTo>
                    <a:cubicBezTo>
                      <a:pt x="6" y="9"/>
                      <a:pt x="6" y="9"/>
                      <a:pt x="6" y="9"/>
                    </a:cubicBezTo>
                    <a:cubicBezTo>
                      <a:pt x="5" y="10"/>
                      <a:pt x="5" y="12"/>
                      <a:pt x="6" y="13"/>
                    </a:cubicBezTo>
                    <a:cubicBezTo>
                      <a:pt x="8" y="15"/>
                      <a:pt x="8" y="15"/>
                      <a:pt x="8" y="15"/>
                    </a:cubicBezTo>
                    <a:cubicBezTo>
                      <a:pt x="7" y="17"/>
                      <a:pt x="6" y="19"/>
                      <a:pt x="6" y="20"/>
                    </a:cubicBezTo>
                    <a:lnTo>
                      <a:pt x="3" y="21"/>
                    </a:lnTo>
                    <a:close/>
                    <a:moveTo>
                      <a:pt x="26" y="16"/>
                    </a:moveTo>
                    <a:cubicBezTo>
                      <a:pt x="31" y="17"/>
                      <a:pt x="36" y="21"/>
                      <a:pt x="36" y="26"/>
                    </a:cubicBezTo>
                    <a:cubicBezTo>
                      <a:pt x="35" y="31"/>
                      <a:pt x="31" y="35"/>
                      <a:pt x="26" y="35"/>
                    </a:cubicBezTo>
                    <a:cubicBezTo>
                      <a:pt x="21" y="35"/>
                      <a:pt x="17" y="31"/>
                      <a:pt x="17" y="26"/>
                    </a:cubicBezTo>
                    <a:cubicBezTo>
                      <a:pt x="17" y="21"/>
                      <a:pt x="21" y="16"/>
                      <a:pt x="26" y="16"/>
                    </a:cubicBezTo>
                    <a:close/>
                    <a:moveTo>
                      <a:pt x="26" y="16"/>
                    </a:moveTo>
                    <a:cubicBezTo>
                      <a:pt x="26" y="16"/>
                      <a:pt x="26" y="16"/>
                      <a:pt x="26" y="16"/>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grpSp>
      <p:sp>
        <p:nvSpPr>
          <p:cNvPr id="37" name="矩形 36"/>
          <p:cNvSpPr/>
          <p:nvPr>
            <p:custDataLst>
              <p:tags r:id="rId1"/>
            </p:custDataLst>
          </p:nvPr>
        </p:nvSpPr>
        <p:spPr>
          <a:xfrm>
            <a:off x="2937836" y="133350"/>
            <a:ext cx="7007046" cy="523220"/>
          </a:xfrm>
          <a:prstGeom prst="rect">
            <a:avLst/>
          </a:prstGeom>
        </p:spPr>
        <p:txBody>
          <a:bodyPr wrap="none">
            <a:spAutoFit/>
          </a:bodyPr>
          <a:lstStyle/>
          <a:p>
            <a:r>
              <a:rPr lang="zh-CN" altLang="zh-CN" sz="2800" b="1" dirty="0" smtClean="0">
                <a:solidFill>
                  <a:srgbClr val="A1CE3A"/>
                </a:solidFill>
                <a:latin typeface="+mn-ea"/>
              </a:rPr>
              <a:t>三、强化安全意识</a:t>
            </a:r>
            <a:r>
              <a:rPr lang="zh-CN" altLang="zh-CN" sz="2800" b="1" dirty="0" smtClean="0">
                <a:solidFill>
                  <a:srgbClr val="A1CE3A"/>
                </a:solidFill>
                <a:latin typeface="+mn-ea"/>
              </a:rPr>
              <a:t>，守</a:t>
            </a:r>
            <a:r>
              <a:rPr lang="zh-CN" altLang="zh-CN" sz="2800" b="1" dirty="0" smtClean="0">
                <a:solidFill>
                  <a:srgbClr val="A1CE3A"/>
                </a:solidFill>
                <a:latin typeface="+mn-ea"/>
              </a:rPr>
              <a:t>住法纪底线不犯糊涂</a:t>
            </a:r>
            <a:endParaRPr lang="zh-CN" altLang="zh-CN" sz="2800" b="1" dirty="0">
              <a:solidFill>
                <a:srgbClr val="A1CE3A"/>
              </a:solidFill>
              <a:latin typeface="+mn-ea"/>
            </a:endParaRPr>
          </a:p>
        </p:txBody>
      </p:sp>
      <p:sp>
        <p:nvSpPr>
          <p:cNvPr id="41985" name="Rectangle 1"/>
          <p:cNvSpPr>
            <a:spLocks noChangeArrowheads="1"/>
          </p:cNvSpPr>
          <p:nvPr/>
        </p:nvSpPr>
        <p:spPr bwMode="auto">
          <a:xfrm>
            <a:off x="209550" y="956101"/>
            <a:ext cx="4724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A1CE3A"/>
                </a:solidFill>
                <a:effectLst/>
                <a:latin typeface="+mn-ea"/>
                <a:cs typeface="Times New Roman" pitchFamily="18" charset="0"/>
              </a:rPr>
              <a:t>（三）切实加强风险防控。</a:t>
            </a:r>
            <a:r>
              <a:rPr kumimoji="0" lang="zh-CN" sz="1600" b="0" i="0" u="none" strike="noStrike" cap="none" normalizeH="0" baseline="0" dirty="0" smtClean="0">
                <a:ln>
                  <a:noFill/>
                </a:ln>
                <a:solidFill>
                  <a:srgbClr val="A1CE3A"/>
                </a:solidFill>
                <a:effectLst/>
                <a:latin typeface="+mn-ea"/>
                <a:cs typeface="Times New Roman" pitchFamily="18" charset="0"/>
              </a:rPr>
              <a:t>着力从预算管理、收支管理、债务管理、政府采购、资产管理等重要环节，分析风险点、加强防控措施、落实防控责任。</a:t>
            </a:r>
            <a:endParaRPr kumimoji="0" lang="zh-CN" sz="1800" b="0" i="0" u="none" strike="noStrike" cap="none" normalizeH="0" baseline="0" dirty="0" smtClean="0">
              <a:ln>
                <a:noFill/>
              </a:ln>
              <a:solidFill>
                <a:srgbClr val="A1CE3A"/>
              </a:solidFill>
              <a:effectLst/>
              <a:latin typeface="+mn-ea"/>
              <a:cs typeface="宋体" pitchFamily="2" charset="-122"/>
            </a:endParaRPr>
          </a:p>
        </p:txBody>
      </p:sp>
      <p:sp>
        <p:nvSpPr>
          <p:cNvPr id="39" name="圆角矩形 54"/>
          <p:cNvSpPr/>
          <p:nvPr/>
        </p:nvSpPr>
        <p:spPr>
          <a:xfrm>
            <a:off x="189579" y="949065"/>
            <a:ext cx="4811046" cy="87020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graphicFrame>
        <p:nvGraphicFramePr>
          <p:cNvPr id="40" name="表格 39"/>
          <p:cNvGraphicFramePr>
            <a:graphicFrameLocks noGrp="1"/>
          </p:cNvGraphicFramePr>
          <p:nvPr/>
        </p:nvGraphicFramePr>
        <p:xfrm>
          <a:off x="800100" y="2356755"/>
          <a:ext cx="5143500" cy="4123272"/>
        </p:xfrm>
        <a:graphic>
          <a:graphicData uri="http://schemas.openxmlformats.org/drawingml/2006/table">
            <a:tbl>
              <a:tblPr>
                <a:tableStyleId>{E8B1032C-EA38-4F05-BA0D-38AFFFC7BED3}</a:tableStyleId>
              </a:tblPr>
              <a:tblGrid>
                <a:gridCol w="592725"/>
                <a:gridCol w="1002366"/>
                <a:gridCol w="1448373"/>
                <a:gridCol w="1448373"/>
                <a:gridCol w="651663"/>
              </a:tblGrid>
              <a:tr h="327175">
                <a:tc>
                  <a:txBody>
                    <a:bodyPr/>
                    <a:lstStyle/>
                    <a:p>
                      <a:pPr algn="ctr">
                        <a:lnSpc>
                          <a:spcPts val="1300"/>
                        </a:lnSpc>
                        <a:spcAft>
                          <a:spcPts val="0"/>
                        </a:spcAft>
                      </a:pPr>
                      <a:r>
                        <a:rPr lang="zh-CN" sz="1100" kern="100" dirty="0">
                          <a:solidFill>
                            <a:schemeClr val="bg1"/>
                          </a:solidFill>
                          <a:latin typeface="宋体" pitchFamily="2" charset="-122"/>
                          <a:ea typeface="宋体" pitchFamily="2" charset="-122"/>
                        </a:rPr>
                        <a:t>流程</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关键环节</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风险点</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主要防控措施</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责任主体</a:t>
                      </a:r>
                      <a:endParaRPr lang="zh-CN" sz="1100" kern="100">
                        <a:solidFill>
                          <a:schemeClr val="bg1"/>
                        </a:solidFill>
                        <a:latin typeface="宋体" pitchFamily="2" charset="-122"/>
                        <a:ea typeface="宋体" pitchFamily="2" charset="-122"/>
                        <a:cs typeface="Times New Roman"/>
                      </a:endParaRPr>
                    </a:p>
                  </a:txBody>
                  <a:tcPr marL="68580" marR="68580" marT="0" marB="0" anchor="ctr"/>
                </a:tc>
              </a:tr>
              <a:tr h="1517229">
                <a:tc rowSpan="3">
                  <a:txBody>
                    <a:bodyPr/>
                    <a:lstStyle/>
                    <a:p>
                      <a:pPr algn="ctr">
                        <a:lnSpc>
                          <a:spcPts val="1300"/>
                        </a:lnSpc>
                        <a:spcAft>
                          <a:spcPts val="0"/>
                        </a:spcAft>
                      </a:pPr>
                      <a:r>
                        <a:rPr lang="zh-CN" sz="1100" kern="100">
                          <a:solidFill>
                            <a:schemeClr val="bg1"/>
                          </a:solidFill>
                          <a:latin typeface="宋体" pitchFamily="2" charset="-122"/>
                          <a:ea typeface="宋体" pitchFamily="2" charset="-122"/>
                        </a:rPr>
                        <a:t>预算编制及</a:t>
                      </a:r>
                    </a:p>
                    <a:p>
                      <a:pPr algn="ctr">
                        <a:lnSpc>
                          <a:spcPts val="1300"/>
                        </a:lnSpc>
                        <a:spcAft>
                          <a:spcPts val="0"/>
                        </a:spcAft>
                      </a:pPr>
                      <a:r>
                        <a:rPr lang="zh-CN" sz="1100" kern="100">
                          <a:solidFill>
                            <a:schemeClr val="bg1"/>
                          </a:solidFill>
                          <a:latin typeface="宋体" pitchFamily="2" charset="-122"/>
                          <a:ea typeface="宋体" pitchFamily="2" charset="-122"/>
                        </a:rPr>
                        <a:t>批复</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lnSpc>
                          <a:spcPts val="1300"/>
                        </a:lnSpc>
                        <a:spcAft>
                          <a:spcPts val="0"/>
                        </a:spcAft>
                      </a:pPr>
                      <a:r>
                        <a:rPr lang="zh-CN" sz="1100" kern="100" dirty="0">
                          <a:solidFill>
                            <a:schemeClr val="bg1"/>
                          </a:solidFill>
                          <a:latin typeface="宋体" pitchFamily="2" charset="-122"/>
                          <a:ea typeface="宋体" pitchFamily="2" charset="-122"/>
                        </a:rPr>
                        <a:t>提出新增需求、评审新增项目</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just">
                        <a:lnSpc>
                          <a:spcPts val="1300"/>
                        </a:lnSpc>
                        <a:spcAft>
                          <a:spcPts val="0"/>
                        </a:spcAft>
                      </a:pPr>
                      <a:r>
                        <a:rPr lang="zh-CN" sz="1100" kern="100" dirty="0">
                          <a:solidFill>
                            <a:schemeClr val="bg1"/>
                          </a:solidFill>
                          <a:latin typeface="宋体" pitchFamily="2" charset="-122"/>
                          <a:ea typeface="宋体" pitchFamily="2" charset="-122"/>
                        </a:rPr>
                        <a:t>提出的新增需求不真实，虚报人员、资产、业务工作内容，新增项目未经过科学论证和评审。</a:t>
                      </a:r>
                      <a:endParaRPr lang="zh-CN" sz="1100" kern="100" dirty="0">
                        <a:solidFill>
                          <a:schemeClr val="bg1"/>
                        </a:solidFill>
                        <a:latin typeface="宋体" pitchFamily="2" charset="-122"/>
                        <a:ea typeface="宋体" pitchFamily="2" charset="-122"/>
                        <a:cs typeface="Times New Roman"/>
                      </a:endParaRPr>
                    </a:p>
                  </a:txBody>
                  <a:tcPr marL="68580" marR="68580" marT="0" marB="0"/>
                </a:tc>
                <a:tc>
                  <a:txBody>
                    <a:bodyPr/>
                    <a:lstStyle/>
                    <a:p>
                      <a:pPr algn="just">
                        <a:lnSpc>
                          <a:spcPts val="1300"/>
                        </a:lnSpc>
                        <a:spcAft>
                          <a:spcPts val="0"/>
                        </a:spcAft>
                      </a:pPr>
                      <a:r>
                        <a:rPr lang="en-US" sz="1100" kern="100" dirty="0">
                          <a:solidFill>
                            <a:schemeClr val="bg1"/>
                          </a:solidFill>
                          <a:latin typeface="宋体" pitchFamily="2" charset="-122"/>
                          <a:ea typeface="宋体" pitchFamily="2" charset="-122"/>
                        </a:rPr>
                        <a:t>1.</a:t>
                      </a:r>
                      <a:r>
                        <a:rPr lang="zh-CN" sz="1100" kern="100" dirty="0">
                          <a:solidFill>
                            <a:schemeClr val="bg1"/>
                          </a:solidFill>
                          <a:latin typeface="宋体" pitchFamily="2" charset="-122"/>
                          <a:ea typeface="宋体" pitchFamily="2" charset="-122"/>
                        </a:rPr>
                        <a:t>建立财政补助人员和资产基础信息数据库，加强需求审核；</a:t>
                      </a:r>
                    </a:p>
                    <a:p>
                      <a:pPr algn="just">
                        <a:lnSpc>
                          <a:spcPts val="1300"/>
                        </a:lnSpc>
                        <a:spcAft>
                          <a:spcPts val="0"/>
                        </a:spcAft>
                      </a:pPr>
                      <a:r>
                        <a:rPr lang="en-US" sz="1100" kern="100" dirty="0">
                          <a:solidFill>
                            <a:schemeClr val="bg1"/>
                          </a:solidFill>
                          <a:latin typeface="宋体" pitchFamily="2" charset="-122"/>
                          <a:ea typeface="宋体" pitchFamily="2" charset="-122"/>
                        </a:rPr>
                        <a:t>2.</a:t>
                      </a:r>
                      <a:r>
                        <a:rPr lang="zh-CN" sz="1100" kern="100" dirty="0">
                          <a:solidFill>
                            <a:schemeClr val="bg1"/>
                          </a:solidFill>
                          <a:latin typeface="宋体" pitchFamily="2" charset="-122"/>
                          <a:ea typeface="宋体" pitchFamily="2" charset="-122"/>
                        </a:rPr>
                        <a:t>建立和完善项目评审制，对于建设工程、大型修缮、信息化项目等专业性较强的重大事项，需先进行项目评审。</a:t>
                      </a:r>
                      <a:endParaRPr lang="zh-CN" sz="1100" kern="100" dirty="0">
                        <a:solidFill>
                          <a:schemeClr val="bg1"/>
                        </a:solidFill>
                        <a:latin typeface="宋体" pitchFamily="2" charset="-122"/>
                        <a:ea typeface="宋体" pitchFamily="2" charset="-122"/>
                        <a:cs typeface="Times New Roman"/>
                      </a:endParaRPr>
                    </a:p>
                  </a:txBody>
                  <a:tcPr marL="68580" marR="68580" marT="0" marB="0"/>
                </a:tc>
                <a:tc>
                  <a:txBody>
                    <a:bodyPr/>
                    <a:lstStyle/>
                    <a:p>
                      <a:pPr algn="l">
                        <a:lnSpc>
                          <a:spcPts val="1300"/>
                        </a:lnSpc>
                        <a:spcAft>
                          <a:spcPts val="0"/>
                        </a:spcAft>
                      </a:pPr>
                      <a:r>
                        <a:rPr lang="zh-CN" sz="1100" kern="100">
                          <a:solidFill>
                            <a:schemeClr val="bg1"/>
                          </a:solidFill>
                          <a:latin typeface="宋体" pitchFamily="2" charset="-122"/>
                          <a:ea typeface="宋体" pitchFamily="2" charset="-122"/>
                        </a:rPr>
                        <a:t>提出新增需求的业务部门</a:t>
                      </a:r>
                      <a:endParaRPr lang="zh-CN" sz="1100" kern="100">
                        <a:solidFill>
                          <a:schemeClr val="bg1"/>
                        </a:solidFill>
                        <a:latin typeface="宋体" pitchFamily="2" charset="-122"/>
                        <a:ea typeface="宋体" pitchFamily="2" charset="-122"/>
                        <a:cs typeface="Times New Roman"/>
                      </a:endParaRPr>
                    </a:p>
                  </a:txBody>
                  <a:tcPr marL="68580" marR="68580" marT="0" marB="0" anchor="ctr"/>
                </a:tc>
              </a:tr>
              <a:tr h="1706882">
                <a:tc vMerge="1">
                  <a:txBody>
                    <a:bodyPr/>
                    <a:lstStyle/>
                    <a:p>
                      <a:endParaRPr lang="zh-CN" altLang="en-US"/>
                    </a:p>
                  </a:txBody>
                  <a:tcPr/>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按规定的预算编审程序进行预算编制</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预算编制不科学，预算编制粗糙，不符合工作实际</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lnSpc>
                          <a:spcPts val="1300"/>
                        </a:lnSpc>
                        <a:spcAft>
                          <a:spcPts val="0"/>
                        </a:spcAft>
                      </a:pPr>
                      <a:r>
                        <a:rPr lang="en-US" sz="1100" kern="100">
                          <a:solidFill>
                            <a:schemeClr val="bg1"/>
                          </a:solidFill>
                          <a:latin typeface="宋体" pitchFamily="2" charset="-122"/>
                          <a:ea typeface="宋体" pitchFamily="2" charset="-122"/>
                        </a:rPr>
                        <a:t>1.</a:t>
                      </a:r>
                      <a:r>
                        <a:rPr lang="zh-CN" sz="1100" kern="100">
                          <a:solidFill>
                            <a:schemeClr val="bg1"/>
                          </a:solidFill>
                          <a:latin typeface="宋体" pitchFamily="2" charset="-122"/>
                          <a:ea typeface="宋体" pitchFamily="2" charset="-122"/>
                        </a:rPr>
                        <a:t>召开预算编制会议，全面把握预算编制政策，细化预算编制；</a:t>
                      </a:r>
                    </a:p>
                    <a:p>
                      <a:pPr algn="l">
                        <a:lnSpc>
                          <a:spcPts val="1300"/>
                        </a:lnSpc>
                        <a:spcAft>
                          <a:spcPts val="0"/>
                        </a:spcAft>
                      </a:pPr>
                      <a:r>
                        <a:rPr lang="en-US" sz="1100" kern="100">
                          <a:solidFill>
                            <a:schemeClr val="bg1"/>
                          </a:solidFill>
                          <a:latin typeface="宋体" pitchFamily="2" charset="-122"/>
                          <a:ea typeface="宋体" pitchFamily="2" charset="-122"/>
                        </a:rPr>
                        <a:t>2.</a:t>
                      </a:r>
                      <a:r>
                        <a:rPr lang="zh-CN" sz="1100" kern="100">
                          <a:solidFill>
                            <a:schemeClr val="bg1"/>
                          </a:solidFill>
                          <a:latin typeface="宋体" pitchFamily="2" charset="-122"/>
                          <a:ea typeface="宋体" pitchFamily="2" charset="-122"/>
                        </a:rPr>
                        <a:t>建立预算编制、预算执行、资产管理、人事管理、预算绩效管理的沟通协调机制；</a:t>
                      </a:r>
                    </a:p>
                    <a:p>
                      <a:pPr algn="l">
                        <a:lnSpc>
                          <a:spcPts val="1300"/>
                        </a:lnSpc>
                        <a:spcAft>
                          <a:spcPts val="0"/>
                        </a:spcAft>
                      </a:pPr>
                      <a:r>
                        <a:rPr lang="en-US" sz="1100" kern="100">
                          <a:solidFill>
                            <a:schemeClr val="bg1"/>
                          </a:solidFill>
                          <a:latin typeface="宋体" pitchFamily="2" charset="-122"/>
                          <a:ea typeface="宋体" pitchFamily="2" charset="-122"/>
                        </a:rPr>
                        <a:t>3.</a:t>
                      </a:r>
                      <a:r>
                        <a:rPr lang="zh-CN" sz="1100" kern="100">
                          <a:solidFill>
                            <a:schemeClr val="bg1"/>
                          </a:solidFill>
                          <a:latin typeface="宋体" pitchFamily="2" charset="-122"/>
                          <a:ea typeface="宋体" pitchFamily="2" charset="-122"/>
                        </a:rPr>
                        <a:t>加强预算合理性和合规性审核。</a:t>
                      </a:r>
                      <a:endParaRPr lang="zh-CN" sz="1100" kern="100">
                        <a:solidFill>
                          <a:schemeClr val="bg1"/>
                        </a:solidFill>
                        <a:latin typeface="宋体" pitchFamily="2" charset="-122"/>
                        <a:ea typeface="宋体" pitchFamily="2" charset="-122"/>
                        <a:cs typeface="Times New Roman"/>
                      </a:endParaRPr>
                    </a:p>
                  </a:txBody>
                  <a:tcPr marL="68580" marR="68580" marT="0" marB="0"/>
                </a:tc>
                <a:tc>
                  <a:txBody>
                    <a:bodyPr/>
                    <a:lstStyle/>
                    <a:p>
                      <a:pPr algn="l">
                        <a:lnSpc>
                          <a:spcPts val="1300"/>
                        </a:lnSpc>
                        <a:spcAft>
                          <a:spcPts val="0"/>
                        </a:spcAft>
                      </a:pPr>
                      <a:r>
                        <a:rPr lang="zh-CN" sz="1100" kern="100">
                          <a:solidFill>
                            <a:schemeClr val="bg1"/>
                          </a:solidFill>
                          <a:latin typeface="宋体" pitchFamily="2" charset="-122"/>
                          <a:ea typeface="宋体" pitchFamily="2" charset="-122"/>
                        </a:rPr>
                        <a:t>预算编制部门</a:t>
                      </a:r>
                      <a:endParaRPr lang="zh-CN" sz="1100" kern="100">
                        <a:solidFill>
                          <a:schemeClr val="bg1"/>
                        </a:solidFill>
                        <a:latin typeface="宋体" pitchFamily="2" charset="-122"/>
                        <a:ea typeface="宋体" pitchFamily="2" charset="-122"/>
                        <a:cs typeface="Times New Roman"/>
                      </a:endParaRPr>
                    </a:p>
                  </a:txBody>
                  <a:tcPr marL="68580" marR="68580" marT="0" marB="0" anchor="ctr"/>
                </a:tc>
              </a:tr>
              <a:tr h="568961">
                <a:tc vMerge="1">
                  <a:txBody>
                    <a:bodyPr/>
                    <a:lstStyle/>
                    <a:p>
                      <a:endParaRPr lang="zh-CN" altLang="en-US"/>
                    </a:p>
                  </a:txBody>
                  <a:tcPr/>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预算批复</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lnSpc>
                          <a:spcPts val="1300"/>
                        </a:lnSpc>
                        <a:spcAft>
                          <a:spcPts val="0"/>
                        </a:spcAft>
                      </a:pPr>
                      <a:r>
                        <a:rPr lang="zh-CN" sz="1100" kern="100" dirty="0">
                          <a:solidFill>
                            <a:schemeClr val="bg1"/>
                          </a:solidFill>
                          <a:latin typeface="宋体" pitchFamily="2" charset="-122"/>
                          <a:ea typeface="宋体" pitchFamily="2" charset="-122"/>
                        </a:rPr>
                        <a:t>预算不进行内部批复，导致预算执行力度不足，预算约束力弱化。</a:t>
                      </a:r>
                      <a:endParaRPr lang="zh-CN" sz="1100" kern="100" dirty="0">
                        <a:solidFill>
                          <a:schemeClr val="bg1"/>
                        </a:solidFill>
                        <a:latin typeface="宋体" pitchFamily="2" charset="-122"/>
                        <a:ea typeface="宋体" pitchFamily="2" charset="-122"/>
                        <a:cs typeface="Times New Roman"/>
                      </a:endParaRPr>
                    </a:p>
                  </a:txBody>
                  <a:tcPr marL="68580" marR="68580" marT="0" marB="0"/>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单位将批复的预算在单位内部进行指标分解和审批下达。</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lnSpc>
                          <a:spcPts val="1300"/>
                        </a:lnSpc>
                        <a:spcAft>
                          <a:spcPts val="0"/>
                        </a:spcAft>
                      </a:pPr>
                      <a:r>
                        <a:rPr lang="zh-CN" sz="1100" kern="100" dirty="0">
                          <a:solidFill>
                            <a:schemeClr val="bg1"/>
                          </a:solidFill>
                          <a:latin typeface="宋体" pitchFamily="2" charset="-122"/>
                          <a:ea typeface="宋体" pitchFamily="2" charset="-122"/>
                        </a:rPr>
                        <a:t>预算管理部门</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r>
            </a:tbl>
          </a:graphicData>
        </a:graphic>
      </p:graphicFrame>
      <p:graphicFrame>
        <p:nvGraphicFramePr>
          <p:cNvPr id="41" name="表格 40"/>
          <p:cNvGraphicFramePr>
            <a:graphicFrameLocks noGrp="1"/>
          </p:cNvGraphicFramePr>
          <p:nvPr/>
        </p:nvGraphicFramePr>
        <p:xfrm>
          <a:off x="6886574" y="2365374"/>
          <a:ext cx="4686302" cy="4111458"/>
        </p:xfrm>
        <a:graphic>
          <a:graphicData uri="http://schemas.openxmlformats.org/drawingml/2006/table">
            <a:tbl>
              <a:tblPr>
                <a:tableStyleId>{E8B1032C-EA38-4F05-BA0D-38AFFFC7BED3}</a:tableStyleId>
              </a:tblPr>
              <a:tblGrid>
                <a:gridCol w="431009"/>
                <a:gridCol w="781180"/>
                <a:gridCol w="1445377"/>
                <a:gridCol w="1445377"/>
                <a:gridCol w="583359"/>
              </a:tblGrid>
              <a:tr h="204370">
                <a:tc>
                  <a:txBody>
                    <a:bodyPr/>
                    <a:lstStyle/>
                    <a:p>
                      <a:pPr algn="just">
                        <a:lnSpc>
                          <a:spcPts val="1300"/>
                        </a:lnSpc>
                        <a:spcAft>
                          <a:spcPts val="0"/>
                        </a:spcAft>
                      </a:pPr>
                      <a:r>
                        <a:rPr lang="zh-CN" sz="1100" kern="100" dirty="0">
                          <a:solidFill>
                            <a:schemeClr val="bg1"/>
                          </a:solidFill>
                          <a:latin typeface="宋体" pitchFamily="2" charset="-122"/>
                          <a:ea typeface="宋体" pitchFamily="2" charset="-122"/>
                        </a:rPr>
                        <a:t>流程</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just">
                        <a:lnSpc>
                          <a:spcPts val="1300"/>
                        </a:lnSpc>
                        <a:spcAft>
                          <a:spcPts val="0"/>
                        </a:spcAft>
                      </a:pPr>
                      <a:r>
                        <a:rPr lang="zh-CN" sz="1100" kern="100">
                          <a:solidFill>
                            <a:schemeClr val="bg1"/>
                          </a:solidFill>
                          <a:latin typeface="宋体" pitchFamily="2" charset="-122"/>
                          <a:ea typeface="宋体" pitchFamily="2" charset="-122"/>
                        </a:rPr>
                        <a:t>关键环节</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just">
                        <a:lnSpc>
                          <a:spcPts val="1300"/>
                        </a:lnSpc>
                        <a:spcAft>
                          <a:spcPts val="0"/>
                        </a:spcAft>
                      </a:pPr>
                      <a:r>
                        <a:rPr lang="zh-CN" sz="1100" kern="100" dirty="0">
                          <a:solidFill>
                            <a:schemeClr val="bg1"/>
                          </a:solidFill>
                          <a:latin typeface="宋体" pitchFamily="2" charset="-122"/>
                          <a:ea typeface="宋体" pitchFamily="2" charset="-122"/>
                        </a:rPr>
                        <a:t>风险点</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just">
                        <a:lnSpc>
                          <a:spcPts val="1300"/>
                        </a:lnSpc>
                        <a:spcAft>
                          <a:spcPts val="0"/>
                        </a:spcAft>
                      </a:pPr>
                      <a:r>
                        <a:rPr lang="zh-CN" sz="1100" kern="100">
                          <a:solidFill>
                            <a:schemeClr val="bg1"/>
                          </a:solidFill>
                          <a:latin typeface="宋体" pitchFamily="2" charset="-122"/>
                          <a:ea typeface="宋体" pitchFamily="2" charset="-122"/>
                        </a:rPr>
                        <a:t>主要防控措施</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just">
                        <a:lnSpc>
                          <a:spcPts val="1300"/>
                        </a:lnSpc>
                        <a:spcAft>
                          <a:spcPts val="0"/>
                        </a:spcAft>
                      </a:pPr>
                      <a:r>
                        <a:rPr lang="zh-CN" sz="1100" kern="100">
                          <a:solidFill>
                            <a:schemeClr val="bg1"/>
                          </a:solidFill>
                          <a:latin typeface="宋体" pitchFamily="2" charset="-122"/>
                          <a:ea typeface="宋体" pitchFamily="2" charset="-122"/>
                        </a:rPr>
                        <a:t>责任主体</a:t>
                      </a:r>
                      <a:endParaRPr lang="zh-CN" sz="1100" kern="100">
                        <a:solidFill>
                          <a:schemeClr val="bg1"/>
                        </a:solidFill>
                        <a:latin typeface="宋体" pitchFamily="2" charset="-122"/>
                        <a:ea typeface="宋体" pitchFamily="2" charset="-122"/>
                        <a:cs typeface="Times New Roman"/>
                      </a:endParaRPr>
                    </a:p>
                  </a:txBody>
                  <a:tcPr marL="68580" marR="68580" marT="0" marB="0" anchor="ctr"/>
                </a:tc>
              </a:tr>
              <a:tr h="1634958">
                <a:tc rowSpan="3">
                  <a:txBody>
                    <a:bodyPr/>
                    <a:lstStyle/>
                    <a:p>
                      <a:pPr algn="just">
                        <a:lnSpc>
                          <a:spcPts val="1300"/>
                        </a:lnSpc>
                        <a:spcAft>
                          <a:spcPts val="0"/>
                        </a:spcAft>
                      </a:pPr>
                      <a:r>
                        <a:rPr lang="zh-CN" sz="1100" kern="100" dirty="0">
                          <a:solidFill>
                            <a:schemeClr val="bg1"/>
                          </a:solidFill>
                          <a:latin typeface="宋体" pitchFamily="2" charset="-122"/>
                          <a:ea typeface="宋体" pitchFamily="2" charset="-122"/>
                        </a:rPr>
                        <a:t>预</a:t>
                      </a:r>
                      <a:r>
                        <a:rPr lang="en-US" sz="1100" kern="100" dirty="0">
                          <a:solidFill>
                            <a:schemeClr val="bg1"/>
                          </a:solidFill>
                          <a:latin typeface="宋体" pitchFamily="2" charset="-122"/>
                          <a:ea typeface="宋体" pitchFamily="2" charset="-122"/>
                        </a:rPr>
                        <a:t>  </a:t>
                      </a:r>
                      <a:r>
                        <a:rPr lang="zh-CN" sz="1100" kern="100" dirty="0">
                          <a:solidFill>
                            <a:schemeClr val="bg1"/>
                          </a:solidFill>
                          <a:latin typeface="宋体" pitchFamily="2" charset="-122"/>
                          <a:ea typeface="宋体" pitchFamily="2" charset="-122"/>
                        </a:rPr>
                        <a:t>算</a:t>
                      </a:r>
                      <a:r>
                        <a:rPr lang="en-US" sz="1100" kern="100" dirty="0">
                          <a:solidFill>
                            <a:schemeClr val="bg1"/>
                          </a:solidFill>
                          <a:latin typeface="宋体" pitchFamily="2" charset="-122"/>
                          <a:ea typeface="宋体" pitchFamily="2" charset="-122"/>
                        </a:rPr>
                        <a:t>  </a:t>
                      </a:r>
                      <a:r>
                        <a:rPr lang="zh-CN" sz="1100" kern="100" dirty="0">
                          <a:solidFill>
                            <a:schemeClr val="bg1"/>
                          </a:solidFill>
                          <a:latin typeface="宋体" pitchFamily="2" charset="-122"/>
                          <a:ea typeface="宋体" pitchFamily="2" charset="-122"/>
                        </a:rPr>
                        <a:t>执</a:t>
                      </a:r>
                      <a:r>
                        <a:rPr lang="en-US" sz="1100" kern="100" dirty="0">
                          <a:solidFill>
                            <a:schemeClr val="bg1"/>
                          </a:solidFill>
                          <a:latin typeface="宋体" pitchFamily="2" charset="-122"/>
                          <a:ea typeface="宋体" pitchFamily="2" charset="-122"/>
                        </a:rPr>
                        <a:t>  </a:t>
                      </a:r>
                      <a:r>
                        <a:rPr lang="zh-CN" sz="1100" kern="100" dirty="0">
                          <a:solidFill>
                            <a:schemeClr val="bg1"/>
                          </a:solidFill>
                          <a:latin typeface="宋体" pitchFamily="2" charset="-122"/>
                          <a:ea typeface="宋体" pitchFamily="2" charset="-122"/>
                        </a:rPr>
                        <a:t>行</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l">
                        <a:lnSpc>
                          <a:spcPts val="1300"/>
                        </a:lnSpc>
                        <a:spcAft>
                          <a:spcPts val="0"/>
                        </a:spcAft>
                      </a:pPr>
                      <a:r>
                        <a:rPr lang="zh-CN" sz="1100" kern="100" dirty="0">
                          <a:solidFill>
                            <a:schemeClr val="bg1"/>
                          </a:solidFill>
                          <a:latin typeface="宋体" pitchFamily="2" charset="-122"/>
                          <a:ea typeface="宋体" pitchFamily="2" charset="-122"/>
                        </a:rPr>
                        <a:t>预算支出</a:t>
                      </a:r>
                      <a:r>
                        <a:rPr lang="en-US" sz="1100" kern="100" dirty="0">
                          <a:solidFill>
                            <a:schemeClr val="bg1"/>
                          </a:solidFill>
                          <a:latin typeface="宋体" pitchFamily="2" charset="-122"/>
                          <a:ea typeface="宋体" pitchFamily="2" charset="-122"/>
                        </a:rPr>
                        <a:t>   </a:t>
                      </a:r>
                      <a:r>
                        <a:rPr lang="zh-CN" sz="1100" kern="100" dirty="0">
                          <a:solidFill>
                            <a:schemeClr val="bg1"/>
                          </a:solidFill>
                          <a:latin typeface="宋体" pitchFamily="2" charset="-122"/>
                          <a:ea typeface="宋体" pitchFamily="2" charset="-122"/>
                        </a:rPr>
                        <a:t>管理</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l">
                        <a:lnSpc>
                          <a:spcPts val="1300"/>
                        </a:lnSpc>
                        <a:spcAft>
                          <a:spcPts val="0"/>
                        </a:spcAft>
                      </a:pPr>
                      <a:r>
                        <a:rPr lang="zh-CN" sz="1100" kern="100" dirty="0">
                          <a:solidFill>
                            <a:schemeClr val="bg1"/>
                          </a:solidFill>
                          <a:latin typeface="宋体" pitchFamily="2" charset="-122"/>
                          <a:ea typeface="宋体" pitchFamily="2" charset="-122"/>
                        </a:rPr>
                        <a:t>没有按照批复的预算安排支出、超预算指标安排预算支出</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l">
                        <a:lnSpc>
                          <a:spcPts val="1300"/>
                        </a:lnSpc>
                        <a:spcAft>
                          <a:spcPts val="0"/>
                        </a:spcAft>
                      </a:pPr>
                      <a:r>
                        <a:rPr lang="en-US" sz="1100" kern="100">
                          <a:solidFill>
                            <a:schemeClr val="bg1"/>
                          </a:solidFill>
                          <a:latin typeface="宋体" pitchFamily="2" charset="-122"/>
                          <a:ea typeface="宋体" pitchFamily="2" charset="-122"/>
                        </a:rPr>
                        <a:t>1.</a:t>
                      </a:r>
                      <a:r>
                        <a:rPr lang="zh-CN" sz="1100" kern="100">
                          <a:solidFill>
                            <a:schemeClr val="bg1"/>
                          </a:solidFill>
                          <a:latin typeface="宋体" pitchFamily="2" charset="-122"/>
                          <a:ea typeface="宋体" pitchFamily="2" charset="-122"/>
                        </a:rPr>
                        <a:t>业务部门申请支出事项必须有预算指标，再履行预算支出审批手续；</a:t>
                      </a:r>
                    </a:p>
                    <a:p>
                      <a:pPr algn="l">
                        <a:lnSpc>
                          <a:spcPts val="1300"/>
                        </a:lnSpc>
                        <a:spcAft>
                          <a:spcPts val="0"/>
                        </a:spcAft>
                      </a:pPr>
                      <a:r>
                        <a:rPr lang="en-US" sz="1100" kern="100">
                          <a:solidFill>
                            <a:schemeClr val="bg1"/>
                          </a:solidFill>
                          <a:latin typeface="宋体" pitchFamily="2" charset="-122"/>
                          <a:ea typeface="宋体" pitchFamily="2" charset="-122"/>
                        </a:rPr>
                        <a:t>2.</a:t>
                      </a:r>
                      <a:r>
                        <a:rPr lang="zh-CN" sz="1100" kern="100">
                          <a:solidFill>
                            <a:schemeClr val="bg1"/>
                          </a:solidFill>
                          <a:latin typeface="宋体" pitchFamily="2" charset="-122"/>
                          <a:ea typeface="宋体" pitchFamily="2" charset="-122"/>
                        </a:rPr>
                        <a:t>无预算指标或超预算指标的事项应先履行预算追加调整程序；</a:t>
                      </a:r>
                    </a:p>
                    <a:p>
                      <a:pPr algn="l">
                        <a:lnSpc>
                          <a:spcPts val="1300"/>
                        </a:lnSpc>
                        <a:spcAft>
                          <a:spcPts val="0"/>
                        </a:spcAft>
                      </a:pPr>
                      <a:r>
                        <a:rPr lang="en-US" sz="1100" kern="100">
                          <a:solidFill>
                            <a:schemeClr val="bg1"/>
                          </a:solidFill>
                          <a:latin typeface="宋体" pitchFamily="2" charset="-122"/>
                          <a:ea typeface="宋体" pitchFamily="2" charset="-122"/>
                        </a:rPr>
                        <a:t>3.</a:t>
                      </a:r>
                      <a:r>
                        <a:rPr lang="zh-CN" sz="1100" kern="100">
                          <a:solidFill>
                            <a:schemeClr val="bg1"/>
                          </a:solidFill>
                          <a:latin typeface="宋体" pitchFamily="2" charset="-122"/>
                          <a:ea typeface="宋体" pitchFamily="2" charset="-122"/>
                        </a:rPr>
                        <a:t>明确单位内部预算追加调整程序。</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lnSpc>
                          <a:spcPts val="1300"/>
                        </a:lnSpc>
                        <a:spcAft>
                          <a:spcPts val="0"/>
                        </a:spcAft>
                      </a:pPr>
                      <a:r>
                        <a:rPr lang="zh-CN" sz="1100" kern="100">
                          <a:solidFill>
                            <a:schemeClr val="bg1"/>
                          </a:solidFill>
                          <a:latin typeface="宋体" pitchFamily="2" charset="-122"/>
                          <a:ea typeface="宋体" pitchFamily="2" charset="-122"/>
                        </a:rPr>
                        <a:t>单位负责人、预算管理部门，财会部门，预算执行机构</a:t>
                      </a:r>
                      <a:endParaRPr lang="zh-CN" sz="1100" kern="100">
                        <a:solidFill>
                          <a:schemeClr val="bg1"/>
                        </a:solidFill>
                        <a:latin typeface="宋体" pitchFamily="2" charset="-122"/>
                        <a:ea typeface="宋体" pitchFamily="2" charset="-122"/>
                        <a:cs typeface="Times New Roman"/>
                      </a:endParaRPr>
                    </a:p>
                  </a:txBody>
                  <a:tcPr marL="68580" marR="68580" marT="0" marB="0" anchor="ctr"/>
                </a:tc>
              </a:tr>
              <a:tr h="613109">
                <a:tc vMerge="1">
                  <a:txBody>
                    <a:bodyPr/>
                    <a:lstStyle/>
                    <a:p>
                      <a:endParaRPr lang="zh-CN" altLang="en-US"/>
                    </a:p>
                  </a:txBody>
                  <a:tcPr/>
                </a:tc>
                <a:tc>
                  <a:txBody>
                    <a:bodyPr/>
                    <a:lstStyle/>
                    <a:p>
                      <a:pPr algn="l">
                        <a:lnSpc>
                          <a:spcPts val="1300"/>
                        </a:lnSpc>
                        <a:spcAft>
                          <a:spcPts val="0"/>
                        </a:spcAft>
                      </a:pPr>
                      <a:r>
                        <a:rPr lang="zh-CN" sz="1100" kern="100">
                          <a:solidFill>
                            <a:schemeClr val="bg1"/>
                          </a:solidFill>
                          <a:latin typeface="宋体" pitchFamily="2" charset="-122"/>
                          <a:ea typeface="宋体" pitchFamily="2" charset="-122"/>
                        </a:rPr>
                        <a:t>预算收入</a:t>
                      </a:r>
                    </a:p>
                    <a:p>
                      <a:pPr algn="l">
                        <a:lnSpc>
                          <a:spcPts val="1300"/>
                        </a:lnSpc>
                        <a:spcAft>
                          <a:spcPts val="0"/>
                        </a:spcAft>
                      </a:pPr>
                      <a:r>
                        <a:rPr lang="zh-CN" sz="1100" kern="100">
                          <a:solidFill>
                            <a:schemeClr val="bg1"/>
                          </a:solidFill>
                          <a:latin typeface="宋体" pitchFamily="2" charset="-122"/>
                          <a:ea typeface="宋体" pitchFamily="2" charset="-122"/>
                        </a:rPr>
                        <a:t>管理</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lnSpc>
                          <a:spcPts val="1300"/>
                        </a:lnSpc>
                        <a:spcAft>
                          <a:spcPts val="0"/>
                        </a:spcAft>
                      </a:pPr>
                      <a:r>
                        <a:rPr lang="zh-CN" sz="1100" kern="100">
                          <a:solidFill>
                            <a:schemeClr val="bg1"/>
                          </a:solidFill>
                          <a:latin typeface="宋体" pitchFamily="2" charset="-122"/>
                          <a:ea typeface="宋体" pitchFamily="2" charset="-122"/>
                        </a:rPr>
                        <a:t>没有按照规定足额收取收入并相应上缴财政</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lnSpc>
                          <a:spcPts val="1300"/>
                        </a:lnSpc>
                        <a:spcAft>
                          <a:spcPts val="0"/>
                        </a:spcAft>
                      </a:pPr>
                      <a:r>
                        <a:rPr lang="zh-CN" sz="1100" kern="100">
                          <a:solidFill>
                            <a:schemeClr val="bg1"/>
                          </a:solidFill>
                          <a:latin typeface="宋体" pitchFamily="2" charset="-122"/>
                          <a:ea typeface="宋体" pitchFamily="2" charset="-122"/>
                        </a:rPr>
                        <a:t>建立收入监控机制，按照进度组织收入并及时上缴</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lnSpc>
                          <a:spcPts val="1300"/>
                        </a:lnSpc>
                        <a:spcAft>
                          <a:spcPts val="0"/>
                        </a:spcAft>
                      </a:pPr>
                      <a:r>
                        <a:rPr lang="zh-CN" sz="1100" kern="100">
                          <a:solidFill>
                            <a:schemeClr val="bg1"/>
                          </a:solidFill>
                          <a:latin typeface="宋体" pitchFamily="2" charset="-122"/>
                          <a:ea typeface="宋体" pitchFamily="2" charset="-122"/>
                        </a:rPr>
                        <a:t>收入执收部门，财会部门</a:t>
                      </a:r>
                      <a:endParaRPr lang="zh-CN" sz="1100" kern="100">
                        <a:solidFill>
                          <a:schemeClr val="bg1"/>
                        </a:solidFill>
                        <a:latin typeface="宋体" pitchFamily="2" charset="-122"/>
                        <a:ea typeface="宋体" pitchFamily="2" charset="-122"/>
                        <a:cs typeface="Times New Roman"/>
                      </a:endParaRPr>
                    </a:p>
                  </a:txBody>
                  <a:tcPr marL="68580" marR="68580" marT="0" marB="0" anchor="ctr"/>
                </a:tc>
              </a:tr>
              <a:tr h="1430589">
                <a:tc vMerge="1">
                  <a:txBody>
                    <a:bodyPr/>
                    <a:lstStyle/>
                    <a:p>
                      <a:endParaRPr lang="zh-CN" altLang="en-US"/>
                    </a:p>
                  </a:txBody>
                  <a:tcPr/>
                </a:tc>
                <a:tc>
                  <a:txBody>
                    <a:bodyPr/>
                    <a:lstStyle/>
                    <a:p>
                      <a:pPr algn="l">
                        <a:lnSpc>
                          <a:spcPts val="1300"/>
                        </a:lnSpc>
                        <a:spcAft>
                          <a:spcPts val="0"/>
                        </a:spcAft>
                      </a:pPr>
                      <a:r>
                        <a:rPr lang="zh-CN" sz="1100" kern="100">
                          <a:solidFill>
                            <a:schemeClr val="bg1"/>
                          </a:solidFill>
                          <a:latin typeface="宋体" pitchFamily="2" charset="-122"/>
                          <a:ea typeface="宋体" pitchFamily="2" charset="-122"/>
                        </a:rPr>
                        <a:t>预算执行</a:t>
                      </a:r>
                    </a:p>
                    <a:p>
                      <a:pPr algn="l">
                        <a:lnSpc>
                          <a:spcPts val="1300"/>
                        </a:lnSpc>
                        <a:spcAft>
                          <a:spcPts val="0"/>
                        </a:spcAft>
                      </a:pPr>
                      <a:r>
                        <a:rPr lang="zh-CN" sz="1100" kern="100">
                          <a:solidFill>
                            <a:schemeClr val="bg1"/>
                          </a:solidFill>
                          <a:latin typeface="宋体" pitchFamily="2" charset="-122"/>
                          <a:ea typeface="宋体" pitchFamily="2" charset="-122"/>
                        </a:rPr>
                        <a:t>效果管理</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lnSpc>
                          <a:spcPts val="1300"/>
                        </a:lnSpc>
                        <a:spcAft>
                          <a:spcPts val="0"/>
                        </a:spcAft>
                      </a:pPr>
                      <a:r>
                        <a:rPr lang="zh-CN" sz="1100" kern="100">
                          <a:solidFill>
                            <a:schemeClr val="bg1"/>
                          </a:solidFill>
                          <a:latin typeface="宋体" pitchFamily="2" charset="-122"/>
                          <a:ea typeface="宋体" pitchFamily="2" charset="-122"/>
                        </a:rPr>
                        <a:t>没有进行预算执行分析，没有建立有效沟通机制，可能导致预算执行进度偏快或偏慢</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lnSpc>
                          <a:spcPts val="1300"/>
                        </a:lnSpc>
                        <a:spcAft>
                          <a:spcPts val="0"/>
                        </a:spcAft>
                      </a:pPr>
                      <a:r>
                        <a:rPr lang="en-US" sz="1100" kern="100">
                          <a:solidFill>
                            <a:schemeClr val="bg1"/>
                          </a:solidFill>
                          <a:latin typeface="宋体" pitchFamily="2" charset="-122"/>
                          <a:ea typeface="宋体" pitchFamily="2" charset="-122"/>
                        </a:rPr>
                        <a:t>1.</a:t>
                      </a:r>
                      <a:r>
                        <a:rPr lang="zh-CN" sz="1100" kern="100">
                          <a:solidFill>
                            <a:schemeClr val="bg1"/>
                          </a:solidFill>
                          <a:latin typeface="宋体" pitchFamily="2" charset="-122"/>
                          <a:ea typeface="宋体" pitchFamily="2" charset="-122"/>
                        </a:rPr>
                        <a:t>建立预算执行监控机制，运用信息系统对业务部门的预算执行情况进行监控；</a:t>
                      </a:r>
                    </a:p>
                    <a:p>
                      <a:pPr algn="l">
                        <a:lnSpc>
                          <a:spcPts val="1300"/>
                        </a:lnSpc>
                        <a:spcAft>
                          <a:spcPts val="0"/>
                        </a:spcAft>
                      </a:pPr>
                      <a:r>
                        <a:rPr lang="en-US" sz="1100" kern="100">
                          <a:solidFill>
                            <a:schemeClr val="bg1"/>
                          </a:solidFill>
                          <a:latin typeface="宋体" pitchFamily="2" charset="-122"/>
                          <a:ea typeface="宋体" pitchFamily="2" charset="-122"/>
                        </a:rPr>
                        <a:t>2.</a:t>
                      </a:r>
                      <a:r>
                        <a:rPr lang="zh-CN" sz="1100" kern="100">
                          <a:solidFill>
                            <a:schemeClr val="bg1"/>
                          </a:solidFill>
                          <a:latin typeface="宋体" pitchFamily="2" charset="-122"/>
                          <a:ea typeface="宋体" pitchFamily="2" charset="-122"/>
                        </a:rPr>
                        <a:t>建立预算分析机制，召开预算执行分析会议，定期通报预算执行情况，研究存在的问题，提出改进措施。</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lnSpc>
                          <a:spcPts val="1300"/>
                        </a:lnSpc>
                        <a:spcAft>
                          <a:spcPts val="0"/>
                        </a:spcAft>
                      </a:pPr>
                      <a:r>
                        <a:rPr lang="zh-CN" sz="1100" kern="100" dirty="0">
                          <a:solidFill>
                            <a:schemeClr val="bg1"/>
                          </a:solidFill>
                          <a:latin typeface="宋体" pitchFamily="2" charset="-122"/>
                          <a:ea typeface="宋体" pitchFamily="2" charset="-122"/>
                        </a:rPr>
                        <a:t>单位负责人，预算管理部门，财会部门，预算执行机构</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r>
            </a:tbl>
          </a:graphicData>
        </a:graphic>
      </p:graphicFrame>
      <p:sp>
        <p:nvSpPr>
          <p:cNvPr id="42" name="Rectangle 1"/>
          <p:cNvSpPr>
            <a:spLocks noChangeArrowheads="1"/>
          </p:cNvSpPr>
          <p:nvPr/>
        </p:nvSpPr>
        <p:spPr bwMode="auto">
          <a:xfrm>
            <a:off x="304800" y="1878598"/>
            <a:ext cx="258127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bg1"/>
                </a:solidFill>
                <a:effectLst/>
                <a:latin typeface="+mn-ea"/>
                <a:cs typeface="仿宋" pitchFamily="49" charset="-122"/>
              </a:rPr>
              <a:t>1</a:t>
            </a:r>
            <a:r>
              <a:rPr kumimoji="0" lang="zh-CN" altLang="en-US" sz="1600" b="0" i="0" u="none" strike="noStrike" cap="none" normalizeH="0" baseline="0" dirty="0" smtClean="0">
                <a:ln>
                  <a:noFill/>
                </a:ln>
                <a:solidFill>
                  <a:schemeClr val="bg1"/>
                </a:solidFill>
                <a:effectLst/>
                <a:latin typeface="+mn-ea"/>
                <a:cs typeface="仿宋" pitchFamily="49" charset="-122"/>
              </a:rPr>
              <a:t>、</a:t>
            </a:r>
            <a:r>
              <a:rPr kumimoji="0" lang="zh-CN" altLang="en-US" sz="1600" b="0" i="0" u="none" strike="noStrike" cap="none" normalizeH="0" baseline="0" dirty="0" smtClean="0">
                <a:ln>
                  <a:noFill/>
                </a:ln>
                <a:solidFill>
                  <a:schemeClr val="bg1"/>
                </a:solidFill>
                <a:effectLst/>
                <a:latin typeface="+mn-ea"/>
                <a:cs typeface="Times New Roman" pitchFamily="18" charset="0"/>
              </a:rPr>
              <a:t>预算编制及批复</a:t>
            </a:r>
            <a:endParaRPr kumimoji="0" lang="zh-CN" altLang="en-US" sz="1800" b="0" i="0" u="none" strike="noStrike" cap="none" normalizeH="0" baseline="0" dirty="0" smtClean="0">
              <a:ln>
                <a:noFill/>
              </a:ln>
              <a:solidFill>
                <a:schemeClr val="bg1"/>
              </a:solidFill>
              <a:effectLst/>
              <a:latin typeface="+mn-ea"/>
              <a:cs typeface="宋体" pitchFamily="2" charset="-122"/>
            </a:endParaRPr>
          </a:p>
        </p:txBody>
      </p:sp>
      <p:sp>
        <p:nvSpPr>
          <p:cNvPr id="43" name="Rectangle 2"/>
          <p:cNvSpPr>
            <a:spLocks noChangeArrowheads="1"/>
          </p:cNvSpPr>
          <p:nvPr/>
        </p:nvSpPr>
        <p:spPr bwMode="auto">
          <a:xfrm>
            <a:off x="6410325" y="1850023"/>
            <a:ext cx="183832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None/>
              <a:tabLst/>
            </a:pPr>
            <a:r>
              <a:rPr kumimoji="0" lang="en-US" altLang="zh-CN" sz="1600" i="0" u="none" strike="noStrike" cap="none" normalizeH="0" baseline="0" dirty="0" smtClean="0">
                <a:ln>
                  <a:noFill/>
                </a:ln>
                <a:solidFill>
                  <a:schemeClr val="bg1"/>
                </a:solidFill>
                <a:effectLst/>
                <a:latin typeface="+mn-ea"/>
                <a:cs typeface="仿宋" pitchFamily="49" charset="-122"/>
              </a:rPr>
              <a:t>2</a:t>
            </a:r>
            <a:r>
              <a:rPr kumimoji="0" lang="zh-CN" altLang="en-US" sz="1600" i="0" u="none" strike="noStrike" cap="none" normalizeH="0" baseline="0" dirty="0" smtClean="0">
                <a:ln>
                  <a:noFill/>
                </a:ln>
                <a:solidFill>
                  <a:schemeClr val="bg1"/>
                </a:solidFill>
                <a:effectLst/>
                <a:latin typeface="+mn-ea"/>
                <a:cs typeface="仿宋" pitchFamily="49" charset="-122"/>
              </a:rPr>
              <a:t>、预算执行</a:t>
            </a:r>
            <a:endParaRPr kumimoji="0" lang="zh-CN" altLang="en-US" sz="1800" i="0" u="none" strike="noStrike" cap="none" normalizeH="0" baseline="0" dirty="0" smtClean="0">
              <a:ln>
                <a:noFill/>
              </a:ln>
              <a:solidFill>
                <a:schemeClr val="bg1"/>
              </a:solidFill>
              <a:effectLst/>
              <a:latin typeface="+mn-ea"/>
              <a:cs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grpSp>
        <p:nvGrpSpPr>
          <p:cNvPr id="3" name="Group 2"/>
          <p:cNvGrpSpPr/>
          <p:nvPr/>
        </p:nvGrpSpPr>
        <p:grpSpPr>
          <a:xfrm>
            <a:off x="5177306" y="1031518"/>
            <a:ext cx="852019" cy="787757"/>
            <a:chOff x="529105" y="2374543"/>
            <a:chExt cx="2161524" cy="2161524"/>
          </a:xfrm>
        </p:grpSpPr>
        <p:sp>
          <p:nvSpPr>
            <p:cNvPr id="5" name="Freeform: Shape 97"/>
            <p:cNvSpPr/>
            <p:nvPr/>
          </p:nvSpPr>
          <p:spPr bwMode="auto">
            <a:xfrm>
              <a:off x="529105" y="2374543"/>
              <a:ext cx="2161524" cy="2161524"/>
            </a:xfrm>
            <a:custGeom>
              <a:avLst/>
              <a:gdLst/>
              <a:ahLst/>
              <a:cxnLst>
                <a:cxn ang="0">
                  <a:pos x="673" y="233"/>
                </a:cxn>
                <a:cxn ang="0">
                  <a:pos x="233" y="233"/>
                </a:cxn>
                <a:cxn ang="0">
                  <a:pos x="233" y="673"/>
                </a:cxn>
                <a:cxn ang="0">
                  <a:pos x="0" y="905"/>
                </a:cxn>
                <a:cxn ang="0">
                  <a:pos x="905" y="905"/>
                </a:cxn>
                <a:cxn ang="0">
                  <a:pos x="905" y="0"/>
                </a:cxn>
                <a:cxn ang="0">
                  <a:pos x="673" y="233"/>
                </a:cxn>
              </a:cxnLst>
              <a:rect l="0" t="0" r="r" b="b"/>
              <a:pathLst>
                <a:path w="905" h="905">
                  <a:moveTo>
                    <a:pt x="673" y="233"/>
                  </a:moveTo>
                  <a:lnTo>
                    <a:pt x="233" y="233"/>
                  </a:lnTo>
                  <a:lnTo>
                    <a:pt x="233" y="673"/>
                  </a:lnTo>
                  <a:lnTo>
                    <a:pt x="0" y="905"/>
                  </a:lnTo>
                  <a:lnTo>
                    <a:pt x="905" y="905"/>
                  </a:lnTo>
                  <a:lnTo>
                    <a:pt x="905" y="0"/>
                  </a:lnTo>
                  <a:lnTo>
                    <a:pt x="673" y="233"/>
                  </a:lnTo>
                  <a:close/>
                </a:path>
              </a:pathLst>
            </a:custGeom>
            <a:solidFill>
              <a:srgbClr val="8DB82E"/>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nvGrpSpPr>
            <p:cNvPr id="4" name="Group 117"/>
            <p:cNvGrpSpPr/>
            <p:nvPr/>
          </p:nvGrpSpPr>
          <p:grpSpPr>
            <a:xfrm>
              <a:off x="1640968" y="3448639"/>
              <a:ext cx="599496" cy="587552"/>
              <a:chOff x="1610900" y="2870922"/>
              <a:chExt cx="398464" cy="390524"/>
            </a:xfrm>
          </p:grpSpPr>
          <p:sp>
            <p:nvSpPr>
              <p:cNvPr id="17" name="Freeform: Shape 118"/>
              <p:cNvSpPr/>
              <p:nvPr/>
            </p:nvSpPr>
            <p:spPr bwMode="auto">
              <a:xfrm>
                <a:off x="1610900" y="2870922"/>
                <a:ext cx="233363" cy="234950"/>
              </a:xfrm>
              <a:custGeom>
                <a:avLst/>
                <a:gdLst/>
                <a:ahLst/>
                <a:cxnLst>
                  <a:cxn ang="0">
                    <a:pos x="9" y="48"/>
                  </a:cxn>
                  <a:cxn ang="0">
                    <a:pos x="12" y="55"/>
                  </a:cxn>
                  <a:cxn ang="0">
                    <a:pos x="8" y="59"/>
                  </a:cxn>
                  <a:cxn ang="0">
                    <a:pos x="8" y="64"/>
                  </a:cxn>
                  <a:cxn ang="0">
                    <a:pos x="14" y="70"/>
                  </a:cxn>
                  <a:cxn ang="0">
                    <a:pos x="19" y="70"/>
                  </a:cxn>
                  <a:cxn ang="0">
                    <a:pos x="23" y="67"/>
                  </a:cxn>
                  <a:cxn ang="0">
                    <a:pos x="31" y="70"/>
                  </a:cxn>
                  <a:cxn ang="0">
                    <a:pos x="31" y="75"/>
                  </a:cxn>
                  <a:cxn ang="0">
                    <a:pos x="35" y="79"/>
                  </a:cxn>
                  <a:cxn ang="0">
                    <a:pos x="43" y="79"/>
                  </a:cxn>
                  <a:cxn ang="0">
                    <a:pos x="47" y="75"/>
                  </a:cxn>
                  <a:cxn ang="0">
                    <a:pos x="47" y="70"/>
                  </a:cxn>
                  <a:cxn ang="0">
                    <a:pos x="55" y="67"/>
                  </a:cxn>
                  <a:cxn ang="0">
                    <a:pos x="59" y="70"/>
                  </a:cxn>
                  <a:cxn ang="0">
                    <a:pos x="64" y="70"/>
                  </a:cxn>
                  <a:cxn ang="0">
                    <a:pos x="70" y="64"/>
                  </a:cxn>
                  <a:cxn ang="0">
                    <a:pos x="70" y="59"/>
                  </a:cxn>
                  <a:cxn ang="0">
                    <a:pos x="67" y="55"/>
                  </a:cxn>
                  <a:cxn ang="0">
                    <a:pos x="70" y="48"/>
                  </a:cxn>
                  <a:cxn ang="0">
                    <a:pos x="75" y="47"/>
                  </a:cxn>
                  <a:cxn ang="0">
                    <a:pos x="78" y="43"/>
                  </a:cxn>
                  <a:cxn ang="0">
                    <a:pos x="78" y="35"/>
                  </a:cxn>
                  <a:cxn ang="0">
                    <a:pos x="75" y="31"/>
                  </a:cxn>
                  <a:cxn ang="0">
                    <a:pos x="70" y="31"/>
                  </a:cxn>
                  <a:cxn ang="0">
                    <a:pos x="67" y="23"/>
                  </a:cxn>
                  <a:cxn ang="0">
                    <a:pos x="70" y="20"/>
                  </a:cxn>
                  <a:cxn ang="0">
                    <a:pos x="70" y="15"/>
                  </a:cxn>
                  <a:cxn ang="0">
                    <a:pos x="64" y="9"/>
                  </a:cxn>
                  <a:cxn ang="0">
                    <a:pos x="59" y="8"/>
                  </a:cxn>
                  <a:cxn ang="0">
                    <a:pos x="56" y="11"/>
                  </a:cxn>
                  <a:cxn ang="0">
                    <a:pos x="48" y="8"/>
                  </a:cxn>
                  <a:cxn ang="0">
                    <a:pos x="47" y="3"/>
                  </a:cxn>
                  <a:cxn ang="0">
                    <a:pos x="44" y="0"/>
                  </a:cxn>
                  <a:cxn ang="0">
                    <a:pos x="35" y="0"/>
                  </a:cxn>
                  <a:cxn ang="0">
                    <a:pos x="32" y="3"/>
                  </a:cxn>
                  <a:cxn ang="0">
                    <a:pos x="31" y="8"/>
                  </a:cxn>
                  <a:cxn ang="0">
                    <a:pos x="23" y="12"/>
                  </a:cxn>
                  <a:cxn ang="0">
                    <a:pos x="19" y="8"/>
                  </a:cxn>
                  <a:cxn ang="0">
                    <a:pos x="14" y="9"/>
                  </a:cxn>
                  <a:cxn ang="0">
                    <a:pos x="8" y="15"/>
                  </a:cxn>
                  <a:cxn ang="0">
                    <a:pos x="8" y="20"/>
                  </a:cxn>
                  <a:cxn ang="0">
                    <a:pos x="11" y="24"/>
                  </a:cxn>
                  <a:cxn ang="0">
                    <a:pos x="8" y="31"/>
                  </a:cxn>
                  <a:cxn ang="0">
                    <a:pos x="3" y="32"/>
                  </a:cxn>
                  <a:cxn ang="0">
                    <a:pos x="0" y="35"/>
                  </a:cxn>
                  <a:cxn ang="0">
                    <a:pos x="0" y="44"/>
                  </a:cxn>
                  <a:cxn ang="0">
                    <a:pos x="3" y="47"/>
                  </a:cxn>
                  <a:cxn ang="0">
                    <a:pos x="9" y="48"/>
                  </a:cxn>
                  <a:cxn ang="0">
                    <a:pos x="39" y="25"/>
                  </a:cxn>
                  <a:cxn ang="0">
                    <a:pos x="53" y="39"/>
                  </a:cxn>
                  <a:cxn ang="0">
                    <a:pos x="39" y="53"/>
                  </a:cxn>
                  <a:cxn ang="0">
                    <a:pos x="25" y="39"/>
                  </a:cxn>
                  <a:cxn ang="0">
                    <a:pos x="39" y="25"/>
                  </a:cxn>
                  <a:cxn ang="0">
                    <a:pos x="39" y="25"/>
                  </a:cxn>
                  <a:cxn ang="0">
                    <a:pos x="39" y="25"/>
                  </a:cxn>
                </a:cxnLst>
                <a:rect l="0" t="0" r="r" b="b"/>
                <a:pathLst>
                  <a:path w="78" h="79">
                    <a:moveTo>
                      <a:pt x="9" y="48"/>
                    </a:moveTo>
                    <a:cubicBezTo>
                      <a:pt x="9" y="50"/>
                      <a:pt x="10" y="53"/>
                      <a:pt x="12" y="55"/>
                    </a:cubicBezTo>
                    <a:cubicBezTo>
                      <a:pt x="8" y="59"/>
                      <a:pt x="8" y="59"/>
                      <a:pt x="8" y="59"/>
                    </a:cubicBezTo>
                    <a:cubicBezTo>
                      <a:pt x="7" y="61"/>
                      <a:pt x="7" y="63"/>
                      <a:pt x="8" y="64"/>
                    </a:cubicBezTo>
                    <a:cubicBezTo>
                      <a:pt x="14" y="70"/>
                      <a:pt x="14" y="70"/>
                      <a:pt x="14" y="70"/>
                    </a:cubicBezTo>
                    <a:cubicBezTo>
                      <a:pt x="16" y="71"/>
                      <a:pt x="18" y="71"/>
                      <a:pt x="19" y="70"/>
                    </a:cubicBezTo>
                    <a:cubicBezTo>
                      <a:pt x="23" y="67"/>
                      <a:pt x="23" y="67"/>
                      <a:pt x="23" y="67"/>
                    </a:cubicBezTo>
                    <a:cubicBezTo>
                      <a:pt x="26" y="68"/>
                      <a:pt x="28" y="69"/>
                      <a:pt x="31" y="70"/>
                    </a:cubicBezTo>
                    <a:cubicBezTo>
                      <a:pt x="31" y="75"/>
                      <a:pt x="31" y="75"/>
                      <a:pt x="31" y="75"/>
                    </a:cubicBezTo>
                    <a:cubicBezTo>
                      <a:pt x="31" y="77"/>
                      <a:pt x="33" y="79"/>
                      <a:pt x="35" y="79"/>
                    </a:cubicBezTo>
                    <a:cubicBezTo>
                      <a:pt x="43" y="79"/>
                      <a:pt x="43" y="79"/>
                      <a:pt x="43" y="79"/>
                    </a:cubicBezTo>
                    <a:cubicBezTo>
                      <a:pt x="45" y="79"/>
                      <a:pt x="47" y="77"/>
                      <a:pt x="47" y="75"/>
                    </a:cubicBezTo>
                    <a:cubicBezTo>
                      <a:pt x="47" y="70"/>
                      <a:pt x="47" y="70"/>
                      <a:pt x="47" y="70"/>
                    </a:cubicBezTo>
                    <a:cubicBezTo>
                      <a:pt x="50" y="69"/>
                      <a:pt x="53" y="68"/>
                      <a:pt x="55" y="67"/>
                    </a:cubicBezTo>
                    <a:cubicBezTo>
                      <a:pt x="59" y="70"/>
                      <a:pt x="59" y="70"/>
                      <a:pt x="59" y="70"/>
                    </a:cubicBezTo>
                    <a:cubicBezTo>
                      <a:pt x="61" y="71"/>
                      <a:pt x="63" y="71"/>
                      <a:pt x="64" y="70"/>
                    </a:cubicBezTo>
                    <a:cubicBezTo>
                      <a:pt x="70" y="64"/>
                      <a:pt x="70" y="64"/>
                      <a:pt x="70" y="64"/>
                    </a:cubicBezTo>
                    <a:cubicBezTo>
                      <a:pt x="71" y="63"/>
                      <a:pt x="71" y="61"/>
                      <a:pt x="70" y="59"/>
                    </a:cubicBezTo>
                    <a:cubicBezTo>
                      <a:pt x="67" y="55"/>
                      <a:pt x="67" y="55"/>
                      <a:pt x="67" y="55"/>
                    </a:cubicBezTo>
                    <a:cubicBezTo>
                      <a:pt x="68" y="53"/>
                      <a:pt x="70" y="50"/>
                      <a:pt x="70" y="48"/>
                    </a:cubicBezTo>
                    <a:cubicBezTo>
                      <a:pt x="75" y="47"/>
                      <a:pt x="75" y="47"/>
                      <a:pt x="75" y="47"/>
                    </a:cubicBezTo>
                    <a:cubicBezTo>
                      <a:pt x="77" y="47"/>
                      <a:pt x="78" y="45"/>
                      <a:pt x="78" y="43"/>
                    </a:cubicBezTo>
                    <a:cubicBezTo>
                      <a:pt x="78" y="35"/>
                      <a:pt x="78" y="35"/>
                      <a:pt x="78" y="35"/>
                    </a:cubicBezTo>
                    <a:cubicBezTo>
                      <a:pt x="78" y="33"/>
                      <a:pt x="77" y="32"/>
                      <a:pt x="75" y="31"/>
                    </a:cubicBezTo>
                    <a:cubicBezTo>
                      <a:pt x="70" y="31"/>
                      <a:pt x="70" y="31"/>
                      <a:pt x="70" y="31"/>
                    </a:cubicBezTo>
                    <a:cubicBezTo>
                      <a:pt x="70" y="28"/>
                      <a:pt x="69" y="26"/>
                      <a:pt x="67" y="23"/>
                    </a:cubicBezTo>
                    <a:cubicBezTo>
                      <a:pt x="70" y="20"/>
                      <a:pt x="70" y="20"/>
                      <a:pt x="70" y="20"/>
                    </a:cubicBezTo>
                    <a:cubicBezTo>
                      <a:pt x="71" y="18"/>
                      <a:pt x="71" y="16"/>
                      <a:pt x="70" y="15"/>
                    </a:cubicBezTo>
                    <a:cubicBezTo>
                      <a:pt x="64" y="9"/>
                      <a:pt x="64" y="9"/>
                      <a:pt x="64" y="9"/>
                    </a:cubicBezTo>
                    <a:cubicBezTo>
                      <a:pt x="63" y="7"/>
                      <a:pt x="61" y="7"/>
                      <a:pt x="59" y="8"/>
                    </a:cubicBezTo>
                    <a:cubicBezTo>
                      <a:pt x="56" y="11"/>
                      <a:pt x="56" y="11"/>
                      <a:pt x="56" y="11"/>
                    </a:cubicBezTo>
                    <a:cubicBezTo>
                      <a:pt x="53" y="10"/>
                      <a:pt x="51" y="9"/>
                      <a:pt x="48" y="8"/>
                    </a:cubicBezTo>
                    <a:cubicBezTo>
                      <a:pt x="47" y="3"/>
                      <a:pt x="47" y="3"/>
                      <a:pt x="47" y="3"/>
                    </a:cubicBezTo>
                    <a:cubicBezTo>
                      <a:pt x="47" y="2"/>
                      <a:pt x="45" y="0"/>
                      <a:pt x="44" y="0"/>
                    </a:cubicBezTo>
                    <a:cubicBezTo>
                      <a:pt x="35" y="0"/>
                      <a:pt x="35" y="0"/>
                      <a:pt x="35" y="0"/>
                    </a:cubicBezTo>
                    <a:cubicBezTo>
                      <a:pt x="33" y="0"/>
                      <a:pt x="32" y="2"/>
                      <a:pt x="32" y="3"/>
                    </a:cubicBezTo>
                    <a:cubicBezTo>
                      <a:pt x="31" y="8"/>
                      <a:pt x="31" y="8"/>
                      <a:pt x="31" y="8"/>
                    </a:cubicBezTo>
                    <a:cubicBezTo>
                      <a:pt x="28" y="9"/>
                      <a:pt x="26" y="10"/>
                      <a:pt x="23" y="12"/>
                    </a:cubicBezTo>
                    <a:cubicBezTo>
                      <a:pt x="19" y="8"/>
                      <a:pt x="19" y="8"/>
                      <a:pt x="19" y="8"/>
                    </a:cubicBezTo>
                    <a:cubicBezTo>
                      <a:pt x="18" y="7"/>
                      <a:pt x="16" y="7"/>
                      <a:pt x="14" y="9"/>
                    </a:cubicBezTo>
                    <a:cubicBezTo>
                      <a:pt x="8" y="15"/>
                      <a:pt x="8" y="15"/>
                      <a:pt x="8" y="15"/>
                    </a:cubicBezTo>
                    <a:cubicBezTo>
                      <a:pt x="7" y="16"/>
                      <a:pt x="7" y="18"/>
                      <a:pt x="8" y="20"/>
                    </a:cubicBezTo>
                    <a:cubicBezTo>
                      <a:pt x="11" y="24"/>
                      <a:pt x="11" y="24"/>
                      <a:pt x="11" y="24"/>
                    </a:cubicBezTo>
                    <a:cubicBezTo>
                      <a:pt x="10" y="26"/>
                      <a:pt x="9" y="29"/>
                      <a:pt x="8" y="31"/>
                    </a:cubicBezTo>
                    <a:cubicBezTo>
                      <a:pt x="3" y="32"/>
                      <a:pt x="3" y="32"/>
                      <a:pt x="3" y="32"/>
                    </a:cubicBezTo>
                    <a:cubicBezTo>
                      <a:pt x="1" y="32"/>
                      <a:pt x="0" y="33"/>
                      <a:pt x="0" y="35"/>
                    </a:cubicBezTo>
                    <a:cubicBezTo>
                      <a:pt x="0" y="44"/>
                      <a:pt x="0" y="44"/>
                      <a:pt x="0" y="44"/>
                    </a:cubicBezTo>
                    <a:cubicBezTo>
                      <a:pt x="0" y="46"/>
                      <a:pt x="1" y="47"/>
                      <a:pt x="3" y="47"/>
                    </a:cubicBezTo>
                    <a:lnTo>
                      <a:pt x="9" y="48"/>
                    </a:lnTo>
                    <a:close/>
                    <a:moveTo>
                      <a:pt x="39" y="25"/>
                    </a:moveTo>
                    <a:cubicBezTo>
                      <a:pt x="47" y="25"/>
                      <a:pt x="53" y="31"/>
                      <a:pt x="53" y="39"/>
                    </a:cubicBezTo>
                    <a:cubicBezTo>
                      <a:pt x="53" y="47"/>
                      <a:pt x="47" y="53"/>
                      <a:pt x="39" y="53"/>
                    </a:cubicBezTo>
                    <a:cubicBezTo>
                      <a:pt x="32" y="53"/>
                      <a:pt x="25" y="47"/>
                      <a:pt x="25" y="39"/>
                    </a:cubicBezTo>
                    <a:cubicBezTo>
                      <a:pt x="25" y="31"/>
                      <a:pt x="32" y="25"/>
                      <a:pt x="39" y="25"/>
                    </a:cubicBezTo>
                    <a:close/>
                    <a:moveTo>
                      <a:pt x="39" y="25"/>
                    </a:moveTo>
                    <a:cubicBezTo>
                      <a:pt x="39" y="25"/>
                      <a:pt x="39" y="25"/>
                      <a:pt x="39" y="25"/>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18" name="Freeform: Shape 119"/>
              <p:cNvSpPr/>
              <p:nvPr/>
            </p:nvSpPr>
            <p:spPr bwMode="auto">
              <a:xfrm>
                <a:off x="1814101" y="2989983"/>
                <a:ext cx="195263" cy="193675"/>
              </a:xfrm>
              <a:custGeom>
                <a:avLst/>
                <a:gdLst/>
                <a:ahLst/>
                <a:cxnLst>
                  <a:cxn ang="0">
                    <a:pos x="55" y="10"/>
                  </a:cxn>
                  <a:cxn ang="0">
                    <a:pos x="51" y="6"/>
                  </a:cxn>
                  <a:cxn ang="0">
                    <a:pos x="46" y="6"/>
                  </a:cxn>
                  <a:cxn ang="0">
                    <a:pos x="44" y="9"/>
                  </a:cxn>
                  <a:cxn ang="0">
                    <a:pos x="37" y="7"/>
                  </a:cxn>
                  <a:cxn ang="0">
                    <a:pos x="36" y="3"/>
                  </a:cxn>
                  <a:cxn ang="0">
                    <a:pos x="32" y="0"/>
                  </a:cxn>
                  <a:cxn ang="0">
                    <a:pos x="27" y="1"/>
                  </a:cxn>
                  <a:cxn ang="0">
                    <a:pos x="23" y="4"/>
                  </a:cxn>
                  <a:cxn ang="0">
                    <a:pos x="23" y="8"/>
                  </a:cxn>
                  <a:cxn ang="0">
                    <a:pos x="17" y="11"/>
                  </a:cxn>
                  <a:cxn ang="0">
                    <a:pos x="14" y="9"/>
                  </a:cxn>
                  <a:cxn ang="0">
                    <a:pos x="9" y="10"/>
                  </a:cxn>
                  <a:cxn ang="0">
                    <a:pos x="6" y="14"/>
                  </a:cxn>
                  <a:cxn ang="0">
                    <a:pos x="6" y="19"/>
                  </a:cxn>
                  <a:cxn ang="0">
                    <a:pos x="8" y="22"/>
                  </a:cxn>
                  <a:cxn ang="0">
                    <a:pos x="6" y="28"/>
                  </a:cxn>
                  <a:cxn ang="0">
                    <a:pos x="3" y="29"/>
                  </a:cxn>
                  <a:cxn ang="0">
                    <a:pos x="0" y="33"/>
                  </a:cxn>
                  <a:cxn ang="0">
                    <a:pos x="0" y="38"/>
                  </a:cxn>
                  <a:cxn ang="0">
                    <a:pos x="4" y="42"/>
                  </a:cxn>
                  <a:cxn ang="0">
                    <a:pos x="8" y="42"/>
                  </a:cxn>
                  <a:cxn ang="0">
                    <a:pos x="11" y="47"/>
                  </a:cxn>
                  <a:cxn ang="0">
                    <a:pos x="8" y="51"/>
                  </a:cxn>
                  <a:cxn ang="0">
                    <a:pos x="9" y="55"/>
                  </a:cxn>
                  <a:cxn ang="0">
                    <a:pos x="14" y="59"/>
                  </a:cxn>
                  <a:cxn ang="0">
                    <a:pos x="18" y="59"/>
                  </a:cxn>
                  <a:cxn ang="0">
                    <a:pos x="21" y="56"/>
                  </a:cxn>
                  <a:cxn ang="0">
                    <a:pos x="27" y="58"/>
                  </a:cxn>
                  <a:cxn ang="0">
                    <a:pos x="28" y="62"/>
                  </a:cxn>
                  <a:cxn ang="0">
                    <a:pos x="32" y="65"/>
                  </a:cxn>
                  <a:cxn ang="0">
                    <a:pos x="38" y="64"/>
                  </a:cxn>
                  <a:cxn ang="0">
                    <a:pos x="41" y="61"/>
                  </a:cxn>
                  <a:cxn ang="0">
                    <a:pos x="41" y="57"/>
                  </a:cxn>
                  <a:cxn ang="0">
                    <a:pos x="47" y="54"/>
                  </a:cxn>
                  <a:cxn ang="0">
                    <a:pos x="50" y="56"/>
                  </a:cxn>
                  <a:cxn ang="0">
                    <a:pos x="55" y="56"/>
                  </a:cxn>
                  <a:cxn ang="0">
                    <a:pos x="59" y="51"/>
                  </a:cxn>
                  <a:cxn ang="0">
                    <a:pos x="59" y="46"/>
                  </a:cxn>
                  <a:cxn ang="0">
                    <a:pos x="56" y="44"/>
                  </a:cxn>
                  <a:cxn ang="0">
                    <a:pos x="58" y="37"/>
                  </a:cxn>
                  <a:cxn ang="0">
                    <a:pos x="62" y="37"/>
                  </a:cxn>
                  <a:cxn ang="0">
                    <a:pos x="64" y="33"/>
                  </a:cxn>
                  <a:cxn ang="0">
                    <a:pos x="64" y="27"/>
                  </a:cxn>
                  <a:cxn ang="0">
                    <a:pos x="60" y="24"/>
                  </a:cxn>
                  <a:cxn ang="0">
                    <a:pos x="57" y="24"/>
                  </a:cxn>
                  <a:cxn ang="0">
                    <a:pos x="54" y="18"/>
                  </a:cxn>
                  <a:cxn ang="0">
                    <a:pos x="56" y="15"/>
                  </a:cxn>
                  <a:cxn ang="0">
                    <a:pos x="55" y="10"/>
                  </a:cxn>
                  <a:cxn ang="0">
                    <a:pos x="33" y="44"/>
                  </a:cxn>
                  <a:cxn ang="0">
                    <a:pos x="21" y="33"/>
                  </a:cxn>
                  <a:cxn ang="0">
                    <a:pos x="31" y="21"/>
                  </a:cxn>
                  <a:cxn ang="0">
                    <a:pos x="44" y="31"/>
                  </a:cxn>
                  <a:cxn ang="0">
                    <a:pos x="33" y="44"/>
                  </a:cxn>
                  <a:cxn ang="0">
                    <a:pos x="33" y="44"/>
                  </a:cxn>
                  <a:cxn ang="0">
                    <a:pos x="33" y="44"/>
                  </a:cxn>
                </a:cxnLst>
                <a:rect l="0" t="0" r="r" b="b"/>
                <a:pathLst>
                  <a:path w="65" h="65">
                    <a:moveTo>
                      <a:pt x="55" y="10"/>
                    </a:moveTo>
                    <a:cubicBezTo>
                      <a:pt x="51" y="6"/>
                      <a:pt x="51" y="6"/>
                      <a:pt x="51" y="6"/>
                    </a:cubicBezTo>
                    <a:cubicBezTo>
                      <a:pt x="49" y="5"/>
                      <a:pt x="47" y="5"/>
                      <a:pt x="46" y="6"/>
                    </a:cubicBezTo>
                    <a:cubicBezTo>
                      <a:pt x="44" y="9"/>
                      <a:pt x="44" y="9"/>
                      <a:pt x="44" y="9"/>
                    </a:cubicBezTo>
                    <a:cubicBezTo>
                      <a:pt x="41" y="8"/>
                      <a:pt x="39" y="7"/>
                      <a:pt x="37" y="7"/>
                    </a:cubicBezTo>
                    <a:cubicBezTo>
                      <a:pt x="36" y="3"/>
                      <a:pt x="36" y="3"/>
                      <a:pt x="36" y="3"/>
                    </a:cubicBezTo>
                    <a:cubicBezTo>
                      <a:pt x="36" y="1"/>
                      <a:pt x="34" y="0"/>
                      <a:pt x="32" y="0"/>
                    </a:cubicBezTo>
                    <a:cubicBezTo>
                      <a:pt x="27" y="1"/>
                      <a:pt x="27" y="1"/>
                      <a:pt x="27" y="1"/>
                    </a:cubicBezTo>
                    <a:cubicBezTo>
                      <a:pt x="25" y="1"/>
                      <a:pt x="23" y="2"/>
                      <a:pt x="23" y="4"/>
                    </a:cubicBezTo>
                    <a:cubicBezTo>
                      <a:pt x="23" y="8"/>
                      <a:pt x="23" y="8"/>
                      <a:pt x="23" y="8"/>
                    </a:cubicBezTo>
                    <a:cubicBezTo>
                      <a:pt x="21" y="9"/>
                      <a:pt x="19" y="10"/>
                      <a:pt x="17" y="11"/>
                    </a:cubicBezTo>
                    <a:cubicBezTo>
                      <a:pt x="14" y="9"/>
                      <a:pt x="14" y="9"/>
                      <a:pt x="14" y="9"/>
                    </a:cubicBezTo>
                    <a:cubicBezTo>
                      <a:pt x="13" y="8"/>
                      <a:pt x="11" y="8"/>
                      <a:pt x="9" y="10"/>
                    </a:cubicBezTo>
                    <a:cubicBezTo>
                      <a:pt x="6" y="14"/>
                      <a:pt x="6" y="14"/>
                      <a:pt x="6" y="14"/>
                    </a:cubicBezTo>
                    <a:cubicBezTo>
                      <a:pt x="4" y="16"/>
                      <a:pt x="4" y="18"/>
                      <a:pt x="6" y="19"/>
                    </a:cubicBezTo>
                    <a:cubicBezTo>
                      <a:pt x="8" y="22"/>
                      <a:pt x="8" y="22"/>
                      <a:pt x="8" y="22"/>
                    </a:cubicBezTo>
                    <a:cubicBezTo>
                      <a:pt x="7" y="24"/>
                      <a:pt x="7" y="26"/>
                      <a:pt x="6" y="28"/>
                    </a:cubicBezTo>
                    <a:cubicBezTo>
                      <a:pt x="3" y="29"/>
                      <a:pt x="3" y="29"/>
                      <a:pt x="3" y="29"/>
                    </a:cubicBezTo>
                    <a:cubicBezTo>
                      <a:pt x="1" y="29"/>
                      <a:pt x="0" y="31"/>
                      <a:pt x="0" y="33"/>
                    </a:cubicBezTo>
                    <a:cubicBezTo>
                      <a:pt x="0" y="38"/>
                      <a:pt x="0" y="38"/>
                      <a:pt x="0" y="38"/>
                    </a:cubicBezTo>
                    <a:cubicBezTo>
                      <a:pt x="1" y="40"/>
                      <a:pt x="2" y="42"/>
                      <a:pt x="4" y="42"/>
                    </a:cubicBezTo>
                    <a:cubicBezTo>
                      <a:pt x="8" y="42"/>
                      <a:pt x="8" y="42"/>
                      <a:pt x="8" y="42"/>
                    </a:cubicBezTo>
                    <a:cubicBezTo>
                      <a:pt x="9" y="44"/>
                      <a:pt x="9" y="45"/>
                      <a:pt x="11" y="47"/>
                    </a:cubicBezTo>
                    <a:cubicBezTo>
                      <a:pt x="8" y="51"/>
                      <a:pt x="8" y="51"/>
                      <a:pt x="8" y="51"/>
                    </a:cubicBezTo>
                    <a:cubicBezTo>
                      <a:pt x="7" y="52"/>
                      <a:pt x="8" y="54"/>
                      <a:pt x="9" y="55"/>
                    </a:cubicBezTo>
                    <a:cubicBezTo>
                      <a:pt x="14" y="59"/>
                      <a:pt x="14" y="59"/>
                      <a:pt x="14" y="59"/>
                    </a:cubicBezTo>
                    <a:cubicBezTo>
                      <a:pt x="15" y="60"/>
                      <a:pt x="17" y="60"/>
                      <a:pt x="18" y="59"/>
                    </a:cubicBezTo>
                    <a:cubicBezTo>
                      <a:pt x="21" y="56"/>
                      <a:pt x="21" y="56"/>
                      <a:pt x="21" y="56"/>
                    </a:cubicBezTo>
                    <a:cubicBezTo>
                      <a:pt x="23" y="57"/>
                      <a:pt x="25" y="58"/>
                      <a:pt x="27" y="58"/>
                    </a:cubicBezTo>
                    <a:cubicBezTo>
                      <a:pt x="28" y="62"/>
                      <a:pt x="28" y="62"/>
                      <a:pt x="28" y="62"/>
                    </a:cubicBezTo>
                    <a:cubicBezTo>
                      <a:pt x="28" y="64"/>
                      <a:pt x="30" y="65"/>
                      <a:pt x="32" y="65"/>
                    </a:cubicBezTo>
                    <a:cubicBezTo>
                      <a:pt x="38" y="64"/>
                      <a:pt x="38" y="64"/>
                      <a:pt x="38" y="64"/>
                    </a:cubicBezTo>
                    <a:cubicBezTo>
                      <a:pt x="39" y="64"/>
                      <a:pt x="41" y="63"/>
                      <a:pt x="41" y="61"/>
                    </a:cubicBezTo>
                    <a:cubicBezTo>
                      <a:pt x="41" y="57"/>
                      <a:pt x="41" y="57"/>
                      <a:pt x="41" y="57"/>
                    </a:cubicBezTo>
                    <a:cubicBezTo>
                      <a:pt x="43" y="56"/>
                      <a:pt x="45" y="55"/>
                      <a:pt x="47" y="54"/>
                    </a:cubicBezTo>
                    <a:cubicBezTo>
                      <a:pt x="50" y="56"/>
                      <a:pt x="50" y="56"/>
                      <a:pt x="50" y="56"/>
                    </a:cubicBezTo>
                    <a:cubicBezTo>
                      <a:pt x="52" y="57"/>
                      <a:pt x="54" y="57"/>
                      <a:pt x="55" y="56"/>
                    </a:cubicBezTo>
                    <a:cubicBezTo>
                      <a:pt x="59" y="51"/>
                      <a:pt x="59" y="51"/>
                      <a:pt x="59" y="51"/>
                    </a:cubicBezTo>
                    <a:cubicBezTo>
                      <a:pt x="60" y="50"/>
                      <a:pt x="60" y="48"/>
                      <a:pt x="59" y="46"/>
                    </a:cubicBezTo>
                    <a:cubicBezTo>
                      <a:pt x="56" y="44"/>
                      <a:pt x="56" y="44"/>
                      <a:pt x="56" y="44"/>
                    </a:cubicBezTo>
                    <a:cubicBezTo>
                      <a:pt x="57" y="42"/>
                      <a:pt x="58" y="39"/>
                      <a:pt x="58" y="37"/>
                    </a:cubicBezTo>
                    <a:cubicBezTo>
                      <a:pt x="62" y="37"/>
                      <a:pt x="62" y="37"/>
                      <a:pt x="62" y="37"/>
                    </a:cubicBezTo>
                    <a:cubicBezTo>
                      <a:pt x="63" y="36"/>
                      <a:pt x="65" y="35"/>
                      <a:pt x="64" y="33"/>
                    </a:cubicBezTo>
                    <a:cubicBezTo>
                      <a:pt x="64" y="27"/>
                      <a:pt x="64" y="27"/>
                      <a:pt x="64" y="27"/>
                    </a:cubicBezTo>
                    <a:cubicBezTo>
                      <a:pt x="64" y="25"/>
                      <a:pt x="62" y="24"/>
                      <a:pt x="60" y="24"/>
                    </a:cubicBezTo>
                    <a:cubicBezTo>
                      <a:pt x="57" y="24"/>
                      <a:pt x="57" y="24"/>
                      <a:pt x="57" y="24"/>
                    </a:cubicBezTo>
                    <a:cubicBezTo>
                      <a:pt x="56" y="21"/>
                      <a:pt x="55" y="20"/>
                      <a:pt x="54" y="18"/>
                    </a:cubicBezTo>
                    <a:cubicBezTo>
                      <a:pt x="56" y="15"/>
                      <a:pt x="56" y="15"/>
                      <a:pt x="56" y="15"/>
                    </a:cubicBezTo>
                    <a:cubicBezTo>
                      <a:pt x="57" y="13"/>
                      <a:pt x="57" y="11"/>
                      <a:pt x="55" y="10"/>
                    </a:cubicBezTo>
                    <a:close/>
                    <a:moveTo>
                      <a:pt x="33" y="44"/>
                    </a:moveTo>
                    <a:cubicBezTo>
                      <a:pt x="27" y="44"/>
                      <a:pt x="21" y="40"/>
                      <a:pt x="21" y="33"/>
                    </a:cubicBezTo>
                    <a:cubicBezTo>
                      <a:pt x="20" y="27"/>
                      <a:pt x="25" y="21"/>
                      <a:pt x="31" y="21"/>
                    </a:cubicBezTo>
                    <a:cubicBezTo>
                      <a:pt x="38" y="20"/>
                      <a:pt x="43" y="25"/>
                      <a:pt x="44" y="31"/>
                    </a:cubicBezTo>
                    <a:cubicBezTo>
                      <a:pt x="44" y="38"/>
                      <a:pt x="40" y="43"/>
                      <a:pt x="33" y="44"/>
                    </a:cubicBezTo>
                    <a:close/>
                    <a:moveTo>
                      <a:pt x="33" y="44"/>
                    </a:moveTo>
                    <a:cubicBezTo>
                      <a:pt x="33" y="44"/>
                      <a:pt x="33" y="44"/>
                      <a:pt x="33" y="44"/>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19" name="Freeform: Shape 120"/>
              <p:cNvSpPr/>
              <p:nvPr/>
            </p:nvSpPr>
            <p:spPr bwMode="auto">
              <a:xfrm>
                <a:off x="1688688" y="3105871"/>
                <a:ext cx="155575" cy="155575"/>
              </a:xfrm>
              <a:custGeom>
                <a:avLst/>
                <a:gdLst/>
                <a:ahLst/>
                <a:cxnLst>
                  <a:cxn ang="0">
                    <a:pos x="3" y="21"/>
                  </a:cxn>
                  <a:cxn ang="0">
                    <a:pos x="0" y="24"/>
                  </a:cxn>
                  <a:cxn ang="0">
                    <a:pos x="0" y="28"/>
                  </a:cxn>
                  <a:cxn ang="0">
                    <a:pos x="3" y="31"/>
                  </a:cxn>
                  <a:cxn ang="0">
                    <a:pos x="6" y="32"/>
                  </a:cxn>
                  <a:cxn ang="0">
                    <a:pos x="7" y="36"/>
                  </a:cxn>
                  <a:cxn ang="0">
                    <a:pos x="6" y="38"/>
                  </a:cxn>
                  <a:cxn ang="0">
                    <a:pos x="6" y="43"/>
                  </a:cxn>
                  <a:cxn ang="0">
                    <a:pos x="9" y="45"/>
                  </a:cxn>
                  <a:cxn ang="0">
                    <a:pos x="13" y="46"/>
                  </a:cxn>
                  <a:cxn ang="0">
                    <a:pos x="15" y="44"/>
                  </a:cxn>
                  <a:cxn ang="0">
                    <a:pos x="20" y="46"/>
                  </a:cxn>
                  <a:cxn ang="0">
                    <a:pos x="20" y="49"/>
                  </a:cxn>
                  <a:cxn ang="0">
                    <a:pos x="24" y="52"/>
                  </a:cxn>
                  <a:cxn ang="0">
                    <a:pos x="27" y="52"/>
                  </a:cxn>
                  <a:cxn ang="0">
                    <a:pos x="31" y="49"/>
                  </a:cxn>
                  <a:cxn ang="0">
                    <a:pos x="31" y="47"/>
                  </a:cxn>
                  <a:cxn ang="0">
                    <a:pos x="36" y="45"/>
                  </a:cxn>
                  <a:cxn ang="0">
                    <a:pos x="38" y="46"/>
                  </a:cxn>
                  <a:cxn ang="0">
                    <a:pos x="43" y="46"/>
                  </a:cxn>
                  <a:cxn ang="0">
                    <a:pos x="46" y="43"/>
                  </a:cxn>
                  <a:cxn ang="0">
                    <a:pos x="46" y="39"/>
                  </a:cxn>
                  <a:cxn ang="0">
                    <a:pos x="45" y="37"/>
                  </a:cxn>
                  <a:cxn ang="0">
                    <a:pos x="47" y="32"/>
                  </a:cxn>
                  <a:cxn ang="0">
                    <a:pos x="49" y="32"/>
                  </a:cxn>
                  <a:cxn ang="0">
                    <a:pos x="52" y="28"/>
                  </a:cxn>
                  <a:cxn ang="0">
                    <a:pos x="52" y="24"/>
                  </a:cxn>
                  <a:cxn ang="0">
                    <a:pos x="49" y="21"/>
                  </a:cxn>
                  <a:cxn ang="0">
                    <a:pos x="47" y="21"/>
                  </a:cxn>
                  <a:cxn ang="0">
                    <a:pos x="45" y="16"/>
                  </a:cxn>
                  <a:cxn ang="0">
                    <a:pos x="46" y="14"/>
                  </a:cxn>
                  <a:cxn ang="0">
                    <a:pos x="46" y="9"/>
                  </a:cxn>
                  <a:cxn ang="0">
                    <a:pos x="44" y="7"/>
                  </a:cxn>
                  <a:cxn ang="0">
                    <a:pos x="39" y="6"/>
                  </a:cxn>
                  <a:cxn ang="0">
                    <a:pos x="37" y="8"/>
                  </a:cxn>
                  <a:cxn ang="0">
                    <a:pos x="32" y="5"/>
                  </a:cxn>
                  <a:cxn ang="0">
                    <a:pos x="32" y="3"/>
                  </a:cxn>
                  <a:cxn ang="0">
                    <a:pos x="28" y="0"/>
                  </a:cxn>
                  <a:cxn ang="0">
                    <a:pos x="25" y="0"/>
                  </a:cxn>
                  <a:cxn ang="0">
                    <a:pos x="21" y="3"/>
                  </a:cxn>
                  <a:cxn ang="0">
                    <a:pos x="21" y="5"/>
                  </a:cxn>
                  <a:cxn ang="0">
                    <a:pos x="16" y="7"/>
                  </a:cxn>
                  <a:cxn ang="0">
                    <a:pos x="14" y="6"/>
                  </a:cxn>
                  <a:cxn ang="0">
                    <a:pos x="9" y="6"/>
                  </a:cxn>
                  <a:cxn ang="0">
                    <a:pos x="6" y="9"/>
                  </a:cxn>
                  <a:cxn ang="0">
                    <a:pos x="6" y="13"/>
                  </a:cxn>
                  <a:cxn ang="0">
                    <a:pos x="8" y="15"/>
                  </a:cxn>
                  <a:cxn ang="0">
                    <a:pos x="6" y="20"/>
                  </a:cxn>
                  <a:cxn ang="0">
                    <a:pos x="3" y="21"/>
                  </a:cxn>
                  <a:cxn ang="0">
                    <a:pos x="26" y="16"/>
                  </a:cxn>
                  <a:cxn ang="0">
                    <a:pos x="36" y="26"/>
                  </a:cxn>
                  <a:cxn ang="0">
                    <a:pos x="26" y="35"/>
                  </a:cxn>
                  <a:cxn ang="0">
                    <a:pos x="17" y="26"/>
                  </a:cxn>
                  <a:cxn ang="0">
                    <a:pos x="26" y="16"/>
                  </a:cxn>
                  <a:cxn ang="0">
                    <a:pos x="26" y="16"/>
                  </a:cxn>
                  <a:cxn ang="0">
                    <a:pos x="26" y="16"/>
                  </a:cxn>
                </a:cxnLst>
                <a:rect l="0" t="0" r="r" b="b"/>
                <a:pathLst>
                  <a:path w="52" h="52">
                    <a:moveTo>
                      <a:pt x="3" y="21"/>
                    </a:moveTo>
                    <a:cubicBezTo>
                      <a:pt x="1" y="21"/>
                      <a:pt x="0" y="22"/>
                      <a:pt x="0" y="24"/>
                    </a:cubicBezTo>
                    <a:cubicBezTo>
                      <a:pt x="0" y="28"/>
                      <a:pt x="0" y="28"/>
                      <a:pt x="0" y="28"/>
                    </a:cubicBezTo>
                    <a:cubicBezTo>
                      <a:pt x="0" y="29"/>
                      <a:pt x="1" y="31"/>
                      <a:pt x="3" y="31"/>
                    </a:cubicBezTo>
                    <a:cubicBezTo>
                      <a:pt x="6" y="32"/>
                      <a:pt x="6" y="32"/>
                      <a:pt x="6" y="32"/>
                    </a:cubicBezTo>
                    <a:cubicBezTo>
                      <a:pt x="6" y="33"/>
                      <a:pt x="7" y="35"/>
                      <a:pt x="7" y="36"/>
                    </a:cubicBezTo>
                    <a:cubicBezTo>
                      <a:pt x="6" y="38"/>
                      <a:pt x="6" y="38"/>
                      <a:pt x="6" y="38"/>
                    </a:cubicBezTo>
                    <a:cubicBezTo>
                      <a:pt x="5" y="40"/>
                      <a:pt x="5" y="42"/>
                      <a:pt x="6" y="43"/>
                    </a:cubicBezTo>
                    <a:cubicBezTo>
                      <a:pt x="9" y="45"/>
                      <a:pt x="9" y="45"/>
                      <a:pt x="9" y="45"/>
                    </a:cubicBezTo>
                    <a:cubicBezTo>
                      <a:pt x="10" y="47"/>
                      <a:pt x="12" y="47"/>
                      <a:pt x="13" y="46"/>
                    </a:cubicBezTo>
                    <a:cubicBezTo>
                      <a:pt x="15" y="44"/>
                      <a:pt x="15" y="44"/>
                      <a:pt x="15" y="44"/>
                    </a:cubicBezTo>
                    <a:cubicBezTo>
                      <a:pt x="17" y="45"/>
                      <a:pt x="18" y="46"/>
                      <a:pt x="20" y="46"/>
                    </a:cubicBezTo>
                    <a:cubicBezTo>
                      <a:pt x="20" y="49"/>
                      <a:pt x="20" y="49"/>
                      <a:pt x="20" y="49"/>
                    </a:cubicBezTo>
                    <a:cubicBezTo>
                      <a:pt x="21" y="51"/>
                      <a:pt x="22" y="52"/>
                      <a:pt x="24" y="52"/>
                    </a:cubicBezTo>
                    <a:cubicBezTo>
                      <a:pt x="27" y="52"/>
                      <a:pt x="27" y="52"/>
                      <a:pt x="27" y="52"/>
                    </a:cubicBezTo>
                    <a:cubicBezTo>
                      <a:pt x="29" y="52"/>
                      <a:pt x="31" y="51"/>
                      <a:pt x="31" y="49"/>
                    </a:cubicBezTo>
                    <a:cubicBezTo>
                      <a:pt x="31" y="47"/>
                      <a:pt x="31" y="47"/>
                      <a:pt x="31" y="47"/>
                    </a:cubicBezTo>
                    <a:cubicBezTo>
                      <a:pt x="33" y="46"/>
                      <a:pt x="35" y="45"/>
                      <a:pt x="36" y="45"/>
                    </a:cubicBezTo>
                    <a:cubicBezTo>
                      <a:pt x="38" y="46"/>
                      <a:pt x="38" y="46"/>
                      <a:pt x="38" y="46"/>
                    </a:cubicBezTo>
                    <a:cubicBezTo>
                      <a:pt x="40" y="47"/>
                      <a:pt x="42" y="47"/>
                      <a:pt x="43" y="46"/>
                    </a:cubicBezTo>
                    <a:cubicBezTo>
                      <a:pt x="46" y="43"/>
                      <a:pt x="46" y="43"/>
                      <a:pt x="46" y="43"/>
                    </a:cubicBezTo>
                    <a:cubicBezTo>
                      <a:pt x="47" y="42"/>
                      <a:pt x="47" y="40"/>
                      <a:pt x="46" y="39"/>
                    </a:cubicBezTo>
                    <a:cubicBezTo>
                      <a:pt x="45" y="37"/>
                      <a:pt x="45" y="37"/>
                      <a:pt x="45" y="37"/>
                    </a:cubicBezTo>
                    <a:cubicBezTo>
                      <a:pt x="45" y="35"/>
                      <a:pt x="46" y="33"/>
                      <a:pt x="47" y="32"/>
                    </a:cubicBezTo>
                    <a:cubicBezTo>
                      <a:pt x="49" y="32"/>
                      <a:pt x="49" y="32"/>
                      <a:pt x="49" y="32"/>
                    </a:cubicBezTo>
                    <a:cubicBezTo>
                      <a:pt x="51" y="31"/>
                      <a:pt x="52" y="30"/>
                      <a:pt x="52" y="28"/>
                    </a:cubicBezTo>
                    <a:cubicBezTo>
                      <a:pt x="52" y="24"/>
                      <a:pt x="52" y="24"/>
                      <a:pt x="52" y="24"/>
                    </a:cubicBezTo>
                    <a:cubicBezTo>
                      <a:pt x="52" y="23"/>
                      <a:pt x="51" y="21"/>
                      <a:pt x="49" y="21"/>
                    </a:cubicBezTo>
                    <a:cubicBezTo>
                      <a:pt x="47" y="21"/>
                      <a:pt x="47" y="21"/>
                      <a:pt x="47" y="21"/>
                    </a:cubicBezTo>
                    <a:cubicBezTo>
                      <a:pt x="46" y="19"/>
                      <a:pt x="46" y="17"/>
                      <a:pt x="45" y="16"/>
                    </a:cubicBezTo>
                    <a:cubicBezTo>
                      <a:pt x="46" y="14"/>
                      <a:pt x="46" y="14"/>
                      <a:pt x="46" y="14"/>
                    </a:cubicBezTo>
                    <a:cubicBezTo>
                      <a:pt x="47" y="12"/>
                      <a:pt x="47" y="10"/>
                      <a:pt x="46" y="9"/>
                    </a:cubicBezTo>
                    <a:cubicBezTo>
                      <a:pt x="44" y="7"/>
                      <a:pt x="44" y="7"/>
                      <a:pt x="44" y="7"/>
                    </a:cubicBezTo>
                    <a:cubicBezTo>
                      <a:pt x="42" y="5"/>
                      <a:pt x="40" y="5"/>
                      <a:pt x="39" y="6"/>
                    </a:cubicBezTo>
                    <a:cubicBezTo>
                      <a:pt x="37" y="8"/>
                      <a:pt x="37" y="8"/>
                      <a:pt x="37" y="8"/>
                    </a:cubicBezTo>
                    <a:cubicBezTo>
                      <a:pt x="36" y="7"/>
                      <a:pt x="34" y="6"/>
                      <a:pt x="32" y="5"/>
                    </a:cubicBezTo>
                    <a:cubicBezTo>
                      <a:pt x="32" y="3"/>
                      <a:pt x="32" y="3"/>
                      <a:pt x="32" y="3"/>
                    </a:cubicBezTo>
                    <a:cubicBezTo>
                      <a:pt x="32" y="1"/>
                      <a:pt x="30" y="0"/>
                      <a:pt x="28" y="0"/>
                    </a:cubicBezTo>
                    <a:cubicBezTo>
                      <a:pt x="25" y="0"/>
                      <a:pt x="25" y="0"/>
                      <a:pt x="25" y="0"/>
                    </a:cubicBezTo>
                    <a:cubicBezTo>
                      <a:pt x="23" y="0"/>
                      <a:pt x="21" y="1"/>
                      <a:pt x="21" y="3"/>
                    </a:cubicBezTo>
                    <a:cubicBezTo>
                      <a:pt x="21" y="5"/>
                      <a:pt x="21" y="5"/>
                      <a:pt x="21" y="5"/>
                    </a:cubicBezTo>
                    <a:cubicBezTo>
                      <a:pt x="19" y="6"/>
                      <a:pt x="17" y="6"/>
                      <a:pt x="16" y="7"/>
                    </a:cubicBezTo>
                    <a:cubicBezTo>
                      <a:pt x="14" y="6"/>
                      <a:pt x="14" y="6"/>
                      <a:pt x="14" y="6"/>
                    </a:cubicBezTo>
                    <a:cubicBezTo>
                      <a:pt x="12" y="5"/>
                      <a:pt x="10" y="5"/>
                      <a:pt x="9" y="6"/>
                    </a:cubicBezTo>
                    <a:cubicBezTo>
                      <a:pt x="6" y="9"/>
                      <a:pt x="6" y="9"/>
                      <a:pt x="6" y="9"/>
                    </a:cubicBezTo>
                    <a:cubicBezTo>
                      <a:pt x="5" y="10"/>
                      <a:pt x="5" y="12"/>
                      <a:pt x="6" y="13"/>
                    </a:cubicBezTo>
                    <a:cubicBezTo>
                      <a:pt x="8" y="15"/>
                      <a:pt x="8" y="15"/>
                      <a:pt x="8" y="15"/>
                    </a:cubicBezTo>
                    <a:cubicBezTo>
                      <a:pt x="7" y="17"/>
                      <a:pt x="6" y="19"/>
                      <a:pt x="6" y="20"/>
                    </a:cubicBezTo>
                    <a:lnTo>
                      <a:pt x="3" y="21"/>
                    </a:lnTo>
                    <a:close/>
                    <a:moveTo>
                      <a:pt x="26" y="16"/>
                    </a:moveTo>
                    <a:cubicBezTo>
                      <a:pt x="31" y="17"/>
                      <a:pt x="36" y="21"/>
                      <a:pt x="36" y="26"/>
                    </a:cubicBezTo>
                    <a:cubicBezTo>
                      <a:pt x="35" y="31"/>
                      <a:pt x="31" y="35"/>
                      <a:pt x="26" y="35"/>
                    </a:cubicBezTo>
                    <a:cubicBezTo>
                      <a:pt x="21" y="35"/>
                      <a:pt x="17" y="31"/>
                      <a:pt x="17" y="26"/>
                    </a:cubicBezTo>
                    <a:cubicBezTo>
                      <a:pt x="17" y="21"/>
                      <a:pt x="21" y="16"/>
                      <a:pt x="26" y="16"/>
                    </a:cubicBezTo>
                    <a:close/>
                    <a:moveTo>
                      <a:pt x="26" y="16"/>
                    </a:moveTo>
                    <a:cubicBezTo>
                      <a:pt x="26" y="16"/>
                      <a:pt x="26" y="16"/>
                      <a:pt x="26" y="16"/>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grpSp>
      <p:sp>
        <p:nvSpPr>
          <p:cNvPr id="37" name="矩形 36"/>
          <p:cNvSpPr/>
          <p:nvPr>
            <p:custDataLst>
              <p:tags r:id="rId1"/>
            </p:custDataLst>
          </p:nvPr>
        </p:nvSpPr>
        <p:spPr>
          <a:xfrm>
            <a:off x="2937836" y="133350"/>
            <a:ext cx="7007046" cy="523220"/>
          </a:xfrm>
          <a:prstGeom prst="rect">
            <a:avLst/>
          </a:prstGeom>
        </p:spPr>
        <p:txBody>
          <a:bodyPr wrap="none">
            <a:spAutoFit/>
          </a:bodyPr>
          <a:lstStyle/>
          <a:p>
            <a:r>
              <a:rPr lang="zh-CN" altLang="zh-CN" sz="2800" b="1" dirty="0" smtClean="0">
                <a:solidFill>
                  <a:srgbClr val="A1CE3A"/>
                </a:solidFill>
                <a:latin typeface="+mn-ea"/>
              </a:rPr>
              <a:t>三、强化安全意识</a:t>
            </a:r>
            <a:r>
              <a:rPr lang="zh-CN" altLang="zh-CN" sz="2800" b="1" dirty="0" smtClean="0">
                <a:solidFill>
                  <a:srgbClr val="A1CE3A"/>
                </a:solidFill>
                <a:latin typeface="+mn-ea"/>
              </a:rPr>
              <a:t>，守</a:t>
            </a:r>
            <a:r>
              <a:rPr lang="zh-CN" altLang="zh-CN" sz="2800" b="1" dirty="0" smtClean="0">
                <a:solidFill>
                  <a:srgbClr val="A1CE3A"/>
                </a:solidFill>
                <a:latin typeface="+mn-ea"/>
              </a:rPr>
              <a:t>住法纪底线不犯糊涂</a:t>
            </a:r>
            <a:endParaRPr lang="zh-CN" altLang="zh-CN" sz="2800" b="1" dirty="0">
              <a:solidFill>
                <a:srgbClr val="A1CE3A"/>
              </a:solidFill>
              <a:latin typeface="+mn-ea"/>
            </a:endParaRPr>
          </a:p>
        </p:txBody>
      </p:sp>
      <p:sp>
        <p:nvSpPr>
          <p:cNvPr id="41985" name="Rectangle 1"/>
          <p:cNvSpPr>
            <a:spLocks noChangeArrowheads="1"/>
          </p:cNvSpPr>
          <p:nvPr/>
        </p:nvSpPr>
        <p:spPr bwMode="auto">
          <a:xfrm>
            <a:off x="209550" y="956101"/>
            <a:ext cx="4724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A1CE3A"/>
                </a:solidFill>
                <a:effectLst/>
                <a:latin typeface="+mn-ea"/>
                <a:cs typeface="Times New Roman" pitchFamily="18" charset="0"/>
              </a:rPr>
              <a:t>（三）切实加强风险防控。</a:t>
            </a:r>
            <a:r>
              <a:rPr kumimoji="0" lang="zh-CN" sz="1600" b="0" i="0" u="none" strike="noStrike" cap="none" normalizeH="0" baseline="0" dirty="0" smtClean="0">
                <a:ln>
                  <a:noFill/>
                </a:ln>
                <a:solidFill>
                  <a:srgbClr val="A1CE3A"/>
                </a:solidFill>
                <a:effectLst/>
                <a:latin typeface="+mn-ea"/>
                <a:cs typeface="Times New Roman" pitchFamily="18" charset="0"/>
              </a:rPr>
              <a:t>着力从预算管理、收支管理、债务管理、政府采购、资产管理等重要环节，分析风险点、加强防控措施、落实防控责任。</a:t>
            </a:r>
            <a:endParaRPr kumimoji="0" lang="zh-CN" sz="1800" b="0" i="0" u="none" strike="noStrike" cap="none" normalizeH="0" baseline="0" dirty="0" smtClean="0">
              <a:ln>
                <a:noFill/>
              </a:ln>
              <a:solidFill>
                <a:srgbClr val="A1CE3A"/>
              </a:solidFill>
              <a:effectLst/>
              <a:latin typeface="+mn-ea"/>
              <a:cs typeface="宋体" pitchFamily="2" charset="-122"/>
            </a:endParaRPr>
          </a:p>
        </p:txBody>
      </p:sp>
      <p:sp>
        <p:nvSpPr>
          <p:cNvPr id="39" name="圆角矩形 54"/>
          <p:cNvSpPr/>
          <p:nvPr/>
        </p:nvSpPr>
        <p:spPr>
          <a:xfrm>
            <a:off x="189579" y="949065"/>
            <a:ext cx="4811046" cy="87020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Rectangle 1"/>
          <p:cNvSpPr>
            <a:spLocks noChangeArrowheads="1"/>
          </p:cNvSpPr>
          <p:nvPr/>
        </p:nvSpPr>
        <p:spPr bwMode="auto">
          <a:xfrm>
            <a:off x="904875" y="1859547"/>
            <a:ext cx="258127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1600" dirty="0" smtClean="0">
                <a:solidFill>
                  <a:schemeClr val="bg1"/>
                </a:solidFill>
                <a:latin typeface="+mn-ea"/>
              </a:rPr>
              <a:t>3</a:t>
            </a:r>
            <a:r>
              <a:rPr lang="zh-CN" altLang="zh-CN" sz="1600" dirty="0" smtClean="0">
                <a:solidFill>
                  <a:schemeClr val="bg1"/>
                </a:solidFill>
                <a:latin typeface="+mn-ea"/>
              </a:rPr>
              <a:t>、决算和预算绩效管理</a:t>
            </a:r>
            <a:endParaRPr lang="zh-CN" altLang="zh-CN" sz="1600" dirty="0">
              <a:solidFill>
                <a:schemeClr val="bg1"/>
              </a:solidFill>
              <a:latin typeface="+mn-ea"/>
            </a:endParaRPr>
          </a:p>
        </p:txBody>
      </p:sp>
      <p:sp>
        <p:nvSpPr>
          <p:cNvPr id="13" name="Rectangle 2"/>
          <p:cNvSpPr>
            <a:spLocks noChangeArrowheads="1"/>
          </p:cNvSpPr>
          <p:nvPr/>
        </p:nvSpPr>
        <p:spPr bwMode="auto">
          <a:xfrm>
            <a:off x="6515100" y="1850023"/>
            <a:ext cx="183832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1600" dirty="0" smtClean="0">
                <a:solidFill>
                  <a:schemeClr val="bg1"/>
                </a:solidFill>
                <a:latin typeface="+mn-ea"/>
              </a:rPr>
              <a:t>4</a:t>
            </a:r>
            <a:r>
              <a:rPr lang="zh-CN" altLang="zh-CN" sz="1600" dirty="0" smtClean="0">
                <a:solidFill>
                  <a:schemeClr val="bg1"/>
                </a:solidFill>
                <a:latin typeface="+mn-ea"/>
              </a:rPr>
              <a:t>、收入业务</a:t>
            </a:r>
            <a:endParaRPr lang="zh-CN" altLang="zh-CN" sz="1600" dirty="0">
              <a:solidFill>
                <a:schemeClr val="bg1"/>
              </a:solidFill>
              <a:latin typeface="+mn-ea"/>
            </a:endParaRPr>
          </a:p>
        </p:txBody>
      </p:sp>
      <p:graphicFrame>
        <p:nvGraphicFramePr>
          <p:cNvPr id="14" name="表格 13"/>
          <p:cNvGraphicFramePr>
            <a:graphicFrameLocks noGrp="1"/>
          </p:cNvGraphicFramePr>
          <p:nvPr/>
        </p:nvGraphicFramePr>
        <p:xfrm>
          <a:off x="895349" y="2590799"/>
          <a:ext cx="4953001" cy="3981450"/>
        </p:xfrm>
        <a:graphic>
          <a:graphicData uri="http://schemas.openxmlformats.org/drawingml/2006/table">
            <a:tbl>
              <a:tblPr>
                <a:tableStyleId>{E8B1032C-EA38-4F05-BA0D-38AFFFC7BED3}</a:tableStyleId>
              </a:tblPr>
              <a:tblGrid>
                <a:gridCol w="577768"/>
                <a:gridCol w="419265"/>
                <a:gridCol w="1085479"/>
                <a:gridCol w="2235269"/>
                <a:gridCol w="635220"/>
              </a:tblGrid>
              <a:tr h="419100">
                <a:tc>
                  <a:txBody>
                    <a:bodyPr/>
                    <a:lstStyle/>
                    <a:p>
                      <a:pPr algn="ctr">
                        <a:spcAft>
                          <a:spcPts val="0"/>
                        </a:spcAft>
                      </a:pPr>
                      <a:r>
                        <a:rPr lang="zh-CN" sz="1100" kern="100" dirty="0">
                          <a:solidFill>
                            <a:schemeClr val="bg1"/>
                          </a:solidFill>
                          <a:latin typeface="宋体" pitchFamily="2" charset="-122"/>
                          <a:ea typeface="宋体" pitchFamily="2" charset="-122"/>
                        </a:rPr>
                        <a:t>流程</a:t>
                      </a:r>
                      <a:endParaRPr lang="zh-CN" sz="1100" kern="100" dirty="0">
                        <a:solidFill>
                          <a:schemeClr val="bg1"/>
                        </a:solidFill>
                        <a:latin typeface="宋体" pitchFamily="2" charset="-122"/>
                        <a:ea typeface="宋体" pitchFamily="2" charset="-122"/>
                        <a:cs typeface="Times New Roman"/>
                      </a:endParaRPr>
                    </a:p>
                  </a:txBody>
                  <a:tcPr marL="68580" marR="68580" marT="0" marB="0"/>
                </a:tc>
                <a:tc>
                  <a:txBody>
                    <a:bodyPr/>
                    <a:lstStyle/>
                    <a:p>
                      <a:pPr algn="ctr">
                        <a:spcAft>
                          <a:spcPts val="0"/>
                        </a:spcAft>
                      </a:pPr>
                      <a:r>
                        <a:rPr lang="zh-CN" sz="1100" kern="100">
                          <a:solidFill>
                            <a:schemeClr val="bg1"/>
                          </a:solidFill>
                          <a:latin typeface="宋体" pitchFamily="2" charset="-122"/>
                          <a:ea typeface="宋体" pitchFamily="2" charset="-122"/>
                        </a:rPr>
                        <a:t>关键环节</a:t>
                      </a:r>
                      <a:endParaRPr lang="zh-CN" sz="1100" kern="100">
                        <a:solidFill>
                          <a:schemeClr val="bg1"/>
                        </a:solidFill>
                        <a:latin typeface="宋体" pitchFamily="2" charset="-122"/>
                        <a:ea typeface="宋体" pitchFamily="2" charset="-122"/>
                        <a:cs typeface="Times New Roman"/>
                      </a:endParaRPr>
                    </a:p>
                  </a:txBody>
                  <a:tcPr marL="68580" marR="68580" marT="0" marB="0"/>
                </a:tc>
                <a:tc>
                  <a:txBody>
                    <a:bodyPr/>
                    <a:lstStyle/>
                    <a:p>
                      <a:pPr algn="ctr">
                        <a:spcAft>
                          <a:spcPts val="0"/>
                        </a:spcAft>
                      </a:pPr>
                      <a:r>
                        <a:rPr lang="zh-CN" sz="1100" kern="100">
                          <a:solidFill>
                            <a:schemeClr val="bg1"/>
                          </a:solidFill>
                          <a:latin typeface="宋体" pitchFamily="2" charset="-122"/>
                          <a:ea typeface="宋体" pitchFamily="2" charset="-122"/>
                        </a:rPr>
                        <a:t>风险点</a:t>
                      </a:r>
                      <a:endParaRPr lang="zh-CN" sz="1100" kern="100">
                        <a:solidFill>
                          <a:schemeClr val="bg1"/>
                        </a:solidFill>
                        <a:latin typeface="宋体" pitchFamily="2" charset="-122"/>
                        <a:ea typeface="宋体" pitchFamily="2" charset="-122"/>
                        <a:cs typeface="Times New Roman"/>
                      </a:endParaRPr>
                    </a:p>
                  </a:txBody>
                  <a:tcPr marL="68580" marR="68580" marT="0" marB="0"/>
                </a:tc>
                <a:tc>
                  <a:txBody>
                    <a:bodyPr/>
                    <a:lstStyle/>
                    <a:p>
                      <a:pPr algn="ctr">
                        <a:spcAft>
                          <a:spcPts val="0"/>
                        </a:spcAft>
                      </a:pPr>
                      <a:r>
                        <a:rPr lang="zh-CN" sz="1100" kern="100" dirty="0">
                          <a:solidFill>
                            <a:schemeClr val="bg1"/>
                          </a:solidFill>
                          <a:latin typeface="宋体" pitchFamily="2" charset="-122"/>
                          <a:ea typeface="宋体" pitchFamily="2" charset="-122"/>
                        </a:rPr>
                        <a:t>主要防控措施</a:t>
                      </a:r>
                      <a:endParaRPr lang="zh-CN" sz="1100" kern="100" dirty="0">
                        <a:solidFill>
                          <a:schemeClr val="bg1"/>
                        </a:solidFill>
                        <a:latin typeface="宋体" pitchFamily="2" charset="-122"/>
                        <a:ea typeface="宋体" pitchFamily="2" charset="-122"/>
                        <a:cs typeface="Times New Roman"/>
                      </a:endParaRPr>
                    </a:p>
                  </a:txBody>
                  <a:tcPr marL="68580" marR="68580" marT="0" marB="0"/>
                </a:tc>
                <a:tc>
                  <a:txBody>
                    <a:bodyPr/>
                    <a:lstStyle/>
                    <a:p>
                      <a:pPr algn="ctr">
                        <a:spcAft>
                          <a:spcPts val="0"/>
                        </a:spcAft>
                      </a:pPr>
                      <a:r>
                        <a:rPr lang="zh-CN" sz="1100" kern="100">
                          <a:solidFill>
                            <a:schemeClr val="bg1"/>
                          </a:solidFill>
                          <a:latin typeface="宋体" pitchFamily="2" charset="-122"/>
                          <a:ea typeface="宋体" pitchFamily="2" charset="-122"/>
                        </a:rPr>
                        <a:t>责任主体</a:t>
                      </a:r>
                      <a:endParaRPr lang="zh-CN" sz="1100" kern="100">
                        <a:solidFill>
                          <a:schemeClr val="bg1"/>
                        </a:solidFill>
                        <a:latin typeface="宋体" pitchFamily="2" charset="-122"/>
                        <a:ea typeface="宋体" pitchFamily="2" charset="-122"/>
                        <a:cs typeface="Times New Roman"/>
                      </a:endParaRPr>
                    </a:p>
                  </a:txBody>
                  <a:tcPr marL="68580" marR="68580" marT="0" marB="0"/>
                </a:tc>
              </a:tr>
              <a:tr h="1676400">
                <a:tc rowSpan="2">
                  <a:txBody>
                    <a:bodyPr/>
                    <a:lstStyle/>
                    <a:p>
                      <a:pPr algn="just">
                        <a:spcAft>
                          <a:spcPts val="0"/>
                        </a:spcAft>
                      </a:pPr>
                      <a:endParaRPr lang="en-US" sz="1100" kern="100">
                        <a:solidFill>
                          <a:schemeClr val="bg1"/>
                        </a:solidFill>
                        <a:latin typeface="宋体" pitchFamily="2" charset="-122"/>
                        <a:ea typeface="宋体" pitchFamily="2" charset="-122"/>
                      </a:endParaRPr>
                    </a:p>
                    <a:p>
                      <a:pPr algn="just">
                        <a:spcAft>
                          <a:spcPts val="0"/>
                        </a:spcAft>
                      </a:pPr>
                      <a:r>
                        <a:rPr lang="zh-CN" sz="1100" kern="100">
                          <a:solidFill>
                            <a:schemeClr val="bg1"/>
                          </a:solidFill>
                          <a:latin typeface="宋体" pitchFamily="2" charset="-122"/>
                          <a:ea typeface="宋体" pitchFamily="2" charset="-122"/>
                        </a:rPr>
                        <a:t>决算和预算绩效管理</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100" kern="100">
                          <a:solidFill>
                            <a:schemeClr val="bg1"/>
                          </a:solidFill>
                          <a:latin typeface="宋体" pitchFamily="2" charset="-122"/>
                          <a:ea typeface="宋体" pitchFamily="2" charset="-122"/>
                        </a:rPr>
                        <a:t>决算编制</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spcAft>
                          <a:spcPts val="0"/>
                        </a:spcAft>
                      </a:pPr>
                      <a:r>
                        <a:rPr lang="zh-CN" sz="1100" kern="100">
                          <a:solidFill>
                            <a:schemeClr val="bg1"/>
                          </a:solidFill>
                          <a:latin typeface="宋体" pitchFamily="2" charset="-122"/>
                          <a:ea typeface="宋体" pitchFamily="2" charset="-122"/>
                        </a:rPr>
                        <a:t>决算与预算存在脱节、口径不一，难以及时反映预算执行情况，导致预算管理的效率低下</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spcAft>
                          <a:spcPts val="0"/>
                        </a:spcAft>
                      </a:pPr>
                      <a:r>
                        <a:rPr lang="en-US" sz="1100" kern="100" dirty="0">
                          <a:solidFill>
                            <a:schemeClr val="bg1"/>
                          </a:solidFill>
                          <a:latin typeface="宋体" pitchFamily="2" charset="-122"/>
                          <a:ea typeface="宋体" pitchFamily="2" charset="-122"/>
                        </a:rPr>
                        <a:t>1.</a:t>
                      </a:r>
                      <a:r>
                        <a:rPr lang="zh-CN" sz="1100" kern="100" dirty="0">
                          <a:solidFill>
                            <a:schemeClr val="bg1"/>
                          </a:solidFill>
                          <a:latin typeface="宋体" pitchFamily="2" charset="-122"/>
                          <a:ea typeface="宋体" pitchFamily="2" charset="-122"/>
                        </a:rPr>
                        <a:t>按照财政部门要求，按照规定的时间、格式、要求进行决算编制；</a:t>
                      </a:r>
                    </a:p>
                    <a:p>
                      <a:pPr algn="l">
                        <a:spcAft>
                          <a:spcPts val="0"/>
                        </a:spcAft>
                      </a:pPr>
                      <a:r>
                        <a:rPr lang="en-US" sz="1100" kern="100" dirty="0">
                          <a:solidFill>
                            <a:schemeClr val="bg1"/>
                          </a:solidFill>
                          <a:latin typeface="宋体" pitchFamily="2" charset="-122"/>
                          <a:ea typeface="宋体" pitchFamily="2" charset="-122"/>
                        </a:rPr>
                        <a:t>2.</a:t>
                      </a:r>
                      <a:r>
                        <a:rPr lang="zh-CN" sz="1100" kern="100" dirty="0">
                          <a:solidFill>
                            <a:schemeClr val="bg1"/>
                          </a:solidFill>
                          <a:latin typeface="宋体" pitchFamily="2" charset="-122"/>
                          <a:ea typeface="宋体" pitchFamily="2" charset="-122"/>
                        </a:rPr>
                        <a:t>决算报表内容完整，数据准确，审核人员进行签字确认；</a:t>
                      </a:r>
                    </a:p>
                    <a:p>
                      <a:pPr algn="l">
                        <a:spcAft>
                          <a:spcPts val="0"/>
                        </a:spcAft>
                      </a:pPr>
                      <a:r>
                        <a:rPr lang="en-US" sz="1100" kern="100" dirty="0">
                          <a:solidFill>
                            <a:schemeClr val="bg1"/>
                          </a:solidFill>
                          <a:latin typeface="宋体" pitchFamily="2" charset="-122"/>
                          <a:ea typeface="宋体" pitchFamily="2" charset="-122"/>
                        </a:rPr>
                        <a:t>3.</a:t>
                      </a:r>
                      <a:r>
                        <a:rPr lang="zh-CN" sz="1100" kern="100" dirty="0">
                          <a:solidFill>
                            <a:schemeClr val="bg1"/>
                          </a:solidFill>
                          <a:latin typeface="宋体" pitchFamily="2" charset="-122"/>
                          <a:ea typeface="宋体" pitchFamily="2" charset="-122"/>
                        </a:rPr>
                        <a:t>加强决算数据分析，收集数据资料，分析预决算差异原因，撰写预算结果报告；</a:t>
                      </a:r>
                    </a:p>
                    <a:p>
                      <a:pPr algn="l">
                        <a:spcAft>
                          <a:spcPts val="0"/>
                        </a:spcAft>
                      </a:pPr>
                      <a:r>
                        <a:rPr lang="en-US" sz="1100" kern="100" dirty="0">
                          <a:solidFill>
                            <a:schemeClr val="bg1"/>
                          </a:solidFill>
                          <a:latin typeface="宋体" pitchFamily="2" charset="-122"/>
                          <a:ea typeface="宋体" pitchFamily="2" charset="-122"/>
                        </a:rPr>
                        <a:t>4.</a:t>
                      </a:r>
                      <a:r>
                        <a:rPr lang="zh-CN" sz="1100" kern="100" dirty="0">
                          <a:solidFill>
                            <a:schemeClr val="bg1"/>
                          </a:solidFill>
                          <a:latin typeface="宋体" pitchFamily="2" charset="-122"/>
                          <a:ea typeface="宋体" pitchFamily="2" charset="-122"/>
                        </a:rPr>
                        <a:t>将分析报告反馈各业务部门，查找问题，制定整改措施。</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100" kern="100">
                          <a:solidFill>
                            <a:schemeClr val="bg1"/>
                          </a:solidFill>
                          <a:latin typeface="宋体" pitchFamily="2" charset="-122"/>
                          <a:ea typeface="宋体" pitchFamily="2" charset="-122"/>
                        </a:rPr>
                        <a:t>财会部门</a:t>
                      </a:r>
                      <a:endParaRPr lang="zh-CN" sz="1100" kern="100">
                        <a:solidFill>
                          <a:schemeClr val="bg1"/>
                        </a:solidFill>
                        <a:latin typeface="宋体" pitchFamily="2" charset="-122"/>
                        <a:ea typeface="宋体" pitchFamily="2" charset="-122"/>
                        <a:cs typeface="Times New Roman"/>
                      </a:endParaRPr>
                    </a:p>
                  </a:txBody>
                  <a:tcPr marL="68580" marR="68580" marT="0" marB="0" anchor="ctr"/>
                </a:tc>
              </a:tr>
              <a:tr h="1885950">
                <a:tc vMerge="1">
                  <a:txBody>
                    <a:bodyPr/>
                    <a:lstStyle/>
                    <a:p>
                      <a:endParaRPr lang="zh-CN" altLang="en-US"/>
                    </a:p>
                  </a:txBody>
                  <a:tcPr/>
                </a:tc>
                <a:tc>
                  <a:txBody>
                    <a:bodyPr/>
                    <a:lstStyle/>
                    <a:p>
                      <a:pPr algn="ctr">
                        <a:spcAft>
                          <a:spcPts val="0"/>
                        </a:spcAft>
                      </a:pPr>
                      <a:r>
                        <a:rPr lang="zh-CN" sz="1100" kern="100">
                          <a:solidFill>
                            <a:schemeClr val="bg1"/>
                          </a:solidFill>
                          <a:latin typeface="宋体" pitchFamily="2" charset="-122"/>
                          <a:ea typeface="宋体" pitchFamily="2" charset="-122"/>
                        </a:rPr>
                        <a:t>预算绩</a:t>
                      </a:r>
                    </a:p>
                    <a:p>
                      <a:pPr algn="ctr">
                        <a:spcAft>
                          <a:spcPts val="0"/>
                        </a:spcAft>
                      </a:pPr>
                      <a:r>
                        <a:rPr lang="zh-CN" sz="1100" kern="100">
                          <a:solidFill>
                            <a:schemeClr val="bg1"/>
                          </a:solidFill>
                          <a:latin typeface="宋体" pitchFamily="2" charset="-122"/>
                          <a:ea typeface="宋体" pitchFamily="2" charset="-122"/>
                        </a:rPr>
                        <a:t>效管理</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spcAft>
                          <a:spcPts val="0"/>
                        </a:spcAft>
                      </a:pPr>
                      <a:r>
                        <a:rPr lang="zh-CN" sz="1100" kern="100">
                          <a:solidFill>
                            <a:schemeClr val="bg1"/>
                          </a:solidFill>
                          <a:latin typeface="宋体" pitchFamily="2" charset="-122"/>
                          <a:ea typeface="宋体" pitchFamily="2" charset="-122"/>
                        </a:rPr>
                        <a:t>预算绩效管理机制不完善，可能导致绩效目标脱离实际，绩效监控不到位，绩效评价不科学，评价结果流于形式</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spcAft>
                          <a:spcPts val="0"/>
                        </a:spcAft>
                      </a:pPr>
                      <a:r>
                        <a:rPr lang="en-US" sz="1100" kern="100">
                          <a:solidFill>
                            <a:schemeClr val="bg1"/>
                          </a:solidFill>
                          <a:latin typeface="宋体" pitchFamily="2" charset="-122"/>
                          <a:ea typeface="宋体" pitchFamily="2" charset="-122"/>
                        </a:rPr>
                        <a:t>1.</a:t>
                      </a:r>
                      <a:r>
                        <a:rPr lang="zh-CN" sz="1100" kern="100">
                          <a:solidFill>
                            <a:schemeClr val="bg1"/>
                          </a:solidFill>
                          <a:latin typeface="宋体" pitchFamily="2" charset="-122"/>
                          <a:ea typeface="宋体" pitchFamily="2" charset="-122"/>
                        </a:rPr>
                        <a:t>建立绩效管理制度；</a:t>
                      </a:r>
                    </a:p>
                    <a:p>
                      <a:pPr algn="l">
                        <a:spcAft>
                          <a:spcPts val="0"/>
                        </a:spcAft>
                      </a:pPr>
                      <a:r>
                        <a:rPr lang="en-US" sz="1100" kern="100">
                          <a:solidFill>
                            <a:schemeClr val="bg1"/>
                          </a:solidFill>
                          <a:latin typeface="宋体" pitchFamily="2" charset="-122"/>
                          <a:ea typeface="宋体" pitchFamily="2" charset="-122"/>
                        </a:rPr>
                        <a:t>2.</a:t>
                      </a:r>
                      <a:r>
                        <a:rPr lang="zh-CN" sz="1100" kern="100">
                          <a:solidFill>
                            <a:schemeClr val="bg1"/>
                          </a:solidFill>
                          <a:latin typeface="宋体" pitchFamily="2" charset="-122"/>
                          <a:ea typeface="宋体" pitchFamily="2" charset="-122"/>
                        </a:rPr>
                        <a:t>预算绩效目标的设定要经过调查研究和科学论证，目标要指向明确，细化量化，符合客观实际；</a:t>
                      </a:r>
                    </a:p>
                    <a:p>
                      <a:pPr algn="l">
                        <a:spcAft>
                          <a:spcPts val="0"/>
                        </a:spcAft>
                      </a:pPr>
                      <a:r>
                        <a:rPr lang="en-US" sz="1100" kern="100">
                          <a:solidFill>
                            <a:schemeClr val="bg1"/>
                          </a:solidFill>
                          <a:latin typeface="宋体" pitchFamily="2" charset="-122"/>
                          <a:ea typeface="宋体" pitchFamily="2" charset="-122"/>
                        </a:rPr>
                        <a:t>3.</a:t>
                      </a:r>
                      <a:r>
                        <a:rPr lang="zh-CN" sz="1100" kern="100">
                          <a:solidFill>
                            <a:schemeClr val="bg1"/>
                          </a:solidFill>
                          <a:latin typeface="宋体" pitchFamily="2" charset="-122"/>
                          <a:ea typeface="宋体" pitchFamily="2" charset="-122"/>
                        </a:rPr>
                        <a:t>评价标准和评价方法科学合理、客观公正，要形成评价报告；</a:t>
                      </a:r>
                    </a:p>
                    <a:p>
                      <a:pPr algn="l">
                        <a:spcAft>
                          <a:spcPts val="0"/>
                        </a:spcAft>
                      </a:pPr>
                      <a:r>
                        <a:rPr lang="en-US" sz="1100" kern="100">
                          <a:solidFill>
                            <a:schemeClr val="bg1"/>
                          </a:solidFill>
                          <a:latin typeface="宋体" pitchFamily="2" charset="-122"/>
                          <a:ea typeface="宋体" pitchFamily="2" charset="-122"/>
                        </a:rPr>
                        <a:t>4.</a:t>
                      </a:r>
                      <a:r>
                        <a:rPr lang="zh-CN" sz="1100" kern="100">
                          <a:solidFill>
                            <a:schemeClr val="bg1"/>
                          </a:solidFill>
                          <a:latin typeface="宋体" pitchFamily="2" charset="-122"/>
                          <a:ea typeface="宋体" pitchFamily="2" charset="-122"/>
                        </a:rPr>
                        <a:t>评价结果要及时反馈并进行一定范围的公开，作为改进预算管理和安排以后年度预算的重要依据。</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100" kern="100" dirty="0">
                          <a:solidFill>
                            <a:schemeClr val="bg1"/>
                          </a:solidFill>
                          <a:latin typeface="宋体" pitchFamily="2" charset="-122"/>
                          <a:ea typeface="宋体" pitchFamily="2" charset="-122"/>
                        </a:rPr>
                        <a:t>预算绩效管理组织单位和预算管理部门</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r>
            </a:tbl>
          </a:graphicData>
        </a:graphic>
      </p:graphicFrame>
      <p:graphicFrame>
        <p:nvGraphicFramePr>
          <p:cNvPr id="15" name="表格 14"/>
          <p:cNvGraphicFramePr>
            <a:graphicFrameLocks noGrp="1"/>
          </p:cNvGraphicFramePr>
          <p:nvPr/>
        </p:nvGraphicFramePr>
        <p:xfrm>
          <a:off x="6539230" y="2692398"/>
          <a:ext cx="4785996" cy="3498851"/>
        </p:xfrm>
        <a:graphic>
          <a:graphicData uri="http://schemas.openxmlformats.org/drawingml/2006/table">
            <a:tbl>
              <a:tblPr>
                <a:tableStyleId>{E8B1032C-EA38-4F05-BA0D-38AFFFC7BED3}</a:tableStyleId>
              </a:tblPr>
              <a:tblGrid>
                <a:gridCol w="682476"/>
                <a:gridCol w="562634"/>
                <a:gridCol w="1210456"/>
                <a:gridCol w="1648435"/>
                <a:gridCol w="681995"/>
              </a:tblGrid>
              <a:tr h="666805">
                <a:tc>
                  <a:txBody>
                    <a:bodyPr/>
                    <a:lstStyle/>
                    <a:p>
                      <a:pPr algn="ctr">
                        <a:spcAft>
                          <a:spcPts val="0"/>
                        </a:spcAft>
                      </a:pPr>
                      <a:r>
                        <a:rPr lang="zh-CN" sz="1200" kern="100" dirty="0">
                          <a:solidFill>
                            <a:schemeClr val="bg1"/>
                          </a:solidFill>
                          <a:latin typeface="宋体" pitchFamily="2" charset="-122"/>
                          <a:ea typeface="宋体" pitchFamily="2" charset="-122"/>
                        </a:rPr>
                        <a:t>流程</a:t>
                      </a:r>
                      <a:endParaRPr lang="zh-CN" sz="12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200" kern="100">
                          <a:solidFill>
                            <a:schemeClr val="bg1"/>
                          </a:solidFill>
                          <a:latin typeface="宋体" pitchFamily="2" charset="-122"/>
                          <a:ea typeface="宋体" pitchFamily="2" charset="-122"/>
                        </a:rPr>
                        <a:t>关键环节</a:t>
                      </a:r>
                      <a:endParaRPr lang="zh-CN" sz="1200" kern="100">
                        <a:solidFill>
                          <a:schemeClr val="bg1"/>
                        </a:solidFill>
                        <a:latin typeface="宋体" pitchFamily="2" charset="-122"/>
                        <a:ea typeface="宋体" pitchFamily="2" charset="-122"/>
                        <a:cs typeface="Times New Roman"/>
                      </a:endParaRPr>
                    </a:p>
                  </a:txBody>
                  <a:tcPr marL="68580" marR="68580" marT="0" marB="0"/>
                </a:tc>
                <a:tc>
                  <a:txBody>
                    <a:bodyPr/>
                    <a:lstStyle/>
                    <a:p>
                      <a:pPr algn="ctr">
                        <a:spcAft>
                          <a:spcPts val="0"/>
                        </a:spcAft>
                      </a:pPr>
                      <a:r>
                        <a:rPr lang="zh-CN" sz="1200" kern="100" dirty="0">
                          <a:solidFill>
                            <a:schemeClr val="bg1"/>
                          </a:solidFill>
                          <a:latin typeface="宋体" pitchFamily="2" charset="-122"/>
                          <a:ea typeface="宋体" pitchFamily="2" charset="-122"/>
                        </a:rPr>
                        <a:t>风险点</a:t>
                      </a:r>
                      <a:endParaRPr lang="zh-CN" sz="12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200" kern="100">
                          <a:solidFill>
                            <a:schemeClr val="bg1"/>
                          </a:solidFill>
                          <a:latin typeface="宋体" pitchFamily="2" charset="-122"/>
                          <a:ea typeface="宋体" pitchFamily="2" charset="-122"/>
                        </a:rPr>
                        <a:t>主要防控措施</a:t>
                      </a:r>
                      <a:endParaRPr lang="zh-CN" sz="12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200" kern="100">
                          <a:solidFill>
                            <a:schemeClr val="bg1"/>
                          </a:solidFill>
                          <a:latin typeface="宋体" pitchFamily="2" charset="-122"/>
                          <a:ea typeface="宋体" pitchFamily="2" charset="-122"/>
                        </a:rPr>
                        <a:t>责任主体</a:t>
                      </a:r>
                      <a:endParaRPr lang="zh-CN" sz="1200" kern="100">
                        <a:solidFill>
                          <a:schemeClr val="bg1"/>
                        </a:solidFill>
                        <a:latin typeface="宋体" pitchFamily="2" charset="-122"/>
                        <a:ea typeface="宋体" pitchFamily="2" charset="-122"/>
                        <a:cs typeface="Times New Roman"/>
                      </a:endParaRPr>
                    </a:p>
                  </a:txBody>
                  <a:tcPr marL="68580" marR="68580" marT="0" marB="0" anchor="ctr"/>
                </a:tc>
              </a:tr>
              <a:tr h="2312588">
                <a:tc rowSpan="2">
                  <a:txBody>
                    <a:bodyPr/>
                    <a:lstStyle/>
                    <a:p>
                      <a:pPr algn="ctr">
                        <a:spcAft>
                          <a:spcPts val="0"/>
                        </a:spcAft>
                      </a:pPr>
                      <a:r>
                        <a:rPr lang="zh-CN" sz="1200" kern="100">
                          <a:solidFill>
                            <a:schemeClr val="bg1"/>
                          </a:solidFill>
                          <a:latin typeface="宋体" pitchFamily="2" charset="-122"/>
                          <a:ea typeface="宋体" pitchFamily="2" charset="-122"/>
                        </a:rPr>
                        <a:t>收入管理</a:t>
                      </a:r>
                      <a:endParaRPr lang="zh-CN" sz="12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spcAft>
                          <a:spcPts val="0"/>
                        </a:spcAft>
                      </a:pPr>
                      <a:endParaRPr lang="en-US" sz="1200" kern="100">
                        <a:solidFill>
                          <a:schemeClr val="bg1"/>
                        </a:solidFill>
                        <a:latin typeface="宋体" pitchFamily="2" charset="-122"/>
                        <a:ea typeface="宋体" pitchFamily="2" charset="-122"/>
                        <a:cs typeface="宋体"/>
                      </a:endParaRPr>
                    </a:p>
                  </a:txBody>
                  <a:tcPr marL="68580" marR="68580" marT="0" marB="0"/>
                </a:tc>
                <a:tc>
                  <a:txBody>
                    <a:bodyPr/>
                    <a:lstStyle/>
                    <a:p>
                      <a:pPr algn="l">
                        <a:spcAft>
                          <a:spcPts val="0"/>
                        </a:spcAft>
                      </a:pPr>
                      <a:r>
                        <a:rPr lang="zh-CN" sz="1200" kern="100" dirty="0">
                          <a:solidFill>
                            <a:schemeClr val="bg1"/>
                          </a:solidFill>
                          <a:latin typeface="宋体" pitchFamily="2" charset="-122"/>
                          <a:ea typeface="宋体" pitchFamily="2" charset="-122"/>
                        </a:rPr>
                        <a:t>截留、坐支、挪用非税收入，非税收入不开具缴款书，隐瞒应缴收入</a:t>
                      </a:r>
                      <a:endParaRPr lang="zh-CN" sz="1200" kern="100" dirty="0">
                        <a:solidFill>
                          <a:schemeClr val="bg1"/>
                        </a:solidFill>
                        <a:latin typeface="宋体" pitchFamily="2" charset="-122"/>
                        <a:ea typeface="宋体" pitchFamily="2" charset="-122"/>
                        <a:cs typeface="Times New Roman"/>
                      </a:endParaRPr>
                    </a:p>
                  </a:txBody>
                  <a:tcPr marL="68580" marR="68580" marT="0" marB="0" anchor="ctr"/>
                </a:tc>
                <a:tc rowSpan="2">
                  <a:txBody>
                    <a:bodyPr/>
                    <a:lstStyle/>
                    <a:p>
                      <a:pPr algn="l">
                        <a:spcAft>
                          <a:spcPts val="0"/>
                        </a:spcAft>
                      </a:pPr>
                      <a:r>
                        <a:rPr lang="en-US" sz="1200" kern="100">
                          <a:solidFill>
                            <a:schemeClr val="bg1"/>
                          </a:solidFill>
                          <a:latin typeface="宋体" pitchFamily="2" charset="-122"/>
                          <a:ea typeface="宋体" pitchFamily="2" charset="-122"/>
                        </a:rPr>
                        <a:t>1.</a:t>
                      </a:r>
                      <a:r>
                        <a:rPr lang="zh-CN" sz="1200" kern="100">
                          <a:solidFill>
                            <a:schemeClr val="bg1"/>
                          </a:solidFill>
                          <a:latin typeface="宋体" pitchFamily="2" charset="-122"/>
                          <a:ea typeface="宋体" pitchFamily="2" charset="-122"/>
                        </a:rPr>
                        <a:t>建立非税收入定期稽查制度，落实收缴责任，严格责任追究； </a:t>
                      </a:r>
                    </a:p>
                    <a:p>
                      <a:pPr algn="l">
                        <a:spcAft>
                          <a:spcPts val="0"/>
                        </a:spcAft>
                      </a:pPr>
                      <a:r>
                        <a:rPr lang="en-US" sz="1200" kern="100">
                          <a:solidFill>
                            <a:schemeClr val="bg1"/>
                          </a:solidFill>
                          <a:latin typeface="宋体" pitchFamily="2" charset="-122"/>
                          <a:ea typeface="宋体" pitchFamily="2" charset="-122"/>
                        </a:rPr>
                        <a:t>2.</a:t>
                      </a:r>
                      <a:r>
                        <a:rPr lang="zh-CN" sz="1200" kern="100">
                          <a:solidFill>
                            <a:schemeClr val="bg1"/>
                          </a:solidFill>
                          <a:latin typeface="宋体" pitchFamily="2" charset="-122"/>
                          <a:ea typeface="宋体" pitchFamily="2" charset="-122"/>
                        </a:rPr>
                        <a:t>建立收入征管信息系统，进行收入分析，财会部门定期与收入执收部门对账；</a:t>
                      </a:r>
                    </a:p>
                    <a:p>
                      <a:pPr algn="l">
                        <a:spcAft>
                          <a:spcPts val="0"/>
                        </a:spcAft>
                      </a:pPr>
                      <a:r>
                        <a:rPr lang="en-US" sz="1200" kern="100">
                          <a:solidFill>
                            <a:schemeClr val="bg1"/>
                          </a:solidFill>
                          <a:latin typeface="宋体" pitchFamily="2" charset="-122"/>
                          <a:ea typeface="宋体" pitchFamily="2" charset="-122"/>
                        </a:rPr>
                        <a:t>3.</a:t>
                      </a:r>
                      <a:r>
                        <a:rPr lang="zh-CN" sz="1200" kern="100">
                          <a:solidFill>
                            <a:schemeClr val="bg1"/>
                          </a:solidFill>
                          <a:latin typeface="宋体" pitchFamily="2" charset="-122"/>
                          <a:ea typeface="宋体" pitchFamily="2" charset="-122"/>
                        </a:rPr>
                        <a:t>严格收费票据管理，开票和收款分离，收入和票据定期核对；</a:t>
                      </a:r>
                    </a:p>
                    <a:p>
                      <a:pPr algn="l">
                        <a:spcAft>
                          <a:spcPts val="0"/>
                        </a:spcAft>
                      </a:pPr>
                      <a:r>
                        <a:rPr lang="en-US" sz="1200" kern="100">
                          <a:solidFill>
                            <a:schemeClr val="bg1"/>
                          </a:solidFill>
                          <a:latin typeface="宋体" pitchFamily="2" charset="-122"/>
                          <a:ea typeface="宋体" pitchFamily="2" charset="-122"/>
                        </a:rPr>
                        <a:t>4.</a:t>
                      </a:r>
                      <a:r>
                        <a:rPr lang="zh-CN" sz="1200" kern="100">
                          <a:solidFill>
                            <a:schemeClr val="bg1"/>
                          </a:solidFill>
                          <a:latin typeface="宋体" pitchFamily="2" charset="-122"/>
                          <a:ea typeface="宋体" pitchFamily="2" charset="-122"/>
                        </a:rPr>
                        <a:t>定期进行财务检查和内部审计监督，加强往来账的清理和检查工作。</a:t>
                      </a:r>
                      <a:endParaRPr lang="zh-CN" sz="1200" kern="100">
                        <a:solidFill>
                          <a:schemeClr val="bg1"/>
                        </a:solidFill>
                        <a:latin typeface="宋体" pitchFamily="2" charset="-122"/>
                        <a:ea typeface="宋体" pitchFamily="2" charset="-122"/>
                        <a:cs typeface="Times New Roman"/>
                      </a:endParaRPr>
                    </a:p>
                  </a:txBody>
                  <a:tcPr marL="68580" marR="68580" marT="0" marB="0" anchor="ctr"/>
                </a:tc>
                <a:tc rowSpan="2">
                  <a:txBody>
                    <a:bodyPr/>
                    <a:lstStyle/>
                    <a:p>
                      <a:pPr algn="l">
                        <a:spcAft>
                          <a:spcPts val="0"/>
                        </a:spcAft>
                      </a:pPr>
                      <a:r>
                        <a:rPr lang="zh-CN" sz="1200" kern="100">
                          <a:solidFill>
                            <a:schemeClr val="bg1"/>
                          </a:solidFill>
                          <a:latin typeface="宋体" pitchFamily="2" charset="-122"/>
                          <a:ea typeface="宋体" pitchFamily="2" charset="-122"/>
                        </a:rPr>
                        <a:t>收入执收部门，财会部门</a:t>
                      </a:r>
                      <a:endParaRPr lang="zh-CN" sz="1200" kern="100">
                        <a:solidFill>
                          <a:schemeClr val="bg1"/>
                        </a:solidFill>
                        <a:latin typeface="宋体" pitchFamily="2" charset="-122"/>
                        <a:ea typeface="宋体" pitchFamily="2" charset="-122"/>
                        <a:cs typeface="Times New Roman"/>
                      </a:endParaRPr>
                    </a:p>
                  </a:txBody>
                  <a:tcPr marL="68580" marR="68580" marT="0" marB="0" anchor="ctr"/>
                </a:tc>
              </a:tr>
              <a:tr h="519458">
                <a:tc vMerge="1">
                  <a:txBody>
                    <a:bodyPr/>
                    <a:lstStyle/>
                    <a:p>
                      <a:endParaRPr lang="zh-CN" altLang="en-US"/>
                    </a:p>
                  </a:txBody>
                  <a:tcPr/>
                </a:tc>
                <a:tc>
                  <a:txBody>
                    <a:bodyPr/>
                    <a:lstStyle/>
                    <a:p>
                      <a:pPr algn="l">
                        <a:spcAft>
                          <a:spcPts val="0"/>
                        </a:spcAft>
                      </a:pPr>
                      <a:endParaRPr lang="en-US" sz="1200" kern="100">
                        <a:solidFill>
                          <a:schemeClr val="bg1"/>
                        </a:solidFill>
                        <a:latin typeface="宋体" pitchFamily="2" charset="-122"/>
                        <a:ea typeface="宋体" pitchFamily="2" charset="-122"/>
                        <a:cs typeface="宋体"/>
                      </a:endParaRPr>
                    </a:p>
                  </a:txBody>
                  <a:tcPr marL="68580" marR="68580" marT="0" marB="0"/>
                </a:tc>
                <a:tc>
                  <a:txBody>
                    <a:bodyPr/>
                    <a:lstStyle/>
                    <a:p>
                      <a:pPr algn="l">
                        <a:spcAft>
                          <a:spcPts val="0"/>
                        </a:spcAft>
                      </a:pPr>
                      <a:r>
                        <a:rPr lang="zh-CN" sz="1200" kern="100" dirty="0">
                          <a:solidFill>
                            <a:schemeClr val="bg1"/>
                          </a:solidFill>
                          <a:latin typeface="宋体" pitchFamily="2" charset="-122"/>
                          <a:ea typeface="宋体" pitchFamily="2" charset="-122"/>
                        </a:rPr>
                        <a:t>截留、坐支其他收入</a:t>
                      </a:r>
                      <a:endParaRPr lang="zh-CN" sz="1200" kern="100" dirty="0">
                        <a:solidFill>
                          <a:schemeClr val="bg1"/>
                        </a:solidFill>
                        <a:latin typeface="宋体" pitchFamily="2" charset="-122"/>
                        <a:ea typeface="宋体" pitchFamily="2" charset="-122"/>
                        <a:cs typeface="Times New Roman"/>
                      </a:endParaRPr>
                    </a:p>
                  </a:txBody>
                  <a:tcPr marL="68580" marR="68580" marT="0" marB="0" anchor="ctr"/>
                </a:tc>
                <a:tc vMerge="1">
                  <a:txBody>
                    <a:bodyPr/>
                    <a:lstStyle/>
                    <a:p>
                      <a:endParaRPr lang="zh-CN" altLang="en-US"/>
                    </a:p>
                  </a:txBody>
                  <a:tcPr/>
                </a:tc>
                <a:tc vMerge="1">
                  <a:txBody>
                    <a:bodyPr/>
                    <a:lstStyle/>
                    <a:p>
                      <a:endParaRPr lang="zh-CN" altLang="en-US"/>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grpSp>
        <p:nvGrpSpPr>
          <p:cNvPr id="3" name="Group 2"/>
          <p:cNvGrpSpPr/>
          <p:nvPr/>
        </p:nvGrpSpPr>
        <p:grpSpPr>
          <a:xfrm>
            <a:off x="5177306" y="1031518"/>
            <a:ext cx="852019" cy="787757"/>
            <a:chOff x="529105" y="2374543"/>
            <a:chExt cx="2161524" cy="2161524"/>
          </a:xfrm>
        </p:grpSpPr>
        <p:sp>
          <p:nvSpPr>
            <p:cNvPr id="5" name="Freeform: Shape 97"/>
            <p:cNvSpPr/>
            <p:nvPr/>
          </p:nvSpPr>
          <p:spPr bwMode="auto">
            <a:xfrm>
              <a:off x="529105" y="2374543"/>
              <a:ext cx="2161524" cy="2161524"/>
            </a:xfrm>
            <a:custGeom>
              <a:avLst/>
              <a:gdLst/>
              <a:ahLst/>
              <a:cxnLst>
                <a:cxn ang="0">
                  <a:pos x="673" y="233"/>
                </a:cxn>
                <a:cxn ang="0">
                  <a:pos x="233" y="233"/>
                </a:cxn>
                <a:cxn ang="0">
                  <a:pos x="233" y="673"/>
                </a:cxn>
                <a:cxn ang="0">
                  <a:pos x="0" y="905"/>
                </a:cxn>
                <a:cxn ang="0">
                  <a:pos x="905" y="905"/>
                </a:cxn>
                <a:cxn ang="0">
                  <a:pos x="905" y="0"/>
                </a:cxn>
                <a:cxn ang="0">
                  <a:pos x="673" y="233"/>
                </a:cxn>
              </a:cxnLst>
              <a:rect l="0" t="0" r="r" b="b"/>
              <a:pathLst>
                <a:path w="905" h="905">
                  <a:moveTo>
                    <a:pt x="673" y="233"/>
                  </a:moveTo>
                  <a:lnTo>
                    <a:pt x="233" y="233"/>
                  </a:lnTo>
                  <a:lnTo>
                    <a:pt x="233" y="673"/>
                  </a:lnTo>
                  <a:lnTo>
                    <a:pt x="0" y="905"/>
                  </a:lnTo>
                  <a:lnTo>
                    <a:pt x="905" y="905"/>
                  </a:lnTo>
                  <a:lnTo>
                    <a:pt x="905" y="0"/>
                  </a:lnTo>
                  <a:lnTo>
                    <a:pt x="673" y="233"/>
                  </a:lnTo>
                  <a:close/>
                </a:path>
              </a:pathLst>
            </a:custGeom>
            <a:solidFill>
              <a:srgbClr val="8DB82E"/>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nvGrpSpPr>
            <p:cNvPr id="4" name="Group 117"/>
            <p:cNvGrpSpPr/>
            <p:nvPr/>
          </p:nvGrpSpPr>
          <p:grpSpPr>
            <a:xfrm>
              <a:off x="1640968" y="3448639"/>
              <a:ext cx="599496" cy="587552"/>
              <a:chOff x="1610900" y="2870922"/>
              <a:chExt cx="398464" cy="390524"/>
            </a:xfrm>
          </p:grpSpPr>
          <p:sp>
            <p:nvSpPr>
              <p:cNvPr id="17" name="Freeform: Shape 118"/>
              <p:cNvSpPr/>
              <p:nvPr/>
            </p:nvSpPr>
            <p:spPr bwMode="auto">
              <a:xfrm>
                <a:off x="1610900" y="2870922"/>
                <a:ext cx="233363" cy="234950"/>
              </a:xfrm>
              <a:custGeom>
                <a:avLst/>
                <a:gdLst/>
                <a:ahLst/>
                <a:cxnLst>
                  <a:cxn ang="0">
                    <a:pos x="9" y="48"/>
                  </a:cxn>
                  <a:cxn ang="0">
                    <a:pos x="12" y="55"/>
                  </a:cxn>
                  <a:cxn ang="0">
                    <a:pos x="8" y="59"/>
                  </a:cxn>
                  <a:cxn ang="0">
                    <a:pos x="8" y="64"/>
                  </a:cxn>
                  <a:cxn ang="0">
                    <a:pos x="14" y="70"/>
                  </a:cxn>
                  <a:cxn ang="0">
                    <a:pos x="19" y="70"/>
                  </a:cxn>
                  <a:cxn ang="0">
                    <a:pos x="23" y="67"/>
                  </a:cxn>
                  <a:cxn ang="0">
                    <a:pos x="31" y="70"/>
                  </a:cxn>
                  <a:cxn ang="0">
                    <a:pos x="31" y="75"/>
                  </a:cxn>
                  <a:cxn ang="0">
                    <a:pos x="35" y="79"/>
                  </a:cxn>
                  <a:cxn ang="0">
                    <a:pos x="43" y="79"/>
                  </a:cxn>
                  <a:cxn ang="0">
                    <a:pos x="47" y="75"/>
                  </a:cxn>
                  <a:cxn ang="0">
                    <a:pos x="47" y="70"/>
                  </a:cxn>
                  <a:cxn ang="0">
                    <a:pos x="55" y="67"/>
                  </a:cxn>
                  <a:cxn ang="0">
                    <a:pos x="59" y="70"/>
                  </a:cxn>
                  <a:cxn ang="0">
                    <a:pos x="64" y="70"/>
                  </a:cxn>
                  <a:cxn ang="0">
                    <a:pos x="70" y="64"/>
                  </a:cxn>
                  <a:cxn ang="0">
                    <a:pos x="70" y="59"/>
                  </a:cxn>
                  <a:cxn ang="0">
                    <a:pos x="67" y="55"/>
                  </a:cxn>
                  <a:cxn ang="0">
                    <a:pos x="70" y="48"/>
                  </a:cxn>
                  <a:cxn ang="0">
                    <a:pos x="75" y="47"/>
                  </a:cxn>
                  <a:cxn ang="0">
                    <a:pos x="78" y="43"/>
                  </a:cxn>
                  <a:cxn ang="0">
                    <a:pos x="78" y="35"/>
                  </a:cxn>
                  <a:cxn ang="0">
                    <a:pos x="75" y="31"/>
                  </a:cxn>
                  <a:cxn ang="0">
                    <a:pos x="70" y="31"/>
                  </a:cxn>
                  <a:cxn ang="0">
                    <a:pos x="67" y="23"/>
                  </a:cxn>
                  <a:cxn ang="0">
                    <a:pos x="70" y="20"/>
                  </a:cxn>
                  <a:cxn ang="0">
                    <a:pos x="70" y="15"/>
                  </a:cxn>
                  <a:cxn ang="0">
                    <a:pos x="64" y="9"/>
                  </a:cxn>
                  <a:cxn ang="0">
                    <a:pos x="59" y="8"/>
                  </a:cxn>
                  <a:cxn ang="0">
                    <a:pos x="56" y="11"/>
                  </a:cxn>
                  <a:cxn ang="0">
                    <a:pos x="48" y="8"/>
                  </a:cxn>
                  <a:cxn ang="0">
                    <a:pos x="47" y="3"/>
                  </a:cxn>
                  <a:cxn ang="0">
                    <a:pos x="44" y="0"/>
                  </a:cxn>
                  <a:cxn ang="0">
                    <a:pos x="35" y="0"/>
                  </a:cxn>
                  <a:cxn ang="0">
                    <a:pos x="32" y="3"/>
                  </a:cxn>
                  <a:cxn ang="0">
                    <a:pos x="31" y="8"/>
                  </a:cxn>
                  <a:cxn ang="0">
                    <a:pos x="23" y="12"/>
                  </a:cxn>
                  <a:cxn ang="0">
                    <a:pos x="19" y="8"/>
                  </a:cxn>
                  <a:cxn ang="0">
                    <a:pos x="14" y="9"/>
                  </a:cxn>
                  <a:cxn ang="0">
                    <a:pos x="8" y="15"/>
                  </a:cxn>
                  <a:cxn ang="0">
                    <a:pos x="8" y="20"/>
                  </a:cxn>
                  <a:cxn ang="0">
                    <a:pos x="11" y="24"/>
                  </a:cxn>
                  <a:cxn ang="0">
                    <a:pos x="8" y="31"/>
                  </a:cxn>
                  <a:cxn ang="0">
                    <a:pos x="3" y="32"/>
                  </a:cxn>
                  <a:cxn ang="0">
                    <a:pos x="0" y="35"/>
                  </a:cxn>
                  <a:cxn ang="0">
                    <a:pos x="0" y="44"/>
                  </a:cxn>
                  <a:cxn ang="0">
                    <a:pos x="3" y="47"/>
                  </a:cxn>
                  <a:cxn ang="0">
                    <a:pos x="9" y="48"/>
                  </a:cxn>
                  <a:cxn ang="0">
                    <a:pos x="39" y="25"/>
                  </a:cxn>
                  <a:cxn ang="0">
                    <a:pos x="53" y="39"/>
                  </a:cxn>
                  <a:cxn ang="0">
                    <a:pos x="39" y="53"/>
                  </a:cxn>
                  <a:cxn ang="0">
                    <a:pos x="25" y="39"/>
                  </a:cxn>
                  <a:cxn ang="0">
                    <a:pos x="39" y="25"/>
                  </a:cxn>
                  <a:cxn ang="0">
                    <a:pos x="39" y="25"/>
                  </a:cxn>
                  <a:cxn ang="0">
                    <a:pos x="39" y="25"/>
                  </a:cxn>
                </a:cxnLst>
                <a:rect l="0" t="0" r="r" b="b"/>
                <a:pathLst>
                  <a:path w="78" h="79">
                    <a:moveTo>
                      <a:pt x="9" y="48"/>
                    </a:moveTo>
                    <a:cubicBezTo>
                      <a:pt x="9" y="50"/>
                      <a:pt x="10" y="53"/>
                      <a:pt x="12" y="55"/>
                    </a:cubicBezTo>
                    <a:cubicBezTo>
                      <a:pt x="8" y="59"/>
                      <a:pt x="8" y="59"/>
                      <a:pt x="8" y="59"/>
                    </a:cubicBezTo>
                    <a:cubicBezTo>
                      <a:pt x="7" y="61"/>
                      <a:pt x="7" y="63"/>
                      <a:pt x="8" y="64"/>
                    </a:cubicBezTo>
                    <a:cubicBezTo>
                      <a:pt x="14" y="70"/>
                      <a:pt x="14" y="70"/>
                      <a:pt x="14" y="70"/>
                    </a:cubicBezTo>
                    <a:cubicBezTo>
                      <a:pt x="16" y="71"/>
                      <a:pt x="18" y="71"/>
                      <a:pt x="19" y="70"/>
                    </a:cubicBezTo>
                    <a:cubicBezTo>
                      <a:pt x="23" y="67"/>
                      <a:pt x="23" y="67"/>
                      <a:pt x="23" y="67"/>
                    </a:cubicBezTo>
                    <a:cubicBezTo>
                      <a:pt x="26" y="68"/>
                      <a:pt x="28" y="69"/>
                      <a:pt x="31" y="70"/>
                    </a:cubicBezTo>
                    <a:cubicBezTo>
                      <a:pt x="31" y="75"/>
                      <a:pt x="31" y="75"/>
                      <a:pt x="31" y="75"/>
                    </a:cubicBezTo>
                    <a:cubicBezTo>
                      <a:pt x="31" y="77"/>
                      <a:pt x="33" y="79"/>
                      <a:pt x="35" y="79"/>
                    </a:cubicBezTo>
                    <a:cubicBezTo>
                      <a:pt x="43" y="79"/>
                      <a:pt x="43" y="79"/>
                      <a:pt x="43" y="79"/>
                    </a:cubicBezTo>
                    <a:cubicBezTo>
                      <a:pt x="45" y="79"/>
                      <a:pt x="47" y="77"/>
                      <a:pt x="47" y="75"/>
                    </a:cubicBezTo>
                    <a:cubicBezTo>
                      <a:pt x="47" y="70"/>
                      <a:pt x="47" y="70"/>
                      <a:pt x="47" y="70"/>
                    </a:cubicBezTo>
                    <a:cubicBezTo>
                      <a:pt x="50" y="69"/>
                      <a:pt x="53" y="68"/>
                      <a:pt x="55" y="67"/>
                    </a:cubicBezTo>
                    <a:cubicBezTo>
                      <a:pt x="59" y="70"/>
                      <a:pt x="59" y="70"/>
                      <a:pt x="59" y="70"/>
                    </a:cubicBezTo>
                    <a:cubicBezTo>
                      <a:pt x="61" y="71"/>
                      <a:pt x="63" y="71"/>
                      <a:pt x="64" y="70"/>
                    </a:cubicBezTo>
                    <a:cubicBezTo>
                      <a:pt x="70" y="64"/>
                      <a:pt x="70" y="64"/>
                      <a:pt x="70" y="64"/>
                    </a:cubicBezTo>
                    <a:cubicBezTo>
                      <a:pt x="71" y="63"/>
                      <a:pt x="71" y="61"/>
                      <a:pt x="70" y="59"/>
                    </a:cubicBezTo>
                    <a:cubicBezTo>
                      <a:pt x="67" y="55"/>
                      <a:pt x="67" y="55"/>
                      <a:pt x="67" y="55"/>
                    </a:cubicBezTo>
                    <a:cubicBezTo>
                      <a:pt x="68" y="53"/>
                      <a:pt x="70" y="50"/>
                      <a:pt x="70" y="48"/>
                    </a:cubicBezTo>
                    <a:cubicBezTo>
                      <a:pt x="75" y="47"/>
                      <a:pt x="75" y="47"/>
                      <a:pt x="75" y="47"/>
                    </a:cubicBezTo>
                    <a:cubicBezTo>
                      <a:pt x="77" y="47"/>
                      <a:pt x="78" y="45"/>
                      <a:pt x="78" y="43"/>
                    </a:cubicBezTo>
                    <a:cubicBezTo>
                      <a:pt x="78" y="35"/>
                      <a:pt x="78" y="35"/>
                      <a:pt x="78" y="35"/>
                    </a:cubicBezTo>
                    <a:cubicBezTo>
                      <a:pt x="78" y="33"/>
                      <a:pt x="77" y="32"/>
                      <a:pt x="75" y="31"/>
                    </a:cubicBezTo>
                    <a:cubicBezTo>
                      <a:pt x="70" y="31"/>
                      <a:pt x="70" y="31"/>
                      <a:pt x="70" y="31"/>
                    </a:cubicBezTo>
                    <a:cubicBezTo>
                      <a:pt x="70" y="28"/>
                      <a:pt x="69" y="26"/>
                      <a:pt x="67" y="23"/>
                    </a:cubicBezTo>
                    <a:cubicBezTo>
                      <a:pt x="70" y="20"/>
                      <a:pt x="70" y="20"/>
                      <a:pt x="70" y="20"/>
                    </a:cubicBezTo>
                    <a:cubicBezTo>
                      <a:pt x="71" y="18"/>
                      <a:pt x="71" y="16"/>
                      <a:pt x="70" y="15"/>
                    </a:cubicBezTo>
                    <a:cubicBezTo>
                      <a:pt x="64" y="9"/>
                      <a:pt x="64" y="9"/>
                      <a:pt x="64" y="9"/>
                    </a:cubicBezTo>
                    <a:cubicBezTo>
                      <a:pt x="63" y="7"/>
                      <a:pt x="61" y="7"/>
                      <a:pt x="59" y="8"/>
                    </a:cubicBezTo>
                    <a:cubicBezTo>
                      <a:pt x="56" y="11"/>
                      <a:pt x="56" y="11"/>
                      <a:pt x="56" y="11"/>
                    </a:cubicBezTo>
                    <a:cubicBezTo>
                      <a:pt x="53" y="10"/>
                      <a:pt x="51" y="9"/>
                      <a:pt x="48" y="8"/>
                    </a:cubicBezTo>
                    <a:cubicBezTo>
                      <a:pt x="47" y="3"/>
                      <a:pt x="47" y="3"/>
                      <a:pt x="47" y="3"/>
                    </a:cubicBezTo>
                    <a:cubicBezTo>
                      <a:pt x="47" y="2"/>
                      <a:pt x="45" y="0"/>
                      <a:pt x="44" y="0"/>
                    </a:cubicBezTo>
                    <a:cubicBezTo>
                      <a:pt x="35" y="0"/>
                      <a:pt x="35" y="0"/>
                      <a:pt x="35" y="0"/>
                    </a:cubicBezTo>
                    <a:cubicBezTo>
                      <a:pt x="33" y="0"/>
                      <a:pt x="32" y="2"/>
                      <a:pt x="32" y="3"/>
                    </a:cubicBezTo>
                    <a:cubicBezTo>
                      <a:pt x="31" y="8"/>
                      <a:pt x="31" y="8"/>
                      <a:pt x="31" y="8"/>
                    </a:cubicBezTo>
                    <a:cubicBezTo>
                      <a:pt x="28" y="9"/>
                      <a:pt x="26" y="10"/>
                      <a:pt x="23" y="12"/>
                    </a:cubicBezTo>
                    <a:cubicBezTo>
                      <a:pt x="19" y="8"/>
                      <a:pt x="19" y="8"/>
                      <a:pt x="19" y="8"/>
                    </a:cubicBezTo>
                    <a:cubicBezTo>
                      <a:pt x="18" y="7"/>
                      <a:pt x="16" y="7"/>
                      <a:pt x="14" y="9"/>
                    </a:cubicBezTo>
                    <a:cubicBezTo>
                      <a:pt x="8" y="15"/>
                      <a:pt x="8" y="15"/>
                      <a:pt x="8" y="15"/>
                    </a:cubicBezTo>
                    <a:cubicBezTo>
                      <a:pt x="7" y="16"/>
                      <a:pt x="7" y="18"/>
                      <a:pt x="8" y="20"/>
                    </a:cubicBezTo>
                    <a:cubicBezTo>
                      <a:pt x="11" y="24"/>
                      <a:pt x="11" y="24"/>
                      <a:pt x="11" y="24"/>
                    </a:cubicBezTo>
                    <a:cubicBezTo>
                      <a:pt x="10" y="26"/>
                      <a:pt x="9" y="29"/>
                      <a:pt x="8" y="31"/>
                    </a:cubicBezTo>
                    <a:cubicBezTo>
                      <a:pt x="3" y="32"/>
                      <a:pt x="3" y="32"/>
                      <a:pt x="3" y="32"/>
                    </a:cubicBezTo>
                    <a:cubicBezTo>
                      <a:pt x="1" y="32"/>
                      <a:pt x="0" y="33"/>
                      <a:pt x="0" y="35"/>
                    </a:cubicBezTo>
                    <a:cubicBezTo>
                      <a:pt x="0" y="44"/>
                      <a:pt x="0" y="44"/>
                      <a:pt x="0" y="44"/>
                    </a:cubicBezTo>
                    <a:cubicBezTo>
                      <a:pt x="0" y="46"/>
                      <a:pt x="1" y="47"/>
                      <a:pt x="3" y="47"/>
                    </a:cubicBezTo>
                    <a:lnTo>
                      <a:pt x="9" y="48"/>
                    </a:lnTo>
                    <a:close/>
                    <a:moveTo>
                      <a:pt x="39" y="25"/>
                    </a:moveTo>
                    <a:cubicBezTo>
                      <a:pt x="47" y="25"/>
                      <a:pt x="53" y="31"/>
                      <a:pt x="53" y="39"/>
                    </a:cubicBezTo>
                    <a:cubicBezTo>
                      <a:pt x="53" y="47"/>
                      <a:pt x="47" y="53"/>
                      <a:pt x="39" y="53"/>
                    </a:cubicBezTo>
                    <a:cubicBezTo>
                      <a:pt x="32" y="53"/>
                      <a:pt x="25" y="47"/>
                      <a:pt x="25" y="39"/>
                    </a:cubicBezTo>
                    <a:cubicBezTo>
                      <a:pt x="25" y="31"/>
                      <a:pt x="32" y="25"/>
                      <a:pt x="39" y="25"/>
                    </a:cubicBezTo>
                    <a:close/>
                    <a:moveTo>
                      <a:pt x="39" y="25"/>
                    </a:moveTo>
                    <a:cubicBezTo>
                      <a:pt x="39" y="25"/>
                      <a:pt x="39" y="25"/>
                      <a:pt x="39" y="25"/>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18" name="Freeform: Shape 119"/>
              <p:cNvSpPr/>
              <p:nvPr/>
            </p:nvSpPr>
            <p:spPr bwMode="auto">
              <a:xfrm>
                <a:off x="1814101" y="2989983"/>
                <a:ext cx="195263" cy="193675"/>
              </a:xfrm>
              <a:custGeom>
                <a:avLst/>
                <a:gdLst/>
                <a:ahLst/>
                <a:cxnLst>
                  <a:cxn ang="0">
                    <a:pos x="55" y="10"/>
                  </a:cxn>
                  <a:cxn ang="0">
                    <a:pos x="51" y="6"/>
                  </a:cxn>
                  <a:cxn ang="0">
                    <a:pos x="46" y="6"/>
                  </a:cxn>
                  <a:cxn ang="0">
                    <a:pos x="44" y="9"/>
                  </a:cxn>
                  <a:cxn ang="0">
                    <a:pos x="37" y="7"/>
                  </a:cxn>
                  <a:cxn ang="0">
                    <a:pos x="36" y="3"/>
                  </a:cxn>
                  <a:cxn ang="0">
                    <a:pos x="32" y="0"/>
                  </a:cxn>
                  <a:cxn ang="0">
                    <a:pos x="27" y="1"/>
                  </a:cxn>
                  <a:cxn ang="0">
                    <a:pos x="23" y="4"/>
                  </a:cxn>
                  <a:cxn ang="0">
                    <a:pos x="23" y="8"/>
                  </a:cxn>
                  <a:cxn ang="0">
                    <a:pos x="17" y="11"/>
                  </a:cxn>
                  <a:cxn ang="0">
                    <a:pos x="14" y="9"/>
                  </a:cxn>
                  <a:cxn ang="0">
                    <a:pos x="9" y="10"/>
                  </a:cxn>
                  <a:cxn ang="0">
                    <a:pos x="6" y="14"/>
                  </a:cxn>
                  <a:cxn ang="0">
                    <a:pos x="6" y="19"/>
                  </a:cxn>
                  <a:cxn ang="0">
                    <a:pos x="8" y="22"/>
                  </a:cxn>
                  <a:cxn ang="0">
                    <a:pos x="6" y="28"/>
                  </a:cxn>
                  <a:cxn ang="0">
                    <a:pos x="3" y="29"/>
                  </a:cxn>
                  <a:cxn ang="0">
                    <a:pos x="0" y="33"/>
                  </a:cxn>
                  <a:cxn ang="0">
                    <a:pos x="0" y="38"/>
                  </a:cxn>
                  <a:cxn ang="0">
                    <a:pos x="4" y="42"/>
                  </a:cxn>
                  <a:cxn ang="0">
                    <a:pos x="8" y="42"/>
                  </a:cxn>
                  <a:cxn ang="0">
                    <a:pos x="11" y="47"/>
                  </a:cxn>
                  <a:cxn ang="0">
                    <a:pos x="8" y="51"/>
                  </a:cxn>
                  <a:cxn ang="0">
                    <a:pos x="9" y="55"/>
                  </a:cxn>
                  <a:cxn ang="0">
                    <a:pos x="14" y="59"/>
                  </a:cxn>
                  <a:cxn ang="0">
                    <a:pos x="18" y="59"/>
                  </a:cxn>
                  <a:cxn ang="0">
                    <a:pos x="21" y="56"/>
                  </a:cxn>
                  <a:cxn ang="0">
                    <a:pos x="27" y="58"/>
                  </a:cxn>
                  <a:cxn ang="0">
                    <a:pos x="28" y="62"/>
                  </a:cxn>
                  <a:cxn ang="0">
                    <a:pos x="32" y="65"/>
                  </a:cxn>
                  <a:cxn ang="0">
                    <a:pos x="38" y="64"/>
                  </a:cxn>
                  <a:cxn ang="0">
                    <a:pos x="41" y="61"/>
                  </a:cxn>
                  <a:cxn ang="0">
                    <a:pos x="41" y="57"/>
                  </a:cxn>
                  <a:cxn ang="0">
                    <a:pos x="47" y="54"/>
                  </a:cxn>
                  <a:cxn ang="0">
                    <a:pos x="50" y="56"/>
                  </a:cxn>
                  <a:cxn ang="0">
                    <a:pos x="55" y="56"/>
                  </a:cxn>
                  <a:cxn ang="0">
                    <a:pos x="59" y="51"/>
                  </a:cxn>
                  <a:cxn ang="0">
                    <a:pos x="59" y="46"/>
                  </a:cxn>
                  <a:cxn ang="0">
                    <a:pos x="56" y="44"/>
                  </a:cxn>
                  <a:cxn ang="0">
                    <a:pos x="58" y="37"/>
                  </a:cxn>
                  <a:cxn ang="0">
                    <a:pos x="62" y="37"/>
                  </a:cxn>
                  <a:cxn ang="0">
                    <a:pos x="64" y="33"/>
                  </a:cxn>
                  <a:cxn ang="0">
                    <a:pos x="64" y="27"/>
                  </a:cxn>
                  <a:cxn ang="0">
                    <a:pos x="60" y="24"/>
                  </a:cxn>
                  <a:cxn ang="0">
                    <a:pos x="57" y="24"/>
                  </a:cxn>
                  <a:cxn ang="0">
                    <a:pos x="54" y="18"/>
                  </a:cxn>
                  <a:cxn ang="0">
                    <a:pos x="56" y="15"/>
                  </a:cxn>
                  <a:cxn ang="0">
                    <a:pos x="55" y="10"/>
                  </a:cxn>
                  <a:cxn ang="0">
                    <a:pos x="33" y="44"/>
                  </a:cxn>
                  <a:cxn ang="0">
                    <a:pos x="21" y="33"/>
                  </a:cxn>
                  <a:cxn ang="0">
                    <a:pos x="31" y="21"/>
                  </a:cxn>
                  <a:cxn ang="0">
                    <a:pos x="44" y="31"/>
                  </a:cxn>
                  <a:cxn ang="0">
                    <a:pos x="33" y="44"/>
                  </a:cxn>
                  <a:cxn ang="0">
                    <a:pos x="33" y="44"/>
                  </a:cxn>
                  <a:cxn ang="0">
                    <a:pos x="33" y="44"/>
                  </a:cxn>
                </a:cxnLst>
                <a:rect l="0" t="0" r="r" b="b"/>
                <a:pathLst>
                  <a:path w="65" h="65">
                    <a:moveTo>
                      <a:pt x="55" y="10"/>
                    </a:moveTo>
                    <a:cubicBezTo>
                      <a:pt x="51" y="6"/>
                      <a:pt x="51" y="6"/>
                      <a:pt x="51" y="6"/>
                    </a:cubicBezTo>
                    <a:cubicBezTo>
                      <a:pt x="49" y="5"/>
                      <a:pt x="47" y="5"/>
                      <a:pt x="46" y="6"/>
                    </a:cubicBezTo>
                    <a:cubicBezTo>
                      <a:pt x="44" y="9"/>
                      <a:pt x="44" y="9"/>
                      <a:pt x="44" y="9"/>
                    </a:cubicBezTo>
                    <a:cubicBezTo>
                      <a:pt x="41" y="8"/>
                      <a:pt x="39" y="7"/>
                      <a:pt x="37" y="7"/>
                    </a:cubicBezTo>
                    <a:cubicBezTo>
                      <a:pt x="36" y="3"/>
                      <a:pt x="36" y="3"/>
                      <a:pt x="36" y="3"/>
                    </a:cubicBezTo>
                    <a:cubicBezTo>
                      <a:pt x="36" y="1"/>
                      <a:pt x="34" y="0"/>
                      <a:pt x="32" y="0"/>
                    </a:cubicBezTo>
                    <a:cubicBezTo>
                      <a:pt x="27" y="1"/>
                      <a:pt x="27" y="1"/>
                      <a:pt x="27" y="1"/>
                    </a:cubicBezTo>
                    <a:cubicBezTo>
                      <a:pt x="25" y="1"/>
                      <a:pt x="23" y="2"/>
                      <a:pt x="23" y="4"/>
                    </a:cubicBezTo>
                    <a:cubicBezTo>
                      <a:pt x="23" y="8"/>
                      <a:pt x="23" y="8"/>
                      <a:pt x="23" y="8"/>
                    </a:cubicBezTo>
                    <a:cubicBezTo>
                      <a:pt x="21" y="9"/>
                      <a:pt x="19" y="10"/>
                      <a:pt x="17" y="11"/>
                    </a:cubicBezTo>
                    <a:cubicBezTo>
                      <a:pt x="14" y="9"/>
                      <a:pt x="14" y="9"/>
                      <a:pt x="14" y="9"/>
                    </a:cubicBezTo>
                    <a:cubicBezTo>
                      <a:pt x="13" y="8"/>
                      <a:pt x="11" y="8"/>
                      <a:pt x="9" y="10"/>
                    </a:cubicBezTo>
                    <a:cubicBezTo>
                      <a:pt x="6" y="14"/>
                      <a:pt x="6" y="14"/>
                      <a:pt x="6" y="14"/>
                    </a:cubicBezTo>
                    <a:cubicBezTo>
                      <a:pt x="4" y="16"/>
                      <a:pt x="4" y="18"/>
                      <a:pt x="6" y="19"/>
                    </a:cubicBezTo>
                    <a:cubicBezTo>
                      <a:pt x="8" y="22"/>
                      <a:pt x="8" y="22"/>
                      <a:pt x="8" y="22"/>
                    </a:cubicBezTo>
                    <a:cubicBezTo>
                      <a:pt x="7" y="24"/>
                      <a:pt x="7" y="26"/>
                      <a:pt x="6" y="28"/>
                    </a:cubicBezTo>
                    <a:cubicBezTo>
                      <a:pt x="3" y="29"/>
                      <a:pt x="3" y="29"/>
                      <a:pt x="3" y="29"/>
                    </a:cubicBezTo>
                    <a:cubicBezTo>
                      <a:pt x="1" y="29"/>
                      <a:pt x="0" y="31"/>
                      <a:pt x="0" y="33"/>
                    </a:cubicBezTo>
                    <a:cubicBezTo>
                      <a:pt x="0" y="38"/>
                      <a:pt x="0" y="38"/>
                      <a:pt x="0" y="38"/>
                    </a:cubicBezTo>
                    <a:cubicBezTo>
                      <a:pt x="1" y="40"/>
                      <a:pt x="2" y="42"/>
                      <a:pt x="4" y="42"/>
                    </a:cubicBezTo>
                    <a:cubicBezTo>
                      <a:pt x="8" y="42"/>
                      <a:pt x="8" y="42"/>
                      <a:pt x="8" y="42"/>
                    </a:cubicBezTo>
                    <a:cubicBezTo>
                      <a:pt x="9" y="44"/>
                      <a:pt x="9" y="45"/>
                      <a:pt x="11" y="47"/>
                    </a:cubicBezTo>
                    <a:cubicBezTo>
                      <a:pt x="8" y="51"/>
                      <a:pt x="8" y="51"/>
                      <a:pt x="8" y="51"/>
                    </a:cubicBezTo>
                    <a:cubicBezTo>
                      <a:pt x="7" y="52"/>
                      <a:pt x="8" y="54"/>
                      <a:pt x="9" y="55"/>
                    </a:cubicBezTo>
                    <a:cubicBezTo>
                      <a:pt x="14" y="59"/>
                      <a:pt x="14" y="59"/>
                      <a:pt x="14" y="59"/>
                    </a:cubicBezTo>
                    <a:cubicBezTo>
                      <a:pt x="15" y="60"/>
                      <a:pt x="17" y="60"/>
                      <a:pt x="18" y="59"/>
                    </a:cubicBezTo>
                    <a:cubicBezTo>
                      <a:pt x="21" y="56"/>
                      <a:pt x="21" y="56"/>
                      <a:pt x="21" y="56"/>
                    </a:cubicBezTo>
                    <a:cubicBezTo>
                      <a:pt x="23" y="57"/>
                      <a:pt x="25" y="58"/>
                      <a:pt x="27" y="58"/>
                    </a:cubicBezTo>
                    <a:cubicBezTo>
                      <a:pt x="28" y="62"/>
                      <a:pt x="28" y="62"/>
                      <a:pt x="28" y="62"/>
                    </a:cubicBezTo>
                    <a:cubicBezTo>
                      <a:pt x="28" y="64"/>
                      <a:pt x="30" y="65"/>
                      <a:pt x="32" y="65"/>
                    </a:cubicBezTo>
                    <a:cubicBezTo>
                      <a:pt x="38" y="64"/>
                      <a:pt x="38" y="64"/>
                      <a:pt x="38" y="64"/>
                    </a:cubicBezTo>
                    <a:cubicBezTo>
                      <a:pt x="39" y="64"/>
                      <a:pt x="41" y="63"/>
                      <a:pt x="41" y="61"/>
                    </a:cubicBezTo>
                    <a:cubicBezTo>
                      <a:pt x="41" y="57"/>
                      <a:pt x="41" y="57"/>
                      <a:pt x="41" y="57"/>
                    </a:cubicBezTo>
                    <a:cubicBezTo>
                      <a:pt x="43" y="56"/>
                      <a:pt x="45" y="55"/>
                      <a:pt x="47" y="54"/>
                    </a:cubicBezTo>
                    <a:cubicBezTo>
                      <a:pt x="50" y="56"/>
                      <a:pt x="50" y="56"/>
                      <a:pt x="50" y="56"/>
                    </a:cubicBezTo>
                    <a:cubicBezTo>
                      <a:pt x="52" y="57"/>
                      <a:pt x="54" y="57"/>
                      <a:pt x="55" y="56"/>
                    </a:cubicBezTo>
                    <a:cubicBezTo>
                      <a:pt x="59" y="51"/>
                      <a:pt x="59" y="51"/>
                      <a:pt x="59" y="51"/>
                    </a:cubicBezTo>
                    <a:cubicBezTo>
                      <a:pt x="60" y="50"/>
                      <a:pt x="60" y="48"/>
                      <a:pt x="59" y="46"/>
                    </a:cubicBezTo>
                    <a:cubicBezTo>
                      <a:pt x="56" y="44"/>
                      <a:pt x="56" y="44"/>
                      <a:pt x="56" y="44"/>
                    </a:cubicBezTo>
                    <a:cubicBezTo>
                      <a:pt x="57" y="42"/>
                      <a:pt x="58" y="39"/>
                      <a:pt x="58" y="37"/>
                    </a:cubicBezTo>
                    <a:cubicBezTo>
                      <a:pt x="62" y="37"/>
                      <a:pt x="62" y="37"/>
                      <a:pt x="62" y="37"/>
                    </a:cubicBezTo>
                    <a:cubicBezTo>
                      <a:pt x="63" y="36"/>
                      <a:pt x="65" y="35"/>
                      <a:pt x="64" y="33"/>
                    </a:cubicBezTo>
                    <a:cubicBezTo>
                      <a:pt x="64" y="27"/>
                      <a:pt x="64" y="27"/>
                      <a:pt x="64" y="27"/>
                    </a:cubicBezTo>
                    <a:cubicBezTo>
                      <a:pt x="64" y="25"/>
                      <a:pt x="62" y="24"/>
                      <a:pt x="60" y="24"/>
                    </a:cubicBezTo>
                    <a:cubicBezTo>
                      <a:pt x="57" y="24"/>
                      <a:pt x="57" y="24"/>
                      <a:pt x="57" y="24"/>
                    </a:cubicBezTo>
                    <a:cubicBezTo>
                      <a:pt x="56" y="21"/>
                      <a:pt x="55" y="20"/>
                      <a:pt x="54" y="18"/>
                    </a:cubicBezTo>
                    <a:cubicBezTo>
                      <a:pt x="56" y="15"/>
                      <a:pt x="56" y="15"/>
                      <a:pt x="56" y="15"/>
                    </a:cubicBezTo>
                    <a:cubicBezTo>
                      <a:pt x="57" y="13"/>
                      <a:pt x="57" y="11"/>
                      <a:pt x="55" y="10"/>
                    </a:cubicBezTo>
                    <a:close/>
                    <a:moveTo>
                      <a:pt x="33" y="44"/>
                    </a:moveTo>
                    <a:cubicBezTo>
                      <a:pt x="27" y="44"/>
                      <a:pt x="21" y="40"/>
                      <a:pt x="21" y="33"/>
                    </a:cubicBezTo>
                    <a:cubicBezTo>
                      <a:pt x="20" y="27"/>
                      <a:pt x="25" y="21"/>
                      <a:pt x="31" y="21"/>
                    </a:cubicBezTo>
                    <a:cubicBezTo>
                      <a:pt x="38" y="20"/>
                      <a:pt x="43" y="25"/>
                      <a:pt x="44" y="31"/>
                    </a:cubicBezTo>
                    <a:cubicBezTo>
                      <a:pt x="44" y="38"/>
                      <a:pt x="40" y="43"/>
                      <a:pt x="33" y="44"/>
                    </a:cubicBezTo>
                    <a:close/>
                    <a:moveTo>
                      <a:pt x="33" y="44"/>
                    </a:moveTo>
                    <a:cubicBezTo>
                      <a:pt x="33" y="44"/>
                      <a:pt x="33" y="44"/>
                      <a:pt x="33" y="44"/>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19" name="Freeform: Shape 120"/>
              <p:cNvSpPr/>
              <p:nvPr/>
            </p:nvSpPr>
            <p:spPr bwMode="auto">
              <a:xfrm>
                <a:off x="1688688" y="3105871"/>
                <a:ext cx="155575" cy="155575"/>
              </a:xfrm>
              <a:custGeom>
                <a:avLst/>
                <a:gdLst/>
                <a:ahLst/>
                <a:cxnLst>
                  <a:cxn ang="0">
                    <a:pos x="3" y="21"/>
                  </a:cxn>
                  <a:cxn ang="0">
                    <a:pos x="0" y="24"/>
                  </a:cxn>
                  <a:cxn ang="0">
                    <a:pos x="0" y="28"/>
                  </a:cxn>
                  <a:cxn ang="0">
                    <a:pos x="3" y="31"/>
                  </a:cxn>
                  <a:cxn ang="0">
                    <a:pos x="6" y="32"/>
                  </a:cxn>
                  <a:cxn ang="0">
                    <a:pos x="7" y="36"/>
                  </a:cxn>
                  <a:cxn ang="0">
                    <a:pos x="6" y="38"/>
                  </a:cxn>
                  <a:cxn ang="0">
                    <a:pos x="6" y="43"/>
                  </a:cxn>
                  <a:cxn ang="0">
                    <a:pos x="9" y="45"/>
                  </a:cxn>
                  <a:cxn ang="0">
                    <a:pos x="13" y="46"/>
                  </a:cxn>
                  <a:cxn ang="0">
                    <a:pos x="15" y="44"/>
                  </a:cxn>
                  <a:cxn ang="0">
                    <a:pos x="20" y="46"/>
                  </a:cxn>
                  <a:cxn ang="0">
                    <a:pos x="20" y="49"/>
                  </a:cxn>
                  <a:cxn ang="0">
                    <a:pos x="24" y="52"/>
                  </a:cxn>
                  <a:cxn ang="0">
                    <a:pos x="27" y="52"/>
                  </a:cxn>
                  <a:cxn ang="0">
                    <a:pos x="31" y="49"/>
                  </a:cxn>
                  <a:cxn ang="0">
                    <a:pos x="31" y="47"/>
                  </a:cxn>
                  <a:cxn ang="0">
                    <a:pos x="36" y="45"/>
                  </a:cxn>
                  <a:cxn ang="0">
                    <a:pos x="38" y="46"/>
                  </a:cxn>
                  <a:cxn ang="0">
                    <a:pos x="43" y="46"/>
                  </a:cxn>
                  <a:cxn ang="0">
                    <a:pos x="46" y="43"/>
                  </a:cxn>
                  <a:cxn ang="0">
                    <a:pos x="46" y="39"/>
                  </a:cxn>
                  <a:cxn ang="0">
                    <a:pos x="45" y="37"/>
                  </a:cxn>
                  <a:cxn ang="0">
                    <a:pos x="47" y="32"/>
                  </a:cxn>
                  <a:cxn ang="0">
                    <a:pos x="49" y="32"/>
                  </a:cxn>
                  <a:cxn ang="0">
                    <a:pos x="52" y="28"/>
                  </a:cxn>
                  <a:cxn ang="0">
                    <a:pos x="52" y="24"/>
                  </a:cxn>
                  <a:cxn ang="0">
                    <a:pos x="49" y="21"/>
                  </a:cxn>
                  <a:cxn ang="0">
                    <a:pos x="47" y="21"/>
                  </a:cxn>
                  <a:cxn ang="0">
                    <a:pos x="45" y="16"/>
                  </a:cxn>
                  <a:cxn ang="0">
                    <a:pos x="46" y="14"/>
                  </a:cxn>
                  <a:cxn ang="0">
                    <a:pos x="46" y="9"/>
                  </a:cxn>
                  <a:cxn ang="0">
                    <a:pos x="44" y="7"/>
                  </a:cxn>
                  <a:cxn ang="0">
                    <a:pos x="39" y="6"/>
                  </a:cxn>
                  <a:cxn ang="0">
                    <a:pos x="37" y="8"/>
                  </a:cxn>
                  <a:cxn ang="0">
                    <a:pos x="32" y="5"/>
                  </a:cxn>
                  <a:cxn ang="0">
                    <a:pos x="32" y="3"/>
                  </a:cxn>
                  <a:cxn ang="0">
                    <a:pos x="28" y="0"/>
                  </a:cxn>
                  <a:cxn ang="0">
                    <a:pos x="25" y="0"/>
                  </a:cxn>
                  <a:cxn ang="0">
                    <a:pos x="21" y="3"/>
                  </a:cxn>
                  <a:cxn ang="0">
                    <a:pos x="21" y="5"/>
                  </a:cxn>
                  <a:cxn ang="0">
                    <a:pos x="16" y="7"/>
                  </a:cxn>
                  <a:cxn ang="0">
                    <a:pos x="14" y="6"/>
                  </a:cxn>
                  <a:cxn ang="0">
                    <a:pos x="9" y="6"/>
                  </a:cxn>
                  <a:cxn ang="0">
                    <a:pos x="6" y="9"/>
                  </a:cxn>
                  <a:cxn ang="0">
                    <a:pos x="6" y="13"/>
                  </a:cxn>
                  <a:cxn ang="0">
                    <a:pos x="8" y="15"/>
                  </a:cxn>
                  <a:cxn ang="0">
                    <a:pos x="6" y="20"/>
                  </a:cxn>
                  <a:cxn ang="0">
                    <a:pos x="3" y="21"/>
                  </a:cxn>
                  <a:cxn ang="0">
                    <a:pos x="26" y="16"/>
                  </a:cxn>
                  <a:cxn ang="0">
                    <a:pos x="36" y="26"/>
                  </a:cxn>
                  <a:cxn ang="0">
                    <a:pos x="26" y="35"/>
                  </a:cxn>
                  <a:cxn ang="0">
                    <a:pos x="17" y="26"/>
                  </a:cxn>
                  <a:cxn ang="0">
                    <a:pos x="26" y="16"/>
                  </a:cxn>
                  <a:cxn ang="0">
                    <a:pos x="26" y="16"/>
                  </a:cxn>
                  <a:cxn ang="0">
                    <a:pos x="26" y="16"/>
                  </a:cxn>
                </a:cxnLst>
                <a:rect l="0" t="0" r="r" b="b"/>
                <a:pathLst>
                  <a:path w="52" h="52">
                    <a:moveTo>
                      <a:pt x="3" y="21"/>
                    </a:moveTo>
                    <a:cubicBezTo>
                      <a:pt x="1" y="21"/>
                      <a:pt x="0" y="22"/>
                      <a:pt x="0" y="24"/>
                    </a:cubicBezTo>
                    <a:cubicBezTo>
                      <a:pt x="0" y="28"/>
                      <a:pt x="0" y="28"/>
                      <a:pt x="0" y="28"/>
                    </a:cubicBezTo>
                    <a:cubicBezTo>
                      <a:pt x="0" y="29"/>
                      <a:pt x="1" y="31"/>
                      <a:pt x="3" y="31"/>
                    </a:cubicBezTo>
                    <a:cubicBezTo>
                      <a:pt x="6" y="32"/>
                      <a:pt x="6" y="32"/>
                      <a:pt x="6" y="32"/>
                    </a:cubicBezTo>
                    <a:cubicBezTo>
                      <a:pt x="6" y="33"/>
                      <a:pt x="7" y="35"/>
                      <a:pt x="7" y="36"/>
                    </a:cubicBezTo>
                    <a:cubicBezTo>
                      <a:pt x="6" y="38"/>
                      <a:pt x="6" y="38"/>
                      <a:pt x="6" y="38"/>
                    </a:cubicBezTo>
                    <a:cubicBezTo>
                      <a:pt x="5" y="40"/>
                      <a:pt x="5" y="42"/>
                      <a:pt x="6" y="43"/>
                    </a:cubicBezTo>
                    <a:cubicBezTo>
                      <a:pt x="9" y="45"/>
                      <a:pt x="9" y="45"/>
                      <a:pt x="9" y="45"/>
                    </a:cubicBezTo>
                    <a:cubicBezTo>
                      <a:pt x="10" y="47"/>
                      <a:pt x="12" y="47"/>
                      <a:pt x="13" y="46"/>
                    </a:cubicBezTo>
                    <a:cubicBezTo>
                      <a:pt x="15" y="44"/>
                      <a:pt x="15" y="44"/>
                      <a:pt x="15" y="44"/>
                    </a:cubicBezTo>
                    <a:cubicBezTo>
                      <a:pt x="17" y="45"/>
                      <a:pt x="18" y="46"/>
                      <a:pt x="20" y="46"/>
                    </a:cubicBezTo>
                    <a:cubicBezTo>
                      <a:pt x="20" y="49"/>
                      <a:pt x="20" y="49"/>
                      <a:pt x="20" y="49"/>
                    </a:cubicBezTo>
                    <a:cubicBezTo>
                      <a:pt x="21" y="51"/>
                      <a:pt x="22" y="52"/>
                      <a:pt x="24" y="52"/>
                    </a:cubicBezTo>
                    <a:cubicBezTo>
                      <a:pt x="27" y="52"/>
                      <a:pt x="27" y="52"/>
                      <a:pt x="27" y="52"/>
                    </a:cubicBezTo>
                    <a:cubicBezTo>
                      <a:pt x="29" y="52"/>
                      <a:pt x="31" y="51"/>
                      <a:pt x="31" y="49"/>
                    </a:cubicBezTo>
                    <a:cubicBezTo>
                      <a:pt x="31" y="47"/>
                      <a:pt x="31" y="47"/>
                      <a:pt x="31" y="47"/>
                    </a:cubicBezTo>
                    <a:cubicBezTo>
                      <a:pt x="33" y="46"/>
                      <a:pt x="35" y="45"/>
                      <a:pt x="36" y="45"/>
                    </a:cubicBezTo>
                    <a:cubicBezTo>
                      <a:pt x="38" y="46"/>
                      <a:pt x="38" y="46"/>
                      <a:pt x="38" y="46"/>
                    </a:cubicBezTo>
                    <a:cubicBezTo>
                      <a:pt x="40" y="47"/>
                      <a:pt x="42" y="47"/>
                      <a:pt x="43" y="46"/>
                    </a:cubicBezTo>
                    <a:cubicBezTo>
                      <a:pt x="46" y="43"/>
                      <a:pt x="46" y="43"/>
                      <a:pt x="46" y="43"/>
                    </a:cubicBezTo>
                    <a:cubicBezTo>
                      <a:pt x="47" y="42"/>
                      <a:pt x="47" y="40"/>
                      <a:pt x="46" y="39"/>
                    </a:cubicBezTo>
                    <a:cubicBezTo>
                      <a:pt x="45" y="37"/>
                      <a:pt x="45" y="37"/>
                      <a:pt x="45" y="37"/>
                    </a:cubicBezTo>
                    <a:cubicBezTo>
                      <a:pt x="45" y="35"/>
                      <a:pt x="46" y="33"/>
                      <a:pt x="47" y="32"/>
                    </a:cubicBezTo>
                    <a:cubicBezTo>
                      <a:pt x="49" y="32"/>
                      <a:pt x="49" y="32"/>
                      <a:pt x="49" y="32"/>
                    </a:cubicBezTo>
                    <a:cubicBezTo>
                      <a:pt x="51" y="31"/>
                      <a:pt x="52" y="30"/>
                      <a:pt x="52" y="28"/>
                    </a:cubicBezTo>
                    <a:cubicBezTo>
                      <a:pt x="52" y="24"/>
                      <a:pt x="52" y="24"/>
                      <a:pt x="52" y="24"/>
                    </a:cubicBezTo>
                    <a:cubicBezTo>
                      <a:pt x="52" y="23"/>
                      <a:pt x="51" y="21"/>
                      <a:pt x="49" y="21"/>
                    </a:cubicBezTo>
                    <a:cubicBezTo>
                      <a:pt x="47" y="21"/>
                      <a:pt x="47" y="21"/>
                      <a:pt x="47" y="21"/>
                    </a:cubicBezTo>
                    <a:cubicBezTo>
                      <a:pt x="46" y="19"/>
                      <a:pt x="46" y="17"/>
                      <a:pt x="45" y="16"/>
                    </a:cubicBezTo>
                    <a:cubicBezTo>
                      <a:pt x="46" y="14"/>
                      <a:pt x="46" y="14"/>
                      <a:pt x="46" y="14"/>
                    </a:cubicBezTo>
                    <a:cubicBezTo>
                      <a:pt x="47" y="12"/>
                      <a:pt x="47" y="10"/>
                      <a:pt x="46" y="9"/>
                    </a:cubicBezTo>
                    <a:cubicBezTo>
                      <a:pt x="44" y="7"/>
                      <a:pt x="44" y="7"/>
                      <a:pt x="44" y="7"/>
                    </a:cubicBezTo>
                    <a:cubicBezTo>
                      <a:pt x="42" y="5"/>
                      <a:pt x="40" y="5"/>
                      <a:pt x="39" y="6"/>
                    </a:cubicBezTo>
                    <a:cubicBezTo>
                      <a:pt x="37" y="8"/>
                      <a:pt x="37" y="8"/>
                      <a:pt x="37" y="8"/>
                    </a:cubicBezTo>
                    <a:cubicBezTo>
                      <a:pt x="36" y="7"/>
                      <a:pt x="34" y="6"/>
                      <a:pt x="32" y="5"/>
                    </a:cubicBezTo>
                    <a:cubicBezTo>
                      <a:pt x="32" y="3"/>
                      <a:pt x="32" y="3"/>
                      <a:pt x="32" y="3"/>
                    </a:cubicBezTo>
                    <a:cubicBezTo>
                      <a:pt x="32" y="1"/>
                      <a:pt x="30" y="0"/>
                      <a:pt x="28" y="0"/>
                    </a:cubicBezTo>
                    <a:cubicBezTo>
                      <a:pt x="25" y="0"/>
                      <a:pt x="25" y="0"/>
                      <a:pt x="25" y="0"/>
                    </a:cubicBezTo>
                    <a:cubicBezTo>
                      <a:pt x="23" y="0"/>
                      <a:pt x="21" y="1"/>
                      <a:pt x="21" y="3"/>
                    </a:cubicBezTo>
                    <a:cubicBezTo>
                      <a:pt x="21" y="5"/>
                      <a:pt x="21" y="5"/>
                      <a:pt x="21" y="5"/>
                    </a:cubicBezTo>
                    <a:cubicBezTo>
                      <a:pt x="19" y="6"/>
                      <a:pt x="17" y="6"/>
                      <a:pt x="16" y="7"/>
                    </a:cubicBezTo>
                    <a:cubicBezTo>
                      <a:pt x="14" y="6"/>
                      <a:pt x="14" y="6"/>
                      <a:pt x="14" y="6"/>
                    </a:cubicBezTo>
                    <a:cubicBezTo>
                      <a:pt x="12" y="5"/>
                      <a:pt x="10" y="5"/>
                      <a:pt x="9" y="6"/>
                    </a:cubicBezTo>
                    <a:cubicBezTo>
                      <a:pt x="6" y="9"/>
                      <a:pt x="6" y="9"/>
                      <a:pt x="6" y="9"/>
                    </a:cubicBezTo>
                    <a:cubicBezTo>
                      <a:pt x="5" y="10"/>
                      <a:pt x="5" y="12"/>
                      <a:pt x="6" y="13"/>
                    </a:cubicBezTo>
                    <a:cubicBezTo>
                      <a:pt x="8" y="15"/>
                      <a:pt x="8" y="15"/>
                      <a:pt x="8" y="15"/>
                    </a:cubicBezTo>
                    <a:cubicBezTo>
                      <a:pt x="7" y="17"/>
                      <a:pt x="6" y="19"/>
                      <a:pt x="6" y="20"/>
                    </a:cubicBezTo>
                    <a:lnTo>
                      <a:pt x="3" y="21"/>
                    </a:lnTo>
                    <a:close/>
                    <a:moveTo>
                      <a:pt x="26" y="16"/>
                    </a:moveTo>
                    <a:cubicBezTo>
                      <a:pt x="31" y="17"/>
                      <a:pt x="36" y="21"/>
                      <a:pt x="36" y="26"/>
                    </a:cubicBezTo>
                    <a:cubicBezTo>
                      <a:pt x="35" y="31"/>
                      <a:pt x="31" y="35"/>
                      <a:pt x="26" y="35"/>
                    </a:cubicBezTo>
                    <a:cubicBezTo>
                      <a:pt x="21" y="35"/>
                      <a:pt x="17" y="31"/>
                      <a:pt x="17" y="26"/>
                    </a:cubicBezTo>
                    <a:cubicBezTo>
                      <a:pt x="17" y="21"/>
                      <a:pt x="21" y="16"/>
                      <a:pt x="26" y="16"/>
                    </a:cubicBezTo>
                    <a:close/>
                    <a:moveTo>
                      <a:pt x="26" y="16"/>
                    </a:moveTo>
                    <a:cubicBezTo>
                      <a:pt x="26" y="16"/>
                      <a:pt x="26" y="16"/>
                      <a:pt x="26" y="16"/>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grpSp>
      <p:sp>
        <p:nvSpPr>
          <p:cNvPr id="37" name="矩形 36"/>
          <p:cNvSpPr/>
          <p:nvPr>
            <p:custDataLst>
              <p:tags r:id="rId1"/>
            </p:custDataLst>
          </p:nvPr>
        </p:nvSpPr>
        <p:spPr>
          <a:xfrm>
            <a:off x="2937836" y="133350"/>
            <a:ext cx="7007046" cy="523220"/>
          </a:xfrm>
          <a:prstGeom prst="rect">
            <a:avLst/>
          </a:prstGeom>
        </p:spPr>
        <p:txBody>
          <a:bodyPr wrap="none">
            <a:spAutoFit/>
          </a:bodyPr>
          <a:lstStyle/>
          <a:p>
            <a:r>
              <a:rPr lang="zh-CN" altLang="zh-CN" sz="2800" b="1" dirty="0" smtClean="0">
                <a:solidFill>
                  <a:srgbClr val="A1CE3A"/>
                </a:solidFill>
                <a:latin typeface="+mn-ea"/>
              </a:rPr>
              <a:t>三、强化安全意识</a:t>
            </a:r>
            <a:r>
              <a:rPr lang="zh-CN" altLang="zh-CN" sz="2800" b="1" dirty="0" smtClean="0">
                <a:solidFill>
                  <a:srgbClr val="A1CE3A"/>
                </a:solidFill>
                <a:latin typeface="+mn-ea"/>
              </a:rPr>
              <a:t>，守</a:t>
            </a:r>
            <a:r>
              <a:rPr lang="zh-CN" altLang="zh-CN" sz="2800" b="1" dirty="0" smtClean="0">
                <a:solidFill>
                  <a:srgbClr val="A1CE3A"/>
                </a:solidFill>
                <a:latin typeface="+mn-ea"/>
              </a:rPr>
              <a:t>住法纪底线不犯糊涂</a:t>
            </a:r>
            <a:endParaRPr lang="zh-CN" altLang="zh-CN" sz="2800" b="1" dirty="0">
              <a:solidFill>
                <a:srgbClr val="A1CE3A"/>
              </a:solidFill>
              <a:latin typeface="+mn-ea"/>
            </a:endParaRPr>
          </a:p>
        </p:txBody>
      </p:sp>
      <p:sp>
        <p:nvSpPr>
          <p:cNvPr id="41985" name="Rectangle 1"/>
          <p:cNvSpPr>
            <a:spLocks noChangeArrowheads="1"/>
          </p:cNvSpPr>
          <p:nvPr/>
        </p:nvSpPr>
        <p:spPr bwMode="auto">
          <a:xfrm>
            <a:off x="209550" y="956101"/>
            <a:ext cx="4724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A1CE3A"/>
                </a:solidFill>
                <a:effectLst/>
                <a:latin typeface="+mn-ea"/>
                <a:cs typeface="Times New Roman" pitchFamily="18" charset="0"/>
              </a:rPr>
              <a:t>（三）切实加强风险防控。</a:t>
            </a:r>
            <a:r>
              <a:rPr kumimoji="0" lang="zh-CN" sz="1600" b="0" i="0" u="none" strike="noStrike" cap="none" normalizeH="0" baseline="0" dirty="0" smtClean="0">
                <a:ln>
                  <a:noFill/>
                </a:ln>
                <a:solidFill>
                  <a:srgbClr val="A1CE3A"/>
                </a:solidFill>
                <a:effectLst/>
                <a:latin typeface="+mn-ea"/>
                <a:cs typeface="Times New Roman" pitchFamily="18" charset="0"/>
              </a:rPr>
              <a:t>着力从预算管理、收支管理、债务管理、政府采购、资产管理等重要环节，分析风险点、加强防控措施、落实防控责任。</a:t>
            </a:r>
            <a:endParaRPr kumimoji="0" lang="zh-CN" sz="1800" b="0" i="0" u="none" strike="noStrike" cap="none" normalizeH="0" baseline="0" dirty="0" smtClean="0">
              <a:ln>
                <a:noFill/>
              </a:ln>
              <a:solidFill>
                <a:srgbClr val="A1CE3A"/>
              </a:solidFill>
              <a:effectLst/>
              <a:latin typeface="+mn-ea"/>
              <a:cs typeface="宋体" pitchFamily="2" charset="-122"/>
            </a:endParaRPr>
          </a:p>
        </p:txBody>
      </p:sp>
      <p:sp>
        <p:nvSpPr>
          <p:cNvPr id="39" name="圆角矩形 54"/>
          <p:cNvSpPr/>
          <p:nvPr/>
        </p:nvSpPr>
        <p:spPr>
          <a:xfrm>
            <a:off x="189579" y="949065"/>
            <a:ext cx="4811046" cy="87020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Rectangle 1"/>
          <p:cNvSpPr>
            <a:spLocks noChangeArrowheads="1"/>
          </p:cNvSpPr>
          <p:nvPr/>
        </p:nvSpPr>
        <p:spPr bwMode="auto">
          <a:xfrm>
            <a:off x="2876550" y="2126248"/>
            <a:ext cx="149542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1600" dirty="0" smtClean="0">
                <a:solidFill>
                  <a:schemeClr val="bg1"/>
                </a:solidFill>
                <a:latin typeface="+mn-ea"/>
              </a:rPr>
              <a:t>5</a:t>
            </a:r>
            <a:r>
              <a:rPr lang="zh-CN" altLang="zh-CN" sz="1600" dirty="0" smtClean="0">
                <a:solidFill>
                  <a:schemeClr val="bg1"/>
                </a:solidFill>
                <a:latin typeface="+mn-ea"/>
              </a:rPr>
              <a:t>、支出业务</a:t>
            </a:r>
            <a:endParaRPr lang="zh-CN" altLang="zh-CN" sz="1600" dirty="0">
              <a:solidFill>
                <a:schemeClr val="bg1"/>
              </a:solidFill>
              <a:latin typeface="+mn-ea"/>
            </a:endParaRPr>
          </a:p>
        </p:txBody>
      </p:sp>
      <p:graphicFrame>
        <p:nvGraphicFramePr>
          <p:cNvPr id="13" name="表格 12"/>
          <p:cNvGraphicFramePr>
            <a:graphicFrameLocks noGrp="1"/>
          </p:cNvGraphicFramePr>
          <p:nvPr/>
        </p:nvGraphicFramePr>
        <p:xfrm>
          <a:off x="4757737" y="1986279"/>
          <a:ext cx="5705475" cy="4638040"/>
        </p:xfrm>
        <a:graphic>
          <a:graphicData uri="http://schemas.openxmlformats.org/drawingml/2006/table">
            <a:tbl>
              <a:tblPr>
                <a:tableStyleId>{E8B1032C-EA38-4F05-BA0D-38AFFFC7BED3}</a:tableStyleId>
              </a:tblPr>
              <a:tblGrid>
                <a:gridCol w="694750"/>
                <a:gridCol w="886321"/>
                <a:gridCol w="1704538"/>
                <a:gridCol w="1704538"/>
                <a:gridCol w="715328"/>
              </a:tblGrid>
              <a:tr h="339090">
                <a:tc>
                  <a:txBody>
                    <a:bodyPr/>
                    <a:lstStyle/>
                    <a:p>
                      <a:pPr algn="ctr">
                        <a:spcAft>
                          <a:spcPts val="0"/>
                        </a:spcAft>
                      </a:pPr>
                      <a:r>
                        <a:rPr lang="zh-CN" sz="1100" kern="100" dirty="0">
                          <a:solidFill>
                            <a:schemeClr val="bg1"/>
                          </a:solidFill>
                          <a:latin typeface="宋体" pitchFamily="2" charset="-122"/>
                          <a:ea typeface="宋体" pitchFamily="2" charset="-122"/>
                        </a:rPr>
                        <a:t>流程</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100" kern="100">
                          <a:solidFill>
                            <a:schemeClr val="bg1"/>
                          </a:solidFill>
                          <a:latin typeface="宋体" pitchFamily="2" charset="-122"/>
                          <a:ea typeface="宋体" pitchFamily="2" charset="-122"/>
                        </a:rPr>
                        <a:t>关键环节</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100" kern="100">
                          <a:solidFill>
                            <a:schemeClr val="bg1"/>
                          </a:solidFill>
                          <a:latin typeface="宋体" pitchFamily="2" charset="-122"/>
                          <a:ea typeface="宋体" pitchFamily="2" charset="-122"/>
                        </a:rPr>
                        <a:t>风险点</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100" kern="100">
                          <a:solidFill>
                            <a:schemeClr val="bg1"/>
                          </a:solidFill>
                          <a:latin typeface="宋体" pitchFamily="2" charset="-122"/>
                          <a:ea typeface="宋体" pitchFamily="2" charset="-122"/>
                        </a:rPr>
                        <a:t>主要防控措施</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100" kern="100">
                          <a:solidFill>
                            <a:schemeClr val="bg1"/>
                          </a:solidFill>
                          <a:latin typeface="宋体" pitchFamily="2" charset="-122"/>
                          <a:ea typeface="宋体" pitchFamily="2" charset="-122"/>
                        </a:rPr>
                        <a:t>责任主体</a:t>
                      </a:r>
                      <a:endParaRPr lang="zh-CN" sz="1100" kern="100">
                        <a:solidFill>
                          <a:schemeClr val="bg1"/>
                        </a:solidFill>
                        <a:latin typeface="宋体" pitchFamily="2" charset="-122"/>
                        <a:ea typeface="宋体" pitchFamily="2" charset="-122"/>
                        <a:cs typeface="Times New Roman"/>
                      </a:endParaRPr>
                    </a:p>
                  </a:txBody>
                  <a:tcPr marL="68580" marR="68580" marT="0" marB="0" anchor="ctr"/>
                </a:tc>
              </a:tr>
              <a:tr h="57150">
                <a:tc rowSpan="4">
                  <a:txBody>
                    <a:bodyPr/>
                    <a:lstStyle/>
                    <a:p>
                      <a:pPr algn="ctr">
                        <a:spcAft>
                          <a:spcPts val="0"/>
                        </a:spcAft>
                      </a:pPr>
                      <a:endParaRPr lang="en-US" sz="1100" kern="100">
                        <a:solidFill>
                          <a:schemeClr val="bg1"/>
                        </a:solidFill>
                        <a:latin typeface="宋体" pitchFamily="2" charset="-122"/>
                        <a:ea typeface="宋体" pitchFamily="2" charset="-122"/>
                      </a:endParaRPr>
                    </a:p>
                    <a:p>
                      <a:pPr algn="ctr">
                        <a:spcAft>
                          <a:spcPts val="0"/>
                        </a:spcAft>
                      </a:pPr>
                      <a:r>
                        <a:rPr lang="zh-CN" sz="1100" kern="100">
                          <a:solidFill>
                            <a:schemeClr val="bg1"/>
                          </a:solidFill>
                          <a:latin typeface="宋体" pitchFamily="2" charset="-122"/>
                          <a:ea typeface="宋体" pitchFamily="2" charset="-122"/>
                        </a:rPr>
                        <a:t>支出管理</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100" kern="100">
                          <a:solidFill>
                            <a:schemeClr val="bg1"/>
                          </a:solidFill>
                          <a:latin typeface="宋体" pitchFamily="2" charset="-122"/>
                          <a:ea typeface="宋体" pitchFamily="2" charset="-122"/>
                        </a:rPr>
                        <a:t>支出事项事前申请审核和审批</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just">
                        <a:spcAft>
                          <a:spcPts val="0"/>
                        </a:spcAft>
                      </a:pPr>
                      <a:r>
                        <a:rPr lang="zh-CN" sz="1100" kern="100" dirty="0">
                          <a:solidFill>
                            <a:schemeClr val="bg1"/>
                          </a:solidFill>
                          <a:latin typeface="宋体" pitchFamily="2" charset="-122"/>
                          <a:ea typeface="宋体" pitchFamily="2" charset="-122"/>
                        </a:rPr>
                        <a:t>支出范围和开支标准不符合相关规定，导致预算执行不力，甚至发生支出业务违法违规的风险</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l">
                        <a:spcAft>
                          <a:spcPts val="0"/>
                        </a:spcAft>
                      </a:pPr>
                      <a:r>
                        <a:rPr lang="en-US" sz="1100" kern="100">
                          <a:solidFill>
                            <a:schemeClr val="bg1"/>
                          </a:solidFill>
                          <a:latin typeface="宋体" pitchFamily="2" charset="-122"/>
                          <a:ea typeface="宋体" pitchFamily="2" charset="-122"/>
                        </a:rPr>
                        <a:t>1.</a:t>
                      </a:r>
                      <a:r>
                        <a:rPr lang="zh-CN" sz="1100" kern="100">
                          <a:solidFill>
                            <a:schemeClr val="bg1"/>
                          </a:solidFill>
                          <a:latin typeface="宋体" pitchFamily="2" charset="-122"/>
                          <a:ea typeface="宋体" pitchFamily="2" charset="-122"/>
                        </a:rPr>
                        <a:t>申请支出事项必须有预算指标，无指标或超指标的支出不能进行申请；</a:t>
                      </a:r>
                    </a:p>
                    <a:p>
                      <a:pPr algn="l">
                        <a:spcAft>
                          <a:spcPts val="0"/>
                        </a:spcAft>
                      </a:pPr>
                      <a:r>
                        <a:rPr lang="en-US" sz="1100" kern="100">
                          <a:solidFill>
                            <a:schemeClr val="bg1"/>
                          </a:solidFill>
                          <a:latin typeface="宋体" pitchFamily="2" charset="-122"/>
                          <a:ea typeface="宋体" pitchFamily="2" charset="-122"/>
                        </a:rPr>
                        <a:t>2.</a:t>
                      </a:r>
                      <a:r>
                        <a:rPr lang="zh-CN" sz="1100" kern="100">
                          <a:solidFill>
                            <a:schemeClr val="bg1"/>
                          </a:solidFill>
                          <a:latin typeface="宋体" pitchFamily="2" charset="-122"/>
                          <a:ea typeface="宋体" pitchFamily="2" charset="-122"/>
                        </a:rPr>
                        <a:t>财会部门进行预算指标审核；</a:t>
                      </a:r>
                    </a:p>
                    <a:p>
                      <a:pPr algn="l">
                        <a:spcAft>
                          <a:spcPts val="0"/>
                        </a:spcAft>
                      </a:pPr>
                      <a:r>
                        <a:rPr lang="en-US" sz="1100" kern="100">
                          <a:solidFill>
                            <a:schemeClr val="bg1"/>
                          </a:solidFill>
                          <a:latin typeface="宋体" pitchFamily="2" charset="-122"/>
                          <a:ea typeface="宋体" pitchFamily="2" charset="-122"/>
                        </a:rPr>
                        <a:t>3.</a:t>
                      </a:r>
                      <a:r>
                        <a:rPr lang="zh-CN" sz="1100" kern="100">
                          <a:solidFill>
                            <a:schemeClr val="bg1"/>
                          </a:solidFill>
                          <a:latin typeface="宋体" pitchFamily="2" charset="-122"/>
                          <a:ea typeface="宋体" pitchFamily="2" charset="-122"/>
                        </a:rPr>
                        <a:t>申请支出部门按照单位内部授权审批权限进行逐级报批；</a:t>
                      </a:r>
                    </a:p>
                    <a:p>
                      <a:pPr algn="l">
                        <a:spcAft>
                          <a:spcPts val="0"/>
                        </a:spcAft>
                      </a:pPr>
                      <a:r>
                        <a:rPr lang="en-US" sz="1100" kern="100">
                          <a:solidFill>
                            <a:schemeClr val="bg1"/>
                          </a:solidFill>
                          <a:latin typeface="宋体" pitchFamily="2" charset="-122"/>
                          <a:ea typeface="宋体" pitchFamily="2" charset="-122"/>
                        </a:rPr>
                        <a:t>4.</a:t>
                      </a:r>
                      <a:r>
                        <a:rPr lang="zh-CN" sz="1100" kern="100">
                          <a:solidFill>
                            <a:schemeClr val="bg1"/>
                          </a:solidFill>
                          <a:latin typeface="宋体" pitchFamily="2" charset="-122"/>
                          <a:ea typeface="宋体" pitchFamily="2" charset="-122"/>
                        </a:rPr>
                        <a:t>审核审批后，按规定开展支出业务。</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just">
                        <a:spcAft>
                          <a:spcPts val="0"/>
                        </a:spcAft>
                      </a:pPr>
                      <a:r>
                        <a:rPr lang="zh-CN" sz="1100" kern="100">
                          <a:solidFill>
                            <a:schemeClr val="bg1"/>
                          </a:solidFill>
                          <a:latin typeface="宋体" pitchFamily="2" charset="-122"/>
                          <a:ea typeface="宋体" pitchFamily="2" charset="-122"/>
                        </a:rPr>
                        <a:t>申请支出事项部门，财会部门</a:t>
                      </a:r>
                      <a:endParaRPr lang="zh-CN" sz="1100" kern="100">
                        <a:solidFill>
                          <a:schemeClr val="bg1"/>
                        </a:solidFill>
                        <a:latin typeface="宋体" pitchFamily="2" charset="-122"/>
                        <a:ea typeface="宋体" pitchFamily="2" charset="-122"/>
                        <a:cs typeface="Times New Roman"/>
                      </a:endParaRPr>
                    </a:p>
                  </a:txBody>
                  <a:tcPr marL="68580" marR="68580" marT="0" marB="0" anchor="ctr"/>
                </a:tc>
              </a:tr>
              <a:tr h="62230">
                <a:tc vMerge="1">
                  <a:txBody>
                    <a:bodyPr/>
                    <a:lstStyle/>
                    <a:p>
                      <a:endParaRPr lang="zh-CN" altLang="en-US"/>
                    </a:p>
                  </a:txBody>
                  <a:tcPr/>
                </a:tc>
                <a:tc>
                  <a:txBody>
                    <a:bodyPr/>
                    <a:lstStyle/>
                    <a:p>
                      <a:pPr algn="ctr">
                        <a:spcAft>
                          <a:spcPts val="0"/>
                        </a:spcAft>
                      </a:pPr>
                      <a:r>
                        <a:rPr lang="zh-CN" sz="1100" kern="100">
                          <a:solidFill>
                            <a:schemeClr val="bg1"/>
                          </a:solidFill>
                          <a:latin typeface="宋体" pitchFamily="2" charset="-122"/>
                          <a:ea typeface="宋体" pitchFamily="2" charset="-122"/>
                        </a:rPr>
                        <a:t>事后支出</a:t>
                      </a:r>
                    </a:p>
                    <a:p>
                      <a:pPr algn="ctr">
                        <a:spcAft>
                          <a:spcPts val="0"/>
                        </a:spcAft>
                      </a:pPr>
                      <a:r>
                        <a:rPr lang="zh-CN" sz="1100" kern="100">
                          <a:solidFill>
                            <a:schemeClr val="bg1"/>
                          </a:solidFill>
                          <a:latin typeface="宋体" pitchFamily="2" charset="-122"/>
                          <a:ea typeface="宋体" pitchFamily="2" charset="-122"/>
                        </a:rPr>
                        <a:t>审批</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just">
                        <a:spcAft>
                          <a:spcPts val="0"/>
                        </a:spcAft>
                      </a:pPr>
                      <a:r>
                        <a:rPr lang="zh-CN" sz="1100" kern="100" dirty="0">
                          <a:solidFill>
                            <a:schemeClr val="bg1"/>
                          </a:solidFill>
                          <a:latin typeface="宋体" pitchFamily="2" charset="-122"/>
                          <a:ea typeface="宋体" pitchFamily="2" charset="-122"/>
                        </a:rPr>
                        <a:t>支出事项缺乏事后监控，可能导致乱列支出，超指标列支出、虚假票据套取资金等风险</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l">
                        <a:spcAft>
                          <a:spcPts val="0"/>
                        </a:spcAft>
                      </a:pPr>
                      <a:r>
                        <a:rPr lang="en-US" sz="1100" kern="100">
                          <a:solidFill>
                            <a:schemeClr val="bg1"/>
                          </a:solidFill>
                          <a:latin typeface="宋体" pitchFamily="2" charset="-122"/>
                          <a:ea typeface="宋体" pitchFamily="2" charset="-122"/>
                        </a:rPr>
                        <a:t>1.</a:t>
                      </a:r>
                      <a:r>
                        <a:rPr lang="zh-CN" sz="1100" kern="100">
                          <a:solidFill>
                            <a:schemeClr val="bg1"/>
                          </a:solidFill>
                          <a:latin typeface="宋体" pitchFamily="2" charset="-122"/>
                          <a:ea typeface="宋体" pitchFamily="2" charset="-122"/>
                        </a:rPr>
                        <a:t>财会部门进行单据审核，签署审核意见；</a:t>
                      </a:r>
                    </a:p>
                    <a:p>
                      <a:pPr algn="l">
                        <a:spcAft>
                          <a:spcPts val="0"/>
                        </a:spcAft>
                      </a:pPr>
                      <a:r>
                        <a:rPr lang="en-US" sz="1100" kern="100">
                          <a:solidFill>
                            <a:schemeClr val="bg1"/>
                          </a:solidFill>
                          <a:latin typeface="宋体" pitchFamily="2" charset="-122"/>
                          <a:ea typeface="宋体" pitchFamily="2" charset="-122"/>
                        </a:rPr>
                        <a:t>2.</a:t>
                      </a:r>
                      <a:r>
                        <a:rPr lang="zh-CN" sz="1100" kern="100">
                          <a:solidFill>
                            <a:schemeClr val="bg1"/>
                          </a:solidFill>
                          <a:latin typeface="宋体" pitchFamily="2" charset="-122"/>
                          <a:ea typeface="宋体" pitchFamily="2" charset="-122"/>
                        </a:rPr>
                        <a:t>根据支出事项数额及支出事项性质的审批权限由不同的审批人进行审批。</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100" kern="100">
                          <a:solidFill>
                            <a:schemeClr val="bg1"/>
                          </a:solidFill>
                          <a:latin typeface="宋体" pitchFamily="2" charset="-122"/>
                          <a:ea typeface="宋体" pitchFamily="2" charset="-122"/>
                        </a:rPr>
                        <a:t>申请支出事项部门，财会部门</a:t>
                      </a:r>
                      <a:endParaRPr lang="zh-CN" sz="1100" kern="100">
                        <a:solidFill>
                          <a:schemeClr val="bg1"/>
                        </a:solidFill>
                        <a:latin typeface="宋体" pitchFamily="2" charset="-122"/>
                        <a:ea typeface="宋体" pitchFamily="2" charset="-122"/>
                        <a:cs typeface="Times New Roman"/>
                      </a:endParaRPr>
                    </a:p>
                  </a:txBody>
                  <a:tcPr marL="68580" marR="68580" marT="0" marB="0" anchor="ctr"/>
                </a:tc>
              </a:tr>
              <a:tr h="946150">
                <a:tc vMerge="1">
                  <a:txBody>
                    <a:bodyPr/>
                    <a:lstStyle/>
                    <a:p>
                      <a:endParaRPr lang="zh-CN" altLang="en-US"/>
                    </a:p>
                  </a:txBody>
                  <a:tcPr/>
                </a:tc>
                <a:tc>
                  <a:txBody>
                    <a:bodyPr/>
                    <a:lstStyle/>
                    <a:p>
                      <a:pPr algn="ctr">
                        <a:spcAft>
                          <a:spcPts val="0"/>
                        </a:spcAft>
                      </a:pPr>
                      <a:r>
                        <a:rPr lang="zh-CN" sz="1100" kern="100">
                          <a:solidFill>
                            <a:schemeClr val="bg1"/>
                          </a:solidFill>
                          <a:latin typeface="宋体" pitchFamily="2" charset="-122"/>
                          <a:ea typeface="宋体" pitchFamily="2" charset="-122"/>
                        </a:rPr>
                        <a:t>支付控制</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just">
                        <a:spcAft>
                          <a:spcPts val="0"/>
                        </a:spcAft>
                      </a:pPr>
                      <a:r>
                        <a:rPr lang="zh-CN" sz="1100" kern="100">
                          <a:solidFill>
                            <a:schemeClr val="bg1"/>
                          </a:solidFill>
                          <a:latin typeface="宋体" pitchFamily="2" charset="-122"/>
                          <a:ea typeface="宋体" pitchFamily="2" charset="-122"/>
                        </a:rPr>
                        <a:t>资金支付不符合国库集中支付、政府采购、公务卡结算等政策规定，导致支出违规风险</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spcAft>
                          <a:spcPts val="0"/>
                        </a:spcAft>
                      </a:pPr>
                      <a:r>
                        <a:rPr lang="en-US" sz="1100" kern="100">
                          <a:solidFill>
                            <a:schemeClr val="bg1"/>
                          </a:solidFill>
                          <a:latin typeface="宋体" pitchFamily="2" charset="-122"/>
                          <a:ea typeface="宋体" pitchFamily="2" charset="-122"/>
                        </a:rPr>
                        <a:t>1.</a:t>
                      </a:r>
                      <a:r>
                        <a:rPr lang="zh-CN" sz="1100" kern="100">
                          <a:solidFill>
                            <a:schemeClr val="bg1"/>
                          </a:solidFill>
                          <a:latin typeface="宋体" pitchFamily="2" charset="-122"/>
                          <a:ea typeface="宋体" pitchFamily="2" charset="-122"/>
                        </a:rPr>
                        <a:t>出纳人员进行复核；</a:t>
                      </a:r>
                    </a:p>
                    <a:p>
                      <a:pPr algn="l">
                        <a:spcAft>
                          <a:spcPts val="0"/>
                        </a:spcAft>
                      </a:pPr>
                      <a:r>
                        <a:rPr lang="en-US" sz="1100" kern="100">
                          <a:solidFill>
                            <a:schemeClr val="bg1"/>
                          </a:solidFill>
                          <a:latin typeface="宋体" pitchFamily="2" charset="-122"/>
                          <a:ea typeface="宋体" pitchFamily="2" charset="-122"/>
                        </a:rPr>
                        <a:t>2.</a:t>
                      </a:r>
                      <a:r>
                        <a:rPr lang="zh-CN" sz="1100" kern="100">
                          <a:solidFill>
                            <a:schemeClr val="bg1"/>
                          </a:solidFill>
                          <a:latin typeface="宋体" pitchFamily="2" charset="-122"/>
                          <a:ea typeface="宋体" pitchFamily="2" charset="-122"/>
                        </a:rPr>
                        <a:t>按照规定的资金支付方式进行资金支付。</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100" kern="100">
                          <a:solidFill>
                            <a:schemeClr val="bg1"/>
                          </a:solidFill>
                          <a:latin typeface="宋体" pitchFamily="2" charset="-122"/>
                          <a:ea typeface="宋体" pitchFamily="2" charset="-122"/>
                        </a:rPr>
                        <a:t>财会部门</a:t>
                      </a:r>
                      <a:endParaRPr lang="zh-CN" sz="1100" kern="100">
                        <a:solidFill>
                          <a:schemeClr val="bg1"/>
                        </a:solidFill>
                        <a:latin typeface="宋体" pitchFamily="2" charset="-122"/>
                        <a:ea typeface="宋体" pitchFamily="2" charset="-122"/>
                        <a:cs typeface="Times New Roman"/>
                      </a:endParaRPr>
                    </a:p>
                  </a:txBody>
                  <a:tcPr marL="68580" marR="68580" marT="0" marB="0" anchor="ctr"/>
                </a:tc>
              </a:tr>
              <a:tr h="507365">
                <a:tc vMerge="1">
                  <a:txBody>
                    <a:bodyPr/>
                    <a:lstStyle/>
                    <a:p>
                      <a:endParaRPr lang="zh-CN" altLang="en-US"/>
                    </a:p>
                  </a:txBody>
                  <a:tcPr/>
                </a:tc>
                <a:tc>
                  <a:txBody>
                    <a:bodyPr/>
                    <a:lstStyle/>
                    <a:p>
                      <a:pPr algn="ctr">
                        <a:spcAft>
                          <a:spcPts val="0"/>
                        </a:spcAft>
                      </a:pPr>
                      <a:r>
                        <a:rPr lang="zh-CN" sz="1100" kern="100">
                          <a:solidFill>
                            <a:schemeClr val="bg1"/>
                          </a:solidFill>
                          <a:latin typeface="宋体" pitchFamily="2" charset="-122"/>
                          <a:ea typeface="宋体" pitchFamily="2" charset="-122"/>
                        </a:rPr>
                        <a:t>核算和归档控制</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just">
                        <a:spcAft>
                          <a:spcPts val="0"/>
                        </a:spcAft>
                      </a:pPr>
                      <a:r>
                        <a:rPr lang="zh-CN" sz="1100" kern="100">
                          <a:solidFill>
                            <a:schemeClr val="bg1"/>
                          </a:solidFill>
                          <a:latin typeface="宋体" pitchFamily="2" charset="-122"/>
                          <a:ea typeface="宋体" pitchFamily="2" charset="-122"/>
                        </a:rPr>
                        <a:t>会计资料不全，导致责任确认不清</a:t>
                      </a:r>
                      <a:endParaRPr lang="zh-CN" sz="1100" kern="100">
                        <a:solidFill>
                          <a:schemeClr val="bg1"/>
                        </a:solidFill>
                        <a:latin typeface="宋体" pitchFamily="2" charset="-122"/>
                        <a:ea typeface="宋体" pitchFamily="2" charset="-122"/>
                        <a:cs typeface="Times New Roman"/>
                      </a:endParaRPr>
                    </a:p>
                  </a:txBody>
                  <a:tcPr marL="68580" marR="68580" marT="0" marB="0" anchor="ctr"/>
                </a:tc>
                <a:tc>
                  <a:txBody>
                    <a:bodyPr/>
                    <a:lstStyle/>
                    <a:p>
                      <a:pPr algn="l">
                        <a:spcAft>
                          <a:spcPts val="0"/>
                        </a:spcAft>
                      </a:pPr>
                      <a:r>
                        <a:rPr lang="en-US" sz="1100" kern="100" dirty="0">
                          <a:solidFill>
                            <a:schemeClr val="bg1"/>
                          </a:solidFill>
                          <a:latin typeface="宋体" pitchFamily="2" charset="-122"/>
                          <a:ea typeface="宋体" pitchFamily="2" charset="-122"/>
                        </a:rPr>
                        <a:t>1.</a:t>
                      </a:r>
                      <a:r>
                        <a:rPr lang="zh-CN" sz="1100" kern="100" dirty="0">
                          <a:solidFill>
                            <a:schemeClr val="bg1"/>
                          </a:solidFill>
                          <a:latin typeface="宋体" pitchFamily="2" charset="-122"/>
                          <a:ea typeface="宋体" pitchFamily="2" charset="-122"/>
                        </a:rPr>
                        <a:t>财会部门根据支出凭证及时准确登记账簿；</a:t>
                      </a:r>
                    </a:p>
                    <a:p>
                      <a:pPr algn="l">
                        <a:spcAft>
                          <a:spcPts val="0"/>
                        </a:spcAft>
                      </a:pPr>
                      <a:r>
                        <a:rPr lang="en-US" sz="1100" kern="100" dirty="0">
                          <a:solidFill>
                            <a:schemeClr val="bg1"/>
                          </a:solidFill>
                          <a:latin typeface="宋体" pitchFamily="2" charset="-122"/>
                          <a:ea typeface="宋体" pitchFamily="2" charset="-122"/>
                        </a:rPr>
                        <a:t>2.</a:t>
                      </a:r>
                      <a:r>
                        <a:rPr lang="zh-CN" sz="1100" kern="100" dirty="0">
                          <a:solidFill>
                            <a:schemeClr val="bg1"/>
                          </a:solidFill>
                          <a:latin typeface="宋体" pitchFamily="2" charset="-122"/>
                          <a:ea typeface="宋体" pitchFamily="2" charset="-122"/>
                        </a:rPr>
                        <a:t>会计档案妥善保管、严防毁损、散失、泄密或不当使用。</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c>
                  <a:txBody>
                    <a:bodyPr/>
                    <a:lstStyle/>
                    <a:p>
                      <a:pPr algn="ctr">
                        <a:spcAft>
                          <a:spcPts val="0"/>
                        </a:spcAft>
                      </a:pPr>
                      <a:r>
                        <a:rPr lang="zh-CN" sz="1100" kern="100" dirty="0">
                          <a:solidFill>
                            <a:schemeClr val="bg1"/>
                          </a:solidFill>
                          <a:latin typeface="宋体" pitchFamily="2" charset="-122"/>
                          <a:ea typeface="宋体" pitchFamily="2" charset="-122"/>
                        </a:rPr>
                        <a:t>财会部门</a:t>
                      </a:r>
                      <a:endParaRPr lang="zh-CN" sz="1100" kern="100" dirty="0">
                        <a:solidFill>
                          <a:schemeClr val="bg1"/>
                        </a:solidFill>
                        <a:latin typeface="宋体" pitchFamily="2" charset="-122"/>
                        <a:ea typeface="宋体" pitchFamily="2" charset="-122"/>
                        <a:cs typeface="Times New Roman"/>
                      </a:endParaRPr>
                    </a:p>
                  </a:txBody>
                  <a:tcPr marL="68580" marR="68580" marT="0" marB="0" anchor="ctr"/>
                </a:tc>
              </a:tr>
            </a:tbl>
          </a:graphicData>
        </a:graphic>
      </p:graphicFrame>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grpSp>
        <p:nvGrpSpPr>
          <p:cNvPr id="3" name="Group 2"/>
          <p:cNvGrpSpPr/>
          <p:nvPr/>
        </p:nvGrpSpPr>
        <p:grpSpPr>
          <a:xfrm>
            <a:off x="5177306" y="1031518"/>
            <a:ext cx="852019" cy="787757"/>
            <a:chOff x="529105" y="2374543"/>
            <a:chExt cx="2161524" cy="2161524"/>
          </a:xfrm>
        </p:grpSpPr>
        <p:sp>
          <p:nvSpPr>
            <p:cNvPr id="5" name="Freeform: Shape 97"/>
            <p:cNvSpPr/>
            <p:nvPr/>
          </p:nvSpPr>
          <p:spPr bwMode="auto">
            <a:xfrm>
              <a:off x="529105" y="2374543"/>
              <a:ext cx="2161524" cy="2161524"/>
            </a:xfrm>
            <a:custGeom>
              <a:avLst/>
              <a:gdLst/>
              <a:ahLst/>
              <a:cxnLst>
                <a:cxn ang="0">
                  <a:pos x="673" y="233"/>
                </a:cxn>
                <a:cxn ang="0">
                  <a:pos x="233" y="233"/>
                </a:cxn>
                <a:cxn ang="0">
                  <a:pos x="233" y="673"/>
                </a:cxn>
                <a:cxn ang="0">
                  <a:pos x="0" y="905"/>
                </a:cxn>
                <a:cxn ang="0">
                  <a:pos x="905" y="905"/>
                </a:cxn>
                <a:cxn ang="0">
                  <a:pos x="905" y="0"/>
                </a:cxn>
                <a:cxn ang="0">
                  <a:pos x="673" y="233"/>
                </a:cxn>
              </a:cxnLst>
              <a:rect l="0" t="0" r="r" b="b"/>
              <a:pathLst>
                <a:path w="905" h="905">
                  <a:moveTo>
                    <a:pt x="673" y="233"/>
                  </a:moveTo>
                  <a:lnTo>
                    <a:pt x="233" y="233"/>
                  </a:lnTo>
                  <a:lnTo>
                    <a:pt x="233" y="673"/>
                  </a:lnTo>
                  <a:lnTo>
                    <a:pt x="0" y="905"/>
                  </a:lnTo>
                  <a:lnTo>
                    <a:pt x="905" y="905"/>
                  </a:lnTo>
                  <a:lnTo>
                    <a:pt x="905" y="0"/>
                  </a:lnTo>
                  <a:lnTo>
                    <a:pt x="673" y="233"/>
                  </a:lnTo>
                  <a:close/>
                </a:path>
              </a:pathLst>
            </a:custGeom>
            <a:solidFill>
              <a:srgbClr val="8DB82E"/>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nvGrpSpPr>
            <p:cNvPr id="4" name="Group 117"/>
            <p:cNvGrpSpPr/>
            <p:nvPr/>
          </p:nvGrpSpPr>
          <p:grpSpPr>
            <a:xfrm>
              <a:off x="1640968" y="3448639"/>
              <a:ext cx="599496" cy="587552"/>
              <a:chOff x="1610900" y="2870922"/>
              <a:chExt cx="398464" cy="390524"/>
            </a:xfrm>
          </p:grpSpPr>
          <p:sp>
            <p:nvSpPr>
              <p:cNvPr id="17" name="Freeform: Shape 118"/>
              <p:cNvSpPr/>
              <p:nvPr/>
            </p:nvSpPr>
            <p:spPr bwMode="auto">
              <a:xfrm>
                <a:off x="1610900" y="2870922"/>
                <a:ext cx="233363" cy="234950"/>
              </a:xfrm>
              <a:custGeom>
                <a:avLst/>
                <a:gdLst/>
                <a:ahLst/>
                <a:cxnLst>
                  <a:cxn ang="0">
                    <a:pos x="9" y="48"/>
                  </a:cxn>
                  <a:cxn ang="0">
                    <a:pos x="12" y="55"/>
                  </a:cxn>
                  <a:cxn ang="0">
                    <a:pos x="8" y="59"/>
                  </a:cxn>
                  <a:cxn ang="0">
                    <a:pos x="8" y="64"/>
                  </a:cxn>
                  <a:cxn ang="0">
                    <a:pos x="14" y="70"/>
                  </a:cxn>
                  <a:cxn ang="0">
                    <a:pos x="19" y="70"/>
                  </a:cxn>
                  <a:cxn ang="0">
                    <a:pos x="23" y="67"/>
                  </a:cxn>
                  <a:cxn ang="0">
                    <a:pos x="31" y="70"/>
                  </a:cxn>
                  <a:cxn ang="0">
                    <a:pos x="31" y="75"/>
                  </a:cxn>
                  <a:cxn ang="0">
                    <a:pos x="35" y="79"/>
                  </a:cxn>
                  <a:cxn ang="0">
                    <a:pos x="43" y="79"/>
                  </a:cxn>
                  <a:cxn ang="0">
                    <a:pos x="47" y="75"/>
                  </a:cxn>
                  <a:cxn ang="0">
                    <a:pos x="47" y="70"/>
                  </a:cxn>
                  <a:cxn ang="0">
                    <a:pos x="55" y="67"/>
                  </a:cxn>
                  <a:cxn ang="0">
                    <a:pos x="59" y="70"/>
                  </a:cxn>
                  <a:cxn ang="0">
                    <a:pos x="64" y="70"/>
                  </a:cxn>
                  <a:cxn ang="0">
                    <a:pos x="70" y="64"/>
                  </a:cxn>
                  <a:cxn ang="0">
                    <a:pos x="70" y="59"/>
                  </a:cxn>
                  <a:cxn ang="0">
                    <a:pos x="67" y="55"/>
                  </a:cxn>
                  <a:cxn ang="0">
                    <a:pos x="70" y="48"/>
                  </a:cxn>
                  <a:cxn ang="0">
                    <a:pos x="75" y="47"/>
                  </a:cxn>
                  <a:cxn ang="0">
                    <a:pos x="78" y="43"/>
                  </a:cxn>
                  <a:cxn ang="0">
                    <a:pos x="78" y="35"/>
                  </a:cxn>
                  <a:cxn ang="0">
                    <a:pos x="75" y="31"/>
                  </a:cxn>
                  <a:cxn ang="0">
                    <a:pos x="70" y="31"/>
                  </a:cxn>
                  <a:cxn ang="0">
                    <a:pos x="67" y="23"/>
                  </a:cxn>
                  <a:cxn ang="0">
                    <a:pos x="70" y="20"/>
                  </a:cxn>
                  <a:cxn ang="0">
                    <a:pos x="70" y="15"/>
                  </a:cxn>
                  <a:cxn ang="0">
                    <a:pos x="64" y="9"/>
                  </a:cxn>
                  <a:cxn ang="0">
                    <a:pos x="59" y="8"/>
                  </a:cxn>
                  <a:cxn ang="0">
                    <a:pos x="56" y="11"/>
                  </a:cxn>
                  <a:cxn ang="0">
                    <a:pos x="48" y="8"/>
                  </a:cxn>
                  <a:cxn ang="0">
                    <a:pos x="47" y="3"/>
                  </a:cxn>
                  <a:cxn ang="0">
                    <a:pos x="44" y="0"/>
                  </a:cxn>
                  <a:cxn ang="0">
                    <a:pos x="35" y="0"/>
                  </a:cxn>
                  <a:cxn ang="0">
                    <a:pos x="32" y="3"/>
                  </a:cxn>
                  <a:cxn ang="0">
                    <a:pos x="31" y="8"/>
                  </a:cxn>
                  <a:cxn ang="0">
                    <a:pos x="23" y="12"/>
                  </a:cxn>
                  <a:cxn ang="0">
                    <a:pos x="19" y="8"/>
                  </a:cxn>
                  <a:cxn ang="0">
                    <a:pos x="14" y="9"/>
                  </a:cxn>
                  <a:cxn ang="0">
                    <a:pos x="8" y="15"/>
                  </a:cxn>
                  <a:cxn ang="0">
                    <a:pos x="8" y="20"/>
                  </a:cxn>
                  <a:cxn ang="0">
                    <a:pos x="11" y="24"/>
                  </a:cxn>
                  <a:cxn ang="0">
                    <a:pos x="8" y="31"/>
                  </a:cxn>
                  <a:cxn ang="0">
                    <a:pos x="3" y="32"/>
                  </a:cxn>
                  <a:cxn ang="0">
                    <a:pos x="0" y="35"/>
                  </a:cxn>
                  <a:cxn ang="0">
                    <a:pos x="0" y="44"/>
                  </a:cxn>
                  <a:cxn ang="0">
                    <a:pos x="3" y="47"/>
                  </a:cxn>
                  <a:cxn ang="0">
                    <a:pos x="9" y="48"/>
                  </a:cxn>
                  <a:cxn ang="0">
                    <a:pos x="39" y="25"/>
                  </a:cxn>
                  <a:cxn ang="0">
                    <a:pos x="53" y="39"/>
                  </a:cxn>
                  <a:cxn ang="0">
                    <a:pos x="39" y="53"/>
                  </a:cxn>
                  <a:cxn ang="0">
                    <a:pos x="25" y="39"/>
                  </a:cxn>
                  <a:cxn ang="0">
                    <a:pos x="39" y="25"/>
                  </a:cxn>
                  <a:cxn ang="0">
                    <a:pos x="39" y="25"/>
                  </a:cxn>
                  <a:cxn ang="0">
                    <a:pos x="39" y="25"/>
                  </a:cxn>
                </a:cxnLst>
                <a:rect l="0" t="0" r="r" b="b"/>
                <a:pathLst>
                  <a:path w="78" h="79">
                    <a:moveTo>
                      <a:pt x="9" y="48"/>
                    </a:moveTo>
                    <a:cubicBezTo>
                      <a:pt x="9" y="50"/>
                      <a:pt x="10" y="53"/>
                      <a:pt x="12" y="55"/>
                    </a:cubicBezTo>
                    <a:cubicBezTo>
                      <a:pt x="8" y="59"/>
                      <a:pt x="8" y="59"/>
                      <a:pt x="8" y="59"/>
                    </a:cubicBezTo>
                    <a:cubicBezTo>
                      <a:pt x="7" y="61"/>
                      <a:pt x="7" y="63"/>
                      <a:pt x="8" y="64"/>
                    </a:cubicBezTo>
                    <a:cubicBezTo>
                      <a:pt x="14" y="70"/>
                      <a:pt x="14" y="70"/>
                      <a:pt x="14" y="70"/>
                    </a:cubicBezTo>
                    <a:cubicBezTo>
                      <a:pt x="16" y="71"/>
                      <a:pt x="18" y="71"/>
                      <a:pt x="19" y="70"/>
                    </a:cubicBezTo>
                    <a:cubicBezTo>
                      <a:pt x="23" y="67"/>
                      <a:pt x="23" y="67"/>
                      <a:pt x="23" y="67"/>
                    </a:cubicBezTo>
                    <a:cubicBezTo>
                      <a:pt x="26" y="68"/>
                      <a:pt x="28" y="69"/>
                      <a:pt x="31" y="70"/>
                    </a:cubicBezTo>
                    <a:cubicBezTo>
                      <a:pt x="31" y="75"/>
                      <a:pt x="31" y="75"/>
                      <a:pt x="31" y="75"/>
                    </a:cubicBezTo>
                    <a:cubicBezTo>
                      <a:pt x="31" y="77"/>
                      <a:pt x="33" y="79"/>
                      <a:pt x="35" y="79"/>
                    </a:cubicBezTo>
                    <a:cubicBezTo>
                      <a:pt x="43" y="79"/>
                      <a:pt x="43" y="79"/>
                      <a:pt x="43" y="79"/>
                    </a:cubicBezTo>
                    <a:cubicBezTo>
                      <a:pt x="45" y="79"/>
                      <a:pt x="47" y="77"/>
                      <a:pt x="47" y="75"/>
                    </a:cubicBezTo>
                    <a:cubicBezTo>
                      <a:pt x="47" y="70"/>
                      <a:pt x="47" y="70"/>
                      <a:pt x="47" y="70"/>
                    </a:cubicBezTo>
                    <a:cubicBezTo>
                      <a:pt x="50" y="69"/>
                      <a:pt x="53" y="68"/>
                      <a:pt x="55" y="67"/>
                    </a:cubicBezTo>
                    <a:cubicBezTo>
                      <a:pt x="59" y="70"/>
                      <a:pt x="59" y="70"/>
                      <a:pt x="59" y="70"/>
                    </a:cubicBezTo>
                    <a:cubicBezTo>
                      <a:pt x="61" y="71"/>
                      <a:pt x="63" y="71"/>
                      <a:pt x="64" y="70"/>
                    </a:cubicBezTo>
                    <a:cubicBezTo>
                      <a:pt x="70" y="64"/>
                      <a:pt x="70" y="64"/>
                      <a:pt x="70" y="64"/>
                    </a:cubicBezTo>
                    <a:cubicBezTo>
                      <a:pt x="71" y="63"/>
                      <a:pt x="71" y="61"/>
                      <a:pt x="70" y="59"/>
                    </a:cubicBezTo>
                    <a:cubicBezTo>
                      <a:pt x="67" y="55"/>
                      <a:pt x="67" y="55"/>
                      <a:pt x="67" y="55"/>
                    </a:cubicBezTo>
                    <a:cubicBezTo>
                      <a:pt x="68" y="53"/>
                      <a:pt x="70" y="50"/>
                      <a:pt x="70" y="48"/>
                    </a:cubicBezTo>
                    <a:cubicBezTo>
                      <a:pt x="75" y="47"/>
                      <a:pt x="75" y="47"/>
                      <a:pt x="75" y="47"/>
                    </a:cubicBezTo>
                    <a:cubicBezTo>
                      <a:pt x="77" y="47"/>
                      <a:pt x="78" y="45"/>
                      <a:pt x="78" y="43"/>
                    </a:cubicBezTo>
                    <a:cubicBezTo>
                      <a:pt x="78" y="35"/>
                      <a:pt x="78" y="35"/>
                      <a:pt x="78" y="35"/>
                    </a:cubicBezTo>
                    <a:cubicBezTo>
                      <a:pt x="78" y="33"/>
                      <a:pt x="77" y="32"/>
                      <a:pt x="75" y="31"/>
                    </a:cubicBezTo>
                    <a:cubicBezTo>
                      <a:pt x="70" y="31"/>
                      <a:pt x="70" y="31"/>
                      <a:pt x="70" y="31"/>
                    </a:cubicBezTo>
                    <a:cubicBezTo>
                      <a:pt x="70" y="28"/>
                      <a:pt x="69" y="26"/>
                      <a:pt x="67" y="23"/>
                    </a:cubicBezTo>
                    <a:cubicBezTo>
                      <a:pt x="70" y="20"/>
                      <a:pt x="70" y="20"/>
                      <a:pt x="70" y="20"/>
                    </a:cubicBezTo>
                    <a:cubicBezTo>
                      <a:pt x="71" y="18"/>
                      <a:pt x="71" y="16"/>
                      <a:pt x="70" y="15"/>
                    </a:cubicBezTo>
                    <a:cubicBezTo>
                      <a:pt x="64" y="9"/>
                      <a:pt x="64" y="9"/>
                      <a:pt x="64" y="9"/>
                    </a:cubicBezTo>
                    <a:cubicBezTo>
                      <a:pt x="63" y="7"/>
                      <a:pt x="61" y="7"/>
                      <a:pt x="59" y="8"/>
                    </a:cubicBezTo>
                    <a:cubicBezTo>
                      <a:pt x="56" y="11"/>
                      <a:pt x="56" y="11"/>
                      <a:pt x="56" y="11"/>
                    </a:cubicBezTo>
                    <a:cubicBezTo>
                      <a:pt x="53" y="10"/>
                      <a:pt x="51" y="9"/>
                      <a:pt x="48" y="8"/>
                    </a:cubicBezTo>
                    <a:cubicBezTo>
                      <a:pt x="47" y="3"/>
                      <a:pt x="47" y="3"/>
                      <a:pt x="47" y="3"/>
                    </a:cubicBezTo>
                    <a:cubicBezTo>
                      <a:pt x="47" y="2"/>
                      <a:pt x="45" y="0"/>
                      <a:pt x="44" y="0"/>
                    </a:cubicBezTo>
                    <a:cubicBezTo>
                      <a:pt x="35" y="0"/>
                      <a:pt x="35" y="0"/>
                      <a:pt x="35" y="0"/>
                    </a:cubicBezTo>
                    <a:cubicBezTo>
                      <a:pt x="33" y="0"/>
                      <a:pt x="32" y="2"/>
                      <a:pt x="32" y="3"/>
                    </a:cubicBezTo>
                    <a:cubicBezTo>
                      <a:pt x="31" y="8"/>
                      <a:pt x="31" y="8"/>
                      <a:pt x="31" y="8"/>
                    </a:cubicBezTo>
                    <a:cubicBezTo>
                      <a:pt x="28" y="9"/>
                      <a:pt x="26" y="10"/>
                      <a:pt x="23" y="12"/>
                    </a:cubicBezTo>
                    <a:cubicBezTo>
                      <a:pt x="19" y="8"/>
                      <a:pt x="19" y="8"/>
                      <a:pt x="19" y="8"/>
                    </a:cubicBezTo>
                    <a:cubicBezTo>
                      <a:pt x="18" y="7"/>
                      <a:pt x="16" y="7"/>
                      <a:pt x="14" y="9"/>
                    </a:cubicBezTo>
                    <a:cubicBezTo>
                      <a:pt x="8" y="15"/>
                      <a:pt x="8" y="15"/>
                      <a:pt x="8" y="15"/>
                    </a:cubicBezTo>
                    <a:cubicBezTo>
                      <a:pt x="7" y="16"/>
                      <a:pt x="7" y="18"/>
                      <a:pt x="8" y="20"/>
                    </a:cubicBezTo>
                    <a:cubicBezTo>
                      <a:pt x="11" y="24"/>
                      <a:pt x="11" y="24"/>
                      <a:pt x="11" y="24"/>
                    </a:cubicBezTo>
                    <a:cubicBezTo>
                      <a:pt x="10" y="26"/>
                      <a:pt x="9" y="29"/>
                      <a:pt x="8" y="31"/>
                    </a:cubicBezTo>
                    <a:cubicBezTo>
                      <a:pt x="3" y="32"/>
                      <a:pt x="3" y="32"/>
                      <a:pt x="3" y="32"/>
                    </a:cubicBezTo>
                    <a:cubicBezTo>
                      <a:pt x="1" y="32"/>
                      <a:pt x="0" y="33"/>
                      <a:pt x="0" y="35"/>
                    </a:cubicBezTo>
                    <a:cubicBezTo>
                      <a:pt x="0" y="44"/>
                      <a:pt x="0" y="44"/>
                      <a:pt x="0" y="44"/>
                    </a:cubicBezTo>
                    <a:cubicBezTo>
                      <a:pt x="0" y="46"/>
                      <a:pt x="1" y="47"/>
                      <a:pt x="3" y="47"/>
                    </a:cubicBezTo>
                    <a:lnTo>
                      <a:pt x="9" y="48"/>
                    </a:lnTo>
                    <a:close/>
                    <a:moveTo>
                      <a:pt x="39" y="25"/>
                    </a:moveTo>
                    <a:cubicBezTo>
                      <a:pt x="47" y="25"/>
                      <a:pt x="53" y="31"/>
                      <a:pt x="53" y="39"/>
                    </a:cubicBezTo>
                    <a:cubicBezTo>
                      <a:pt x="53" y="47"/>
                      <a:pt x="47" y="53"/>
                      <a:pt x="39" y="53"/>
                    </a:cubicBezTo>
                    <a:cubicBezTo>
                      <a:pt x="32" y="53"/>
                      <a:pt x="25" y="47"/>
                      <a:pt x="25" y="39"/>
                    </a:cubicBezTo>
                    <a:cubicBezTo>
                      <a:pt x="25" y="31"/>
                      <a:pt x="32" y="25"/>
                      <a:pt x="39" y="25"/>
                    </a:cubicBezTo>
                    <a:close/>
                    <a:moveTo>
                      <a:pt x="39" y="25"/>
                    </a:moveTo>
                    <a:cubicBezTo>
                      <a:pt x="39" y="25"/>
                      <a:pt x="39" y="25"/>
                      <a:pt x="39" y="25"/>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18" name="Freeform: Shape 119"/>
              <p:cNvSpPr/>
              <p:nvPr/>
            </p:nvSpPr>
            <p:spPr bwMode="auto">
              <a:xfrm>
                <a:off x="1814101" y="2989983"/>
                <a:ext cx="195263" cy="193675"/>
              </a:xfrm>
              <a:custGeom>
                <a:avLst/>
                <a:gdLst/>
                <a:ahLst/>
                <a:cxnLst>
                  <a:cxn ang="0">
                    <a:pos x="55" y="10"/>
                  </a:cxn>
                  <a:cxn ang="0">
                    <a:pos x="51" y="6"/>
                  </a:cxn>
                  <a:cxn ang="0">
                    <a:pos x="46" y="6"/>
                  </a:cxn>
                  <a:cxn ang="0">
                    <a:pos x="44" y="9"/>
                  </a:cxn>
                  <a:cxn ang="0">
                    <a:pos x="37" y="7"/>
                  </a:cxn>
                  <a:cxn ang="0">
                    <a:pos x="36" y="3"/>
                  </a:cxn>
                  <a:cxn ang="0">
                    <a:pos x="32" y="0"/>
                  </a:cxn>
                  <a:cxn ang="0">
                    <a:pos x="27" y="1"/>
                  </a:cxn>
                  <a:cxn ang="0">
                    <a:pos x="23" y="4"/>
                  </a:cxn>
                  <a:cxn ang="0">
                    <a:pos x="23" y="8"/>
                  </a:cxn>
                  <a:cxn ang="0">
                    <a:pos x="17" y="11"/>
                  </a:cxn>
                  <a:cxn ang="0">
                    <a:pos x="14" y="9"/>
                  </a:cxn>
                  <a:cxn ang="0">
                    <a:pos x="9" y="10"/>
                  </a:cxn>
                  <a:cxn ang="0">
                    <a:pos x="6" y="14"/>
                  </a:cxn>
                  <a:cxn ang="0">
                    <a:pos x="6" y="19"/>
                  </a:cxn>
                  <a:cxn ang="0">
                    <a:pos x="8" y="22"/>
                  </a:cxn>
                  <a:cxn ang="0">
                    <a:pos x="6" y="28"/>
                  </a:cxn>
                  <a:cxn ang="0">
                    <a:pos x="3" y="29"/>
                  </a:cxn>
                  <a:cxn ang="0">
                    <a:pos x="0" y="33"/>
                  </a:cxn>
                  <a:cxn ang="0">
                    <a:pos x="0" y="38"/>
                  </a:cxn>
                  <a:cxn ang="0">
                    <a:pos x="4" y="42"/>
                  </a:cxn>
                  <a:cxn ang="0">
                    <a:pos x="8" y="42"/>
                  </a:cxn>
                  <a:cxn ang="0">
                    <a:pos x="11" y="47"/>
                  </a:cxn>
                  <a:cxn ang="0">
                    <a:pos x="8" y="51"/>
                  </a:cxn>
                  <a:cxn ang="0">
                    <a:pos x="9" y="55"/>
                  </a:cxn>
                  <a:cxn ang="0">
                    <a:pos x="14" y="59"/>
                  </a:cxn>
                  <a:cxn ang="0">
                    <a:pos x="18" y="59"/>
                  </a:cxn>
                  <a:cxn ang="0">
                    <a:pos x="21" y="56"/>
                  </a:cxn>
                  <a:cxn ang="0">
                    <a:pos x="27" y="58"/>
                  </a:cxn>
                  <a:cxn ang="0">
                    <a:pos x="28" y="62"/>
                  </a:cxn>
                  <a:cxn ang="0">
                    <a:pos x="32" y="65"/>
                  </a:cxn>
                  <a:cxn ang="0">
                    <a:pos x="38" y="64"/>
                  </a:cxn>
                  <a:cxn ang="0">
                    <a:pos x="41" y="61"/>
                  </a:cxn>
                  <a:cxn ang="0">
                    <a:pos x="41" y="57"/>
                  </a:cxn>
                  <a:cxn ang="0">
                    <a:pos x="47" y="54"/>
                  </a:cxn>
                  <a:cxn ang="0">
                    <a:pos x="50" y="56"/>
                  </a:cxn>
                  <a:cxn ang="0">
                    <a:pos x="55" y="56"/>
                  </a:cxn>
                  <a:cxn ang="0">
                    <a:pos x="59" y="51"/>
                  </a:cxn>
                  <a:cxn ang="0">
                    <a:pos x="59" y="46"/>
                  </a:cxn>
                  <a:cxn ang="0">
                    <a:pos x="56" y="44"/>
                  </a:cxn>
                  <a:cxn ang="0">
                    <a:pos x="58" y="37"/>
                  </a:cxn>
                  <a:cxn ang="0">
                    <a:pos x="62" y="37"/>
                  </a:cxn>
                  <a:cxn ang="0">
                    <a:pos x="64" y="33"/>
                  </a:cxn>
                  <a:cxn ang="0">
                    <a:pos x="64" y="27"/>
                  </a:cxn>
                  <a:cxn ang="0">
                    <a:pos x="60" y="24"/>
                  </a:cxn>
                  <a:cxn ang="0">
                    <a:pos x="57" y="24"/>
                  </a:cxn>
                  <a:cxn ang="0">
                    <a:pos x="54" y="18"/>
                  </a:cxn>
                  <a:cxn ang="0">
                    <a:pos x="56" y="15"/>
                  </a:cxn>
                  <a:cxn ang="0">
                    <a:pos x="55" y="10"/>
                  </a:cxn>
                  <a:cxn ang="0">
                    <a:pos x="33" y="44"/>
                  </a:cxn>
                  <a:cxn ang="0">
                    <a:pos x="21" y="33"/>
                  </a:cxn>
                  <a:cxn ang="0">
                    <a:pos x="31" y="21"/>
                  </a:cxn>
                  <a:cxn ang="0">
                    <a:pos x="44" y="31"/>
                  </a:cxn>
                  <a:cxn ang="0">
                    <a:pos x="33" y="44"/>
                  </a:cxn>
                  <a:cxn ang="0">
                    <a:pos x="33" y="44"/>
                  </a:cxn>
                  <a:cxn ang="0">
                    <a:pos x="33" y="44"/>
                  </a:cxn>
                </a:cxnLst>
                <a:rect l="0" t="0" r="r" b="b"/>
                <a:pathLst>
                  <a:path w="65" h="65">
                    <a:moveTo>
                      <a:pt x="55" y="10"/>
                    </a:moveTo>
                    <a:cubicBezTo>
                      <a:pt x="51" y="6"/>
                      <a:pt x="51" y="6"/>
                      <a:pt x="51" y="6"/>
                    </a:cubicBezTo>
                    <a:cubicBezTo>
                      <a:pt x="49" y="5"/>
                      <a:pt x="47" y="5"/>
                      <a:pt x="46" y="6"/>
                    </a:cubicBezTo>
                    <a:cubicBezTo>
                      <a:pt x="44" y="9"/>
                      <a:pt x="44" y="9"/>
                      <a:pt x="44" y="9"/>
                    </a:cubicBezTo>
                    <a:cubicBezTo>
                      <a:pt x="41" y="8"/>
                      <a:pt x="39" y="7"/>
                      <a:pt x="37" y="7"/>
                    </a:cubicBezTo>
                    <a:cubicBezTo>
                      <a:pt x="36" y="3"/>
                      <a:pt x="36" y="3"/>
                      <a:pt x="36" y="3"/>
                    </a:cubicBezTo>
                    <a:cubicBezTo>
                      <a:pt x="36" y="1"/>
                      <a:pt x="34" y="0"/>
                      <a:pt x="32" y="0"/>
                    </a:cubicBezTo>
                    <a:cubicBezTo>
                      <a:pt x="27" y="1"/>
                      <a:pt x="27" y="1"/>
                      <a:pt x="27" y="1"/>
                    </a:cubicBezTo>
                    <a:cubicBezTo>
                      <a:pt x="25" y="1"/>
                      <a:pt x="23" y="2"/>
                      <a:pt x="23" y="4"/>
                    </a:cubicBezTo>
                    <a:cubicBezTo>
                      <a:pt x="23" y="8"/>
                      <a:pt x="23" y="8"/>
                      <a:pt x="23" y="8"/>
                    </a:cubicBezTo>
                    <a:cubicBezTo>
                      <a:pt x="21" y="9"/>
                      <a:pt x="19" y="10"/>
                      <a:pt x="17" y="11"/>
                    </a:cubicBezTo>
                    <a:cubicBezTo>
                      <a:pt x="14" y="9"/>
                      <a:pt x="14" y="9"/>
                      <a:pt x="14" y="9"/>
                    </a:cubicBezTo>
                    <a:cubicBezTo>
                      <a:pt x="13" y="8"/>
                      <a:pt x="11" y="8"/>
                      <a:pt x="9" y="10"/>
                    </a:cubicBezTo>
                    <a:cubicBezTo>
                      <a:pt x="6" y="14"/>
                      <a:pt x="6" y="14"/>
                      <a:pt x="6" y="14"/>
                    </a:cubicBezTo>
                    <a:cubicBezTo>
                      <a:pt x="4" y="16"/>
                      <a:pt x="4" y="18"/>
                      <a:pt x="6" y="19"/>
                    </a:cubicBezTo>
                    <a:cubicBezTo>
                      <a:pt x="8" y="22"/>
                      <a:pt x="8" y="22"/>
                      <a:pt x="8" y="22"/>
                    </a:cubicBezTo>
                    <a:cubicBezTo>
                      <a:pt x="7" y="24"/>
                      <a:pt x="7" y="26"/>
                      <a:pt x="6" y="28"/>
                    </a:cubicBezTo>
                    <a:cubicBezTo>
                      <a:pt x="3" y="29"/>
                      <a:pt x="3" y="29"/>
                      <a:pt x="3" y="29"/>
                    </a:cubicBezTo>
                    <a:cubicBezTo>
                      <a:pt x="1" y="29"/>
                      <a:pt x="0" y="31"/>
                      <a:pt x="0" y="33"/>
                    </a:cubicBezTo>
                    <a:cubicBezTo>
                      <a:pt x="0" y="38"/>
                      <a:pt x="0" y="38"/>
                      <a:pt x="0" y="38"/>
                    </a:cubicBezTo>
                    <a:cubicBezTo>
                      <a:pt x="1" y="40"/>
                      <a:pt x="2" y="42"/>
                      <a:pt x="4" y="42"/>
                    </a:cubicBezTo>
                    <a:cubicBezTo>
                      <a:pt x="8" y="42"/>
                      <a:pt x="8" y="42"/>
                      <a:pt x="8" y="42"/>
                    </a:cubicBezTo>
                    <a:cubicBezTo>
                      <a:pt x="9" y="44"/>
                      <a:pt x="9" y="45"/>
                      <a:pt x="11" y="47"/>
                    </a:cubicBezTo>
                    <a:cubicBezTo>
                      <a:pt x="8" y="51"/>
                      <a:pt x="8" y="51"/>
                      <a:pt x="8" y="51"/>
                    </a:cubicBezTo>
                    <a:cubicBezTo>
                      <a:pt x="7" y="52"/>
                      <a:pt x="8" y="54"/>
                      <a:pt x="9" y="55"/>
                    </a:cubicBezTo>
                    <a:cubicBezTo>
                      <a:pt x="14" y="59"/>
                      <a:pt x="14" y="59"/>
                      <a:pt x="14" y="59"/>
                    </a:cubicBezTo>
                    <a:cubicBezTo>
                      <a:pt x="15" y="60"/>
                      <a:pt x="17" y="60"/>
                      <a:pt x="18" y="59"/>
                    </a:cubicBezTo>
                    <a:cubicBezTo>
                      <a:pt x="21" y="56"/>
                      <a:pt x="21" y="56"/>
                      <a:pt x="21" y="56"/>
                    </a:cubicBezTo>
                    <a:cubicBezTo>
                      <a:pt x="23" y="57"/>
                      <a:pt x="25" y="58"/>
                      <a:pt x="27" y="58"/>
                    </a:cubicBezTo>
                    <a:cubicBezTo>
                      <a:pt x="28" y="62"/>
                      <a:pt x="28" y="62"/>
                      <a:pt x="28" y="62"/>
                    </a:cubicBezTo>
                    <a:cubicBezTo>
                      <a:pt x="28" y="64"/>
                      <a:pt x="30" y="65"/>
                      <a:pt x="32" y="65"/>
                    </a:cubicBezTo>
                    <a:cubicBezTo>
                      <a:pt x="38" y="64"/>
                      <a:pt x="38" y="64"/>
                      <a:pt x="38" y="64"/>
                    </a:cubicBezTo>
                    <a:cubicBezTo>
                      <a:pt x="39" y="64"/>
                      <a:pt x="41" y="63"/>
                      <a:pt x="41" y="61"/>
                    </a:cubicBezTo>
                    <a:cubicBezTo>
                      <a:pt x="41" y="57"/>
                      <a:pt x="41" y="57"/>
                      <a:pt x="41" y="57"/>
                    </a:cubicBezTo>
                    <a:cubicBezTo>
                      <a:pt x="43" y="56"/>
                      <a:pt x="45" y="55"/>
                      <a:pt x="47" y="54"/>
                    </a:cubicBezTo>
                    <a:cubicBezTo>
                      <a:pt x="50" y="56"/>
                      <a:pt x="50" y="56"/>
                      <a:pt x="50" y="56"/>
                    </a:cubicBezTo>
                    <a:cubicBezTo>
                      <a:pt x="52" y="57"/>
                      <a:pt x="54" y="57"/>
                      <a:pt x="55" y="56"/>
                    </a:cubicBezTo>
                    <a:cubicBezTo>
                      <a:pt x="59" y="51"/>
                      <a:pt x="59" y="51"/>
                      <a:pt x="59" y="51"/>
                    </a:cubicBezTo>
                    <a:cubicBezTo>
                      <a:pt x="60" y="50"/>
                      <a:pt x="60" y="48"/>
                      <a:pt x="59" y="46"/>
                    </a:cubicBezTo>
                    <a:cubicBezTo>
                      <a:pt x="56" y="44"/>
                      <a:pt x="56" y="44"/>
                      <a:pt x="56" y="44"/>
                    </a:cubicBezTo>
                    <a:cubicBezTo>
                      <a:pt x="57" y="42"/>
                      <a:pt x="58" y="39"/>
                      <a:pt x="58" y="37"/>
                    </a:cubicBezTo>
                    <a:cubicBezTo>
                      <a:pt x="62" y="37"/>
                      <a:pt x="62" y="37"/>
                      <a:pt x="62" y="37"/>
                    </a:cubicBezTo>
                    <a:cubicBezTo>
                      <a:pt x="63" y="36"/>
                      <a:pt x="65" y="35"/>
                      <a:pt x="64" y="33"/>
                    </a:cubicBezTo>
                    <a:cubicBezTo>
                      <a:pt x="64" y="27"/>
                      <a:pt x="64" y="27"/>
                      <a:pt x="64" y="27"/>
                    </a:cubicBezTo>
                    <a:cubicBezTo>
                      <a:pt x="64" y="25"/>
                      <a:pt x="62" y="24"/>
                      <a:pt x="60" y="24"/>
                    </a:cubicBezTo>
                    <a:cubicBezTo>
                      <a:pt x="57" y="24"/>
                      <a:pt x="57" y="24"/>
                      <a:pt x="57" y="24"/>
                    </a:cubicBezTo>
                    <a:cubicBezTo>
                      <a:pt x="56" y="21"/>
                      <a:pt x="55" y="20"/>
                      <a:pt x="54" y="18"/>
                    </a:cubicBezTo>
                    <a:cubicBezTo>
                      <a:pt x="56" y="15"/>
                      <a:pt x="56" y="15"/>
                      <a:pt x="56" y="15"/>
                    </a:cubicBezTo>
                    <a:cubicBezTo>
                      <a:pt x="57" y="13"/>
                      <a:pt x="57" y="11"/>
                      <a:pt x="55" y="10"/>
                    </a:cubicBezTo>
                    <a:close/>
                    <a:moveTo>
                      <a:pt x="33" y="44"/>
                    </a:moveTo>
                    <a:cubicBezTo>
                      <a:pt x="27" y="44"/>
                      <a:pt x="21" y="40"/>
                      <a:pt x="21" y="33"/>
                    </a:cubicBezTo>
                    <a:cubicBezTo>
                      <a:pt x="20" y="27"/>
                      <a:pt x="25" y="21"/>
                      <a:pt x="31" y="21"/>
                    </a:cubicBezTo>
                    <a:cubicBezTo>
                      <a:pt x="38" y="20"/>
                      <a:pt x="43" y="25"/>
                      <a:pt x="44" y="31"/>
                    </a:cubicBezTo>
                    <a:cubicBezTo>
                      <a:pt x="44" y="38"/>
                      <a:pt x="40" y="43"/>
                      <a:pt x="33" y="44"/>
                    </a:cubicBezTo>
                    <a:close/>
                    <a:moveTo>
                      <a:pt x="33" y="44"/>
                    </a:moveTo>
                    <a:cubicBezTo>
                      <a:pt x="33" y="44"/>
                      <a:pt x="33" y="44"/>
                      <a:pt x="33" y="44"/>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19" name="Freeform: Shape 120"/>
              <p:cNvSpPr/>
              <p:nvPr/>
            </p:nvSpPr>
            <p:spPr bwMode="auto">
              <a:xfrm>
                <a:off x="1688688" y="3105871"/>
                <a:ext cx="155575" cy="155575"/>
              </a:xfrm>
              <a:custGeom>
                <a:avLst/>
                <a:gdLst/>
                <a:ahLst/>
                <a:cxnLst>
                  <a:cxn ang="0">
                    <a:pos x="3" y="21"/>
                  </a:cxn>
                  <a:cxn ang="0">
                    <a:pos x="0" y="24"/>
                  </a:cxn>
                  <a:cxn ang="0">
                    <a:pos x="0" y="28"/>
                  </a:cxn>
                  <a:cxn ang="0">
                    <a:pos x="3" y="31"/>
                  </a:cxn>
                  <a:cxn ang="0">
                    <a:pos x="6" y="32"/>
                  </a:cxn>
                  <a:cxn ang="0">
                    <a:pos x="7" y="36"/>
                  </a:cxn>
                  <a:cxn ang="0">
                    <a:pos x="6" y="38"/>
                  </a:cxn>
                  <a:cxn ang="0">
                    <a:pos x="6" y="43"/>
                  </a:cxn>
                  <a:cxn ang="0">
                    <a:pos x="9" y="45"/>
                  </a:cxn>
                  <a:cxn ang="0">
                    <a:pos x="13" y="46"/>
                  </a:cxn>
                  <a:cxn ang="0">
                    <a:pos x="15" y="44"/>
                  </a:cxn>
                  <a:cxn ang="0">
                    <a:pos x="20" y="46"/>
                  </a:cxn>
                  <a:cxn ang="0">
                    <a:pos x="20" y="49"/>
                  </a:cxn>
                  <a:cxn ang="0">
                    <a:pos x="24" y="52"/>
                  </a:cxn>
                  <a:cxn ang="0">
                    <a:pos x="27" y="52"/>
                  </a:cxn>
                  <a:cxn ang="0">
                    <a:pos x="31" y="49"/>
                  </a:cxn>
                  <a:cxn ang="0">
                    <a:pos x="31" y="47"/>
                  </a:cxn>
                  <a:cxn ang="0">
                    <a:pos x="36" y="45"/>
                  </a:cxn>
                  <a:cxn ang="0">
                    <a:pos x="38" y="46"/>
                  </a:cxn>
                  <a:cxn ang="0">
                    <a:pos x="43" y="46"/>
                  </a:cxn>
                  <a:cxn ang="0">
                    <a:pos x="46" y="43"/>
                  </a:cxn>
                  <a:cxn ang="0">
                    <a:pos x="46" y="39"/>
                  </a:cxn>
                  <a:cxn ang="0">
                    <a:pos x="45" y="37"/>
                  </a:cxn>
                  <a:cxn ang="0">
                    <a:pos x="47" y="32"/>
                  </a:cxn>
                  <a:cxn ang="0">
                    <a:pos x="49" y="32"/>
                  </a:cxn>
                  <a:cxn ang="0">
                    <a:pos x="52" y="28"/>
                  </a:cxn>
                  <a:cxn ang="0">
                    <a:pos x="52" y="24"/>
                  </a:cxn>
                  <a:cxn ang="0">
                    <a:pos x="49" y="21"/>
                  </a:cxn>
                  <a:cxn ang="0">
                    <a:pos x="47" y="21"/>
                  </a:cxn>
                  <a:cxn ang="0">
                    <a:pos x="45" y="16"/>
                  </a:cxn>
                  <a:cxn ang="0">
                    <a:pos x="46" y="14"/>
                  </a:cxn>
                  <a:cxn ang="0">
                    <a:pos x="46" y="9"/>
                  </a:cxn>
                  <a:cxn ang="0">
                    <a:pos x="44" y="7"/>
                  </a:cxn>
                  <a:cxn ang="0">
                    <a:pos x="39" y="6"/>
                  </a:cxn>
                  <a:cxn ang="0">
                    <a:pos x="37" y="8"/>
                  </a:cxn>
                  <a:cxn ang="0">
                    <a:pos x="32" y="5"/>
                  </a:cxn>
                  <a:cxn ang="0">
                    <a:pos x="32" y="3"/>
                  </a:cxn>
                  <a:cxn ang="0">
                    <a:pos x="28" y="0"/>
                  </a:cxn>
                  <a:cxn ang="0">
                    <a:pos x="25" y="0"/>
                  </a:cxn>
                  <a:cxn ang="0">
                    <a:pos x="21" y="3"/>
                  </a:cxn>
                  <a:cxn ang="0">
                    <a:pos x="21" y="5"/>
                  </a:cxn>
                  <a:cxn ang="0">
                    <a:pos x="16" y="7"/>
                  </a:cxn>
                  <a:cxn ang="0">
                    <a:pos x="14" y="6"/>
                  </a:cxn>
                  <a:cxn ang="0">
                    <a:pos x="9" y="6"/>
                  </a:cxn>
                  <a:cxn ang="0">
                    <a:pos x="6" y="9"/>
                  </a:cxn>
                  <a:cxn ang="0">
                    <a:pos x="6" y="13"/>
                  </a:cxn>
                  <a:cxn ang="0">
                    <a:pos x="8" y="15"/>
                  </a:cxn>
                  <a:cxn ang="0">
                    <a:pos x="6" y="20"/>
                  </a:cxn>
                  <a:cxn ang="0">
                    <a:pos x="3" y="21"/>
                  </a:cxn>
                  <a:cxn ang="0">
                    <a:pos x="26" y="16"/>
                  </a:cxn>
                  <a:cxn ang="0">
                    <a:pos x="36" y="26"/>
                  </a:cxn>
                  <a:cxn ang="0">
                    <a:pos x="26" y="35"/>
                  </a:cxn>
                  <a:cxn ang="0">
                    <a:pos x="17" y="26"/>
                  </a:cxn>
                  <a:cxn ang="0">
                    <a:pos x="26" y="16"/>
                  </a:cxn>
                  <a:cxn ang="0">
                    <a:pos x="26" y="16"/>
                  </a:cxn>
                  <a:cxn ang="0">
                    <a:pos x="26" y="16"/>
                  </a:cxn>
                </a:cxnLst>
                <a:rect l="0" t="0" r="r" b="b"/>
                <a:pathLst>
                  <a:path w="52" h="52">
                    <a:moveTo>
                      <a:pt x="3" y="21"/>
                    </a:moveTo>
                    <a:cubicBezTo>
                      <a:pt x="1" y="21"/>
                      <a:pt x="0" y="22"/>
                      <a:pt x="0" y="24"/>
                    </a:cubicBezTo>
                    <a:cubicBezTo>
                      <a:pt x="0" y="28"/>
                      <a:pt x="0" y="28"/>
                      <a:pt x="0" y="28"/>
                    </a:cubicBezTo>
                    <a:cubicBezTo>
                      <a:pt x="0" y="29"/>
                      <a:pt x="1" y="31"/>
                      <a:pt x="3" y="31"/>
                    </a:cubicBezTo>
                    <a:cubicBezTo>
                      <a:pt x="6" y="32"/>
                      <a:pt x="6" y="32"/>
                      <a:pt x="6" y="32"/>
                    </a:cubicBezTo>
                    <a:cubicBezTo>
                      <a:pt x="6" y="33"/>
                      <a:pt x="7" y="35"/>
                      <a:pt x="7" y="36"/>
                    </a:cubicBezTo>
                    <a:cubicBezTo>
                      <a:pt x="6" y="38"/>
                      <a:pt x="6" y="38"/>
                      <a:pt x="6" y="38"/>
                    </a:cubicBezTo>
                    <a:cubicBezTo>
                      <a:pt x="5" y="40"/>
                      <a:pt x="5" y="42"/>
                      <a:pt x="6" y="43"/>
                    </a:cubicBezTo>
                    <a:cubicBezTo>
                      <a:pt x="9" y="45"/>
                      <a:pt x="9" y="45"/>
                      <a:pt x="9" y="45"/>
                    </a:cubicBezTo>
                    <a:cubicBezTo>
                      <a:pt x="10" y="47"/>
                      <a:pt x="12" y="47"/>
                      <a:pt x="13" y="46"/>
                    </a:cubicBezTo>
                    <a:cubicBezTo>
                      <a:pt x="15" y="44"/>
                      <a:pt x="15" y="44"/>
                      <a:pt x="15" y="44"/>
                    </a:cubicBezTo>
                    <a:cubicBezTo>
                      <a:pt x="17" y="45"/>
                      <a:pt x="18" y="46"/>
                      <a:pt x="20" y="46"/>
                    </a:cubicBezTo>
                    <a:cubicBezTo>
                      <a:pt x="20" y="49"/>
                      <a:pt x="20" y="49"/>
                      <a:pt x="20" y="49"/>
                    </a:cubicBezTo>
                    <a:cubicBezTo>
                      <a:pt x="21" y="51"/>
                      <a:pt x="22" y="52"/>
                      <a:pt x="24" y="52"/>
                    </a:cubicBezTo>
                    <a:cubicBezTo>
                      <a:pt x="27" y="52"/>
                      <a:pt x="27" y="52"/>
                      <a:pt x="27" y="52"/>
                    </a:cubicBezTo>
                    <a:cubicBezTo>
                      <a:pt x="29" y="52"/>
                      <a:pt x="31" y="51"/>
                      <a:pt x="31" y="49"/>
                    </a:cubicBezTo>
                    <a:cubicBezTo>
                      <a:pt x="31" y="47"/>
                      <a:pt x="31" y="47"/>
                      <a:pt x="31" y="47"/>
                    </a:cubicBezTo>
                    <a:cubicBezTo>
                      <a:pt x="33" y="46"/>
                      <a:pt x="35" y="45"/>
                      <a:pt x="36" y="45"/>
                    </a:cubicBezTo>
                    <a:cubicBezTo>
                      <a:pt x="38" y="46"/>
                      <a:pt x="38" y="46"/>
                      <a:pt x="38" y="46"/>
                    </a:cubicBezTo>
                    <a:cubicBezTo>
                      <a:pt x="40" y="47"/>
                      <a:pt x="42" y="47"/>
                      <a:pt x="43" y="46"/>
                    </a:cubicBezTo>
                    <a:cubicBezTo>
                      <a:pt x="46" y="43"/>
                      <a:pt x="46" y="43"/>
                      <a:pt x="46" y="43"/>
                    </a:cubicBezTo>
                    <a:cubicBezTo>
                      <a:pt x="47" y="42"/>
                      <a:pt x="47" y="40"/>
                      <a:pt x="46" y="39"/>
                    </a:cubicBezTo>
                    <a:cubicBezTo>
                      <a:pt x="45" y="37"/>
                      <a:pt x="45" y="37"/>
                      <a:pt x="45" y="37"/>
                    </a:cubicBezTo>
                    <a:cubicBezTo>
                      <a:pt x="45" y="35"/>
                      <a:pt x="46" y="33"/>
                      <a:pt x="47" y="32"/>
                    </a:cubicBezTo>
                    <a:cubicBezTo>
                      <a:pt x="49" y="32"/>
                      <a:pt x="49" y="32"/>
                      <a:pt x="49" y="32"/>
                    </a:cubicBezTo>
                    <a:cubicBezTo>
                      <a:pt x="51" y="31"/>
                      <a:pt x="52" y="30"/>
                      <a:pt x="52" y="28"/>
                    </a:cubicBezTo>
                    <a:cubicBezTo>
                      <a:pt x="52" y="24"/>
                      <a:pt x="52" y="24"/>
                      <a:pt x="52" y="24"/>
                    </a:cubicBezTo>
                    <a:cubicBezTo>
                      <a:pt x="52" y="23"/>
                      <a:pt x="51" y="21"/>
                      <a:pt x="49" y="21"/>
                    </a:cubicBezTo>
                    <a:cubicBezTo>
                      <a:pt x="47" y="21"/>
                      <a:pt x="47" y="21"/>
                      <a:pt x="47" y="21"/>
                    </a:cubicBezTo>
                    <a:cubicBezTo>
                      <a:pt x="46" y="19"/>
                      <a:pt x="46" y="17"/>
                      <a:pt x="45" y="16"/>
                    </a:cubicBezTo>
                    <a:cubicBezTo>
                      <a:pt x="46" y="14"/>
                      <a:pt x="46" y="14"/>
                      <a:pt x="46" y="14"/>
                    </a:cubicBezTo>
                    <a:cubicBezTo>
                      <a:pt x="47" y="12"/>
                      <a:pt x="47" y="10"/>
                      <a:pt x="46" y="9"/>
                    </a:cubicBezTo>
                    <a:cubicBezTo>
                      <a:pt x="44" y="7"/>
                      <a:pt x="44" y="7"/>
                      <a:pt x="44" y="7"/>
                    </a:cubicBezTo>
                    <a:cubicBezTo>
                      <a:pt x="42" y="5"/>
                      <a:pt x="40" y="5"/>
                      <a:pt x="39" y="6"/>
                    </a:cubicBezTo>
                    <a:cubicBezTo>
                      <a:pt x="37" y="8"/>
                      <a:pt x="37" y="8"/>
                      <a:pt x="37" y="8"/>
                    </a:cubicBezTo>
                    <a:cubicBezTo>
                      <a:pt x="36" y="7"/>
                      <a:pt x="34" y="6"/>
                      <a:pt x="32" y="5"/>
                    </a:cubicBezTo>
                    <a:cubicBezTo>
                      <a:pt x="32" y="3"/>
                      <a:pt x="32" y="3"/>
                      <a:pt x="32" y="3"/>
                    </a:cubicBezTo>
                    <a:cubicBezTo>
                      <a:pt x="32" y="1"/>
                      <a:pt x="30" y="0"/>
                      <a:pt x="28" y="0"/>
                    </a:cubicBezTo>
                    <a:cubicBezTo>
                      <a:pt x="25" y="0"/>
                      <a:pt x="25" y="0"/>
                      <a:pt x="25" y="0"/>
                    </a:cubicBezTo>
                    <a:cubicBezTo>
                      <a:pt x="23" y="0"/>
                      <a:pt x="21" y="1"/>
                      <a:pt x="21" y="3"/>
                    </a:cubicBezTo>
                    <a:cubicBezTo>
                      <a:pt x="21" y="5"/>
                      <a:pt x="21" y="5"/>
                      <a:pt x="21" y="5"/>
                    </a:cubicBezTo>
                    <a:cubicBezTo>
                      <a:pt x="19" y="6"/>
                      <a:pt x="17" y="6"/>
                      <a:pt x="16" y="7"/>
                    </a:cubicBezTo>
                    <a:cubicBezTo>
                      <a:pt x="14" y="6"/>
                      <a:pt x="14" y="6"/>
                      <a:pt x="14" y="6"/>
                    </a:cubicBezTo>
                    <a:cubicBezTo>
                      <a:pt x="12" y="5"/>
                      <a:pt x="10" y="5"/>
                      <a:pt x="9" y="6"/>
                    </a:cubicBezTo>
                    <a:cubicBezTo>
                      <a:pt x="6" y="9"/>
                      <a:pt x="6" y="9"/>
                      <a:pt x="6" y="9"/>
                    </a:cubicBezTo>
                    <a:cubicBezTo>
                      <a:pt x="5" y="10"/>
                      <a:pt x="5" y="12"/>
                      <a:pt x="6" y="13"/>
                    </a:cubicBezTo>
                    <a:cubicBezTo>
                      <a:pt x="8" y="15"/>
                      <a:pt x="8" y="15"/>
                      <a:pt x="8" y="15"/>
                    </a:cubicBezTo>
                    <a:cubicBezTo>
                      <a:pt x="7" y="17"/>
                      <a:pt x="6" y="19"/>
                      <a:pt x="6" y="20"/>
                    </a:cubicBezTo>
                    <a:lnTo>
                      <a:pt x="3" y="21"/>
                    </a:lnTo>
                    <a:close/>
                    <a:moveTo>
                      <a:pt x="26" y="16"/>
                    </a:moveTo>
                    <a:cubicBezTo>
                      <a:pt x="31" y="17"/>
                      <a:pt x="36" y="21"/>
                      <a:pt x="36" y="26"/>
                    </a:cubicBezTo>
                    <a:cubicBezTo>
                      <a:pt x="35" y="31"/>
                      <a:pt x="31" y="35"/>
                      <a:pt x="26" y="35"/>
                    </a:cubicBezTo>
                    <a:cubicBezTo>
                      <a:pt x="21" y="35"/>
                      <a:pt x="17" y="31"/>
                      <a:pt x="17" y="26"/>
                    </a:cubicBezTo>
                    <a:cubicBezTo>
                      <a:pt x="17" y="21"/>
                      <a:pt x="21" y="16"/>
                      <a:pt x="26" y="16"/>
                    </a:cubicBezTo>
                    <a:close/>
                    <a:moveTo>
                      <a:pt x="26" y="16"/>
                    </a:moveTo>
                    <a:cubicBezTo>
                      <a:pt x="26" y="16"/>
                      <a:pt x="26" y="16"/>
                      <a:pt x="26" y="16"/>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grpSp>
      <p:sp>
        <p:nvSpPr>
          <p:cNvPr id="37" name="矩形 36"/>
          <p:cNvSpPr/>
          <p:nvPr>
            <p:custDataLst>
              <p:tags r:id="rId1"/>
            </p:custDataLst>
          </p:nvPr>
        </p:nvSpPr>
        <p:spPr>
          <a:xfrm>
            <a:off x="2937836" y="133350"/>
            <a:ext cx="7007046" cy="523220"/>
          </a:xfrm>
          <a:prstGeom prst="rect">
            <a:avLst/>
          </a:prstGeom>
        </p:spPr>
        <p:txBody>
          <a:bodyPr wrap="none">
            <a:spAutoFit/>
          </a:bodyPr>
          <a:lstStyle/>
          <a:p>
            <a:r>
              <a:rPr lang="zh-CN" altLang="zh-CN" sz="2800" b="1" dirty="0" smtClean="0">
                <a:solidFill>
                  <a:srgbClr val="A1CE3A"/>
                </a:solidFill>
                <a:latin typeface="+mn-ea"/>
              </a:rPr>
              <a:t>三、强化安全意识</a:t>
            </a:r>
            <a:r>
              <a:rPr lang="zh-CN" altLang="zh-CN" sz="2800" b="1" dirty="0" smtClean="0">
                <a:solidFill>
                  <a:srgbClr val="A1CE3A"/>
                </a:solidFill>
                <a:latin typeface="+mn-ea"/>
              </a:rPr>
              <a:t>，守</a:t>
            </a:r>
            <a:r>
              <a:rPr lang="zh-CN" altLang="zh-CN" sz="2800" b="1" dirty="0" smtClean="0">
                <a:solidFill>
                  <a:srgbClr val="A1CE3A"/>
                </a:solidFill>
                <a:latin typeface="+mn-ea"/>
              </a:rPr>
              <a:t>住法纪底线不犯糊涂</a:t>
            </a:r>
            <a:endParaRPr lang="zh-CN" altLang="zh-CN" sz="2800" b="1" dirty="0">
              <a:solidFill>
                <a:srgbClr val="A1CE3A"/>
              </a:solidFill>
              <a:latin typeface="+mn-ea"/>
            </a:endParaRPr>
          </a:p>
        </p:txBody>
      </p:sp>
      <p:sp>
        <p:nvSpPr>
          <p:cNvPr id="41985" name="Rectangle 1"/>
          <p:cNvSpPr>
            <a:spLocks noChangeArrowheads="1"/>
          </p:cNvSpPr>
          <p:nvPr/>
        </p:nvSpPr>
        <p:spPr bwMode="auto">
          <a:xfrm>
            <a:off x="209550" y="956101"/>
            <a:ext cx="4724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A1CE3A"/>
                </a:solidFill>
                <a:effectLst/>
                <a:latin typeface="+mn-ea"/>
                <a:cs typeface="Times New Roman" pitchFamily="18" charset="0"/>
              </a:rPr>
              <a:t>（三）切实加强风险防控。</a:t>
            </a:r>
            <a:r>
              <a:rPr kumimoji="0" lang="zh-CN" sz="1600" b="0" i="0" u="none" strike="noStrike" cap="none" normalizeH="0" baseline="0" dirty="0" smtClean="0">
                <a:ln>
                  <a:noFill/>
                </a:ln>
                <a:solidFill>
                  <a:srgbClr val="A1CE3A"/>
                </a:solidFill>
                <a:effectLst/>
                <a:latin typeface="+mn-ea"/>
                <a:cs typeface="Times New Roman" pitchFamily="18" charset="0"/>
              </a:rPr>
              <a:t>着力从预算管理、收支管理、债务管理、政府采购、资产管理等重要环节，分析风险点、加强防控措施、落实防控责任。</a:t>
            </a:r>
            <a:endParaRPr kumimoji="0" lang="zh-CN" sz="1800" b="0" i="0" u="none" strike="noStrike" cap="none" normalizeH="0" baseline="0" dirty="0" smtClean="0">
              <a:ln>
                <a:noFill/>
              </a:ln>
              <a:solidFill>
                <a:srgbClr val="A1CE3A"/>
              </a:solidFill>
              <a:effectLst/>
              <a:latin typeface="+mn-ea"/>
              <a:cs typeface="宋体" pitchFamily="2" charset="-122"/>
            </a:endParaRPr>
          </a:p>
        </p:txBody>
      </p:sp>
      <p:sp>
        <p:nvSpPr>
          <p:cNvPr id="39" name="圆角矩形 54"/>
          <p:cNvSpPr/>
          <p:nvPr/>
        </p:nvSpPr>
        <p:spPr>
          <a:xfrm>
            <a:off x="189579" y="949065"/>
            <a:ext cx="4811046" cy="87020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Rectangle 1"/>
          <p:cNvSpPr>
            <a:spLocks noChangeArrowheads="1"/>
          </p:cNvSpPr>
          <p:nvPr/>
        </p:nvSpPr>
        <p:spPr bwMode="auto">
          <a:xfrm>
            <a:off x="381001" y="2211973"/>
            <a:ext cx="173355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1600" dirty="0" smtClean="0">
                <a:solidFill>
                  <a:schemeClr val="bg1"/>
                </a:solidFill>
                <a:latin typeface="+mn-ea"/>
              </a:rPr>
              <a:t>6</a:t>
            </a:r>
            <a:r>
              <a:rPr lang="zh-CN" altLang="zh-CN" sz="1600" dirty="0" smtClean="0">
                <a:solidFill>
                  <a:schemeClr val="bg1"/>
                </a:solidFill>
                <a:latin typeface="+mn-ea"/>
              </a:rPr>
              <a:t>、货币资金</a:t>
            </a:r>
            <a:endParaRPr lang="zh-CN" altLang="zh-CN" sz="1600" dirty="0">
              <a:solidFill>
                <a:schemeClr val="bg1"/>
              </a:solidFill>
              <a:latin typeface="+mn-ea"/>
            </a:endParaRPr>
          </a:p>
        </p:txBody>
      </p:sp>
      <p:graphicFrame>
        <p:nvGraphicFramePr>
          <p:cNvPr id="13" name="表格 12"/>
          <p:cNvGraphicFramePr>
            <a:graphicFrameLocks noGrp="1"/>
          </p:cNvGraphicFramePr>
          <p:nvPr/>
        </p:nvGraphicFramePr>
        <p:xfrm>
          <a:off x="2305050" y="2092325"/>
          <a:ext cx="9315449" cy="4622800"/>
        </p:xfrm>
        <a:graphic>
          <a:graphicData uri="http://schemas.openxmlformats.org/drawingml/2006/table">
            <a:tbl>
              <a:tblPr>
                <a:tableStyleId>{E8B1032C-EA38-4F05-BA0D-38AFFFC7BED3}</a:tableStyleId>
              </a:tblPr>
              <a:tblGrid>
                <a:gridCol w="1105659"/>
                <a:gridCol w="1015831"/>
                <a:gridCol w="1952827"/>
                <a:gridCol w="4136252"/>
                <a:gridCol w="1104880"/>
              </a:tblGrid>
              <a:tr h="124369">
                <a:tc>
                  <a:txBody>
                    <a:bodyPr/>
                    <a:lstStyle/>
                    <a:p>
                      <a:pPr algn="ctr">
                        <a:lnSpc>
                          <a:spcPts val="1300"/>
                        </a:lnSpc>
                        <a:spcAft>
                          <a:spcPts val="0"/>
                        </a:spcAft>
                      </a:pPr>
                      <a:r>
                        <a:rPr lang="zh-CN" sz="1100" kern="100" dirty="0">
                          <a:solidFill>
                            <a:schemeClr val="bg1"/>
                          </a:solidFill>
                          <a:latin typeface="宋体" pitchFamily="2" charset="-122"/>
                          <a:ea typeface="宋体" pitchFamily="2" charset="-122"/>
                        </a:rPr>
                        <a:t>流程</a:t>
                      </a:r>
                      <a:endParaRPr lang="zh-CN" sz="1100" kern="100" dirty="0">
                        <a:solidFill>
                          <a:schemeClr val="bg1"/>
                        </a:solidFill>
                        <a:latin typeface="宋体" pitchFamily="2" charset="-122"/>
                        <a:ea typeface="宋体" pitchFamily="2" charset="-122"/>
                        <a:cs typeface="Times New Roman"/>
                      </a:endParaRPr>
                    </a:p>
                  </a:txBody>
                  <a:tcPr marL="38150" marR="38150" marT="0" marB="0"/>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关键环节</a:t>
                      </a:r>
                      <a:endParaRPr lang="zh-CN" sz="1100" kern="100">
                        <a:solidFill>
                          <a:schemeClr val="bg1"/>
                        </a:solidFill>
                        <a:latin typeface="宋体" pitchFamily="2" charset="-122"/>
                        <a:ea typeface="宋体" pitchFamily="2" charset="-122"/>
                        <a:cs typeface="Times New Roman"/>
                      </a:endParaRPr>
                    </a:p>
                  </a:txBody>
                  <a:tcPr marL="38150" marR="38150" marT="0" marB="0"/>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风险点</a:t>
                      </a:r>
                      <a:endParaRPr lang="zh-CN" sz="1100" kern="100">
                        <a:solidFill>
                          <a:schemeClr val="bg1"/>
                        </a:solidFill>
                        <a:latin typeface="宋体" pitchFamily="2" charset="-122"/>
                        <a:ea typeface="宋体" pitchFamily="2" charset="-122"/>
                        <a:cs typeface="Times New Roman"/>
                      </a:endParaRPr>
                    </a:p>
                  </a:txBody>
                  <a:tcPr marL="38150" marR="38150" marT="0" marB="0"/>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主要防控措施</a:t>
                      </a:r>
                      <a:endParaRPr lang="zh-CN" sz="1100" kern="100">
                        <a:solidFill>
                          <a:schemeClr val="bg1"/>
                        </a:solidFill>
                        <a:latin typeface="宋体" pitchFamily="2" charset="-122"/>
                        <a:ea typeface="宋体" pitchFamily="2" charset="-122"/>
                        <a:cs typeface="Times New Roman"/>
                      </a:endParaRPr>
                    </a:p>
                  </a:txBody>
                  <a:tcPr marL="38150" marR="38150" marT="0" marB="0"/>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责任主体</a:t>
                      </a:r>
                      <a:endParaRPr lang="zh-CN" sz="1100" kern="100">
                        <a:solidFill>
                          <a:schemeClr val="bg1"/>
                        </a:solidFill>
                        <a:latin typeface="宋体" pitchFamily="2" charset="-122"/>
                        <a:ea typeface="宋体" pitchFamily="2" charset="-122"/>
                        <a:cs typeface="Times New Roman"/>
                      </a:endParaRPr>
                    </a:p>
                  </a:txBody>
                  <a:tcPr marL="38150" marR="38150" marT="0" marB="0"/>
                </a:tc>
              </a:tr>
              <a:tr h="1106940">
                <a:tc rowSpan="4">
                  <a:txBody>
                    <a:bodyPr/>
                    <a:lstStyle/>
                    <a:p>
                      <a:pPr algn="just">
                        <a:lnSpc>
                          <a:spcPts val="1300"/>
                        </a:lnSpc>
                        <a:spcAft>
                          <a:spcPts val="0"/>
                        </a:spcAft>
                        <a:tabLst>
                          <a:tab pos="553085" algn="l"/>
                        </a:tabLst>
                      </a:pPr>
                      <a:endParaRPr lang="en-US" sz="1100" kern="100" dirty="0">
                        <a:solidFill>
                          <a:schemeClr val="bg1"/>
                        </a:solidFill>
                        <a:latin typeface="宋体" pitchFamily="2" charset="-122"/>
                        <a:ea typeface="宋体" pitchFamily="2" charset="-122"/>
                      </a:endParaRPr>
                    </a:p>
                    <a:p>
                      <a:pPr algn="just">
                        <a:lnSpc>
                          <a:spcPts val="1300"/>
                        </a:lnSpc>
                        <a:spcAft>
                          <a:spcPts val="0"/>
                        </a:spcAft>
                        <a:tabLst>
                          <a:tab pos="553085" algn="l"/>
                        </a:tabLst>
                      </a:pPr>
                      <a:endParaRPr lang="en-US" altLang="zh-CN" sz="1100" kern="100" dirty="0" smtClean="0">
                        <a:solidFill>
                          <a:schemeClr val="bg1"/>
                        </a:solidFill>
                        <a:latin typeface="宋体" pitchFamily="2" charset="-122"/>
                        <a:ea typeface="宋体" pitchFamily="2" charset="-122"/>
                      </a:endParaRPr>
                    </a:p>
                    <a:p>
                      <a:pPr algn="just">
                        <a:lnSpc>
                          <a:spcPts val="1300"/>
                        </a:lnSpc>
                        <a:spcAft>
                          <a:spcPts val="0"/>
                        </a:spcAft>
                        <a:tabLst>
                          <a:tab pos="553085" algn="l"/>
                        </a:tabLst>
                      </a:pPr>
                      <a:endParaRPr lang="en-US" altLang="zh-CN" sz="1100" kern="100" dirty="0" smtClean="0">
                        <a:solidFill>
                          <a:schemeClr val="bg1"/>
                        </a:solidFill>
                        <a:latin typeface="宋体" pitchFamily="2" charset="-122"/>
                        <a:ea typeface="宋体" pitchFamily="2" charset="-122"/>
                      </a:endParaRPr>
                    </a:p>
                    <a:p>
                      <a:pPr algn="just">
                        <a:lnSpc>
                          <a:spcPts val="1300"/>
                        </a:lnSpc>
                        <a:spcAft>
                          <a:spcPts val="0"/>
                        </a:spcAft>
                        <a:tabLst>
                          <a:tab pos="553085" algn="l"/>
                        </a:tabLst>
                      </a:pPr>
                      <a:endParaRPr lang="en-US" altLang="zh-CN" sz="1100" kern="100" dirty="0" smtClean="0">
                        <a:solidFill>
                          <a:schemeClr val="bg1"/>
                        </a:solidFill>
                        <a:latin typeface="宋体" pitchFamily="2" charset="-122"/>
                        <a:ea typeface="宋体" pitchFamily="2" charset="-122"/>
                      </a:endParaRPr>
                    </a:p>
                    <a:p>
                      <a:pPr algn="just">
                        <a:lnSpc>
                          <a:spcPts val="1300"/>
                        </a:lnSpc>
                        <a:spcAft>
                          <a:spcPts val="0"/>
                        </a:spcAft>
                        <a:tabLst>
                          <a:tab pos="553085" algn="l"/>
                        </a:tabLst>
                      </a:pPr>
                      <a:endParaRPr lang="en-US" altLang="zh-CN" sz="1100" kern="100" dirty="0" smtClean="0">
                        <a:solidFill>
                          <a:schemeClr val="bg1"/>
                        </a:solidFill>
                        <a:latin typeface="宋体" pitchFamily="2" charset="-122"/>
                        <a:ea typeface="宋体" pitchFamily="2" charset="-122"/>
                      </a:endParaRPr>
                    </a:p>
                    <a:p>
                      <a:pPr algn="just">
                        <a:lnSpc>
                          <a:spcPts val="1300"/>
                        </a:lnSpc>
                        <a:spcAft>
                          <a:spcPts val="0"/>
                        </a:spcAft>
                        <a:tabLst>
                          <a:tab pos="553085" algn="l"/>
                        </a:tabLst>
                      </a:pPr>
                      <a:endParaRPr lang="en-US" altLang="zh-CN" sz="1100" kern="100" dirty="0" smtClean="0">
                        <a:solidFill>
                          <a:schemeClr val="bg1"/>
                        </a:solidFill>
                        <a:latin typeface="宋体" pitchFamily="2" charset="-122"/>
                        <a:ea typeface="宋体" pitchFamily="2" charset="-122"/>
                      </a:endParaRPr>
                    </a:p>
                    <a:p>
                      <a:pPr algn="just">
                        <a:lnSpc>
                          <a:spcPts val="1300"/>
                        </a:lnSpc>
                        <a:spcAft>
                          <a:spcPts val="0"/>
                        </a:spcAft>
                        <a:tabLst>
                          <a:tab pos="553085" algn="l"/>
                        </a:tabLst>
                      </a:pPr>
                      <a:endParaRPr lang="en-US" altLang="zh-CN" sz="1100" kern="100" dirty="0" smtClean="0">
                        <a:solidFill>
                          <a:schemeClr val="bg1"/>
                        </a:solidFill>
                        <a:latin typeface="宋体" pitchFamily="2" charset="-122"/>
                        <a:ea typeface="宋体" pitchFamily="2" charset="-122"/>
                      </a:endParaRPr>
                    </a:p>
                    <a:p>
                      <a:pPr algn="just">
                        <a:lnSpc>
                          <a:spcPts val="1300"/>
                        </a:lnSpc>
                        <a:spcAft>
                          <a:spcPts val="0"/>
                        </a:spcAft>
                        <a:tabLst>
                          <a:tab pos="553085" algn="l"/>
                        </a:tabLst>
                      </a:pPr>
                      <a:endParaRPr lang="en-US" altLang="zh-CN" sz="1100" kern="100" dirty="0" smtClean="0">
                        <a:solidFill>
                          <a:schemeClr val="bg1"/>
                        </a:solidFill>
                        <a:latin typeface="宋体" pitchFamily="2" charset="-122"/>
                        <a:ea typeface="宋体" pitchFamily="2" charset="-122"/>
                      </a:endParaRPr>
                    </a:p>
                    <a:p>
                      <a:pPr algn="just">
                        <a:lnSpc>
                          <a:spcPts val="1300"/>
                        </a:lnSpc>
                        <a:spcAft>
                          <a:spcPts val="0"/>
                        </a:spcAft>
                        <a:tabLst>
                          <a:tab pos="553085" algn="l"/>
                        </a:tabLst>
                      </a:pPr>
                      <a:endParaRPr lang="en-US" altLang="zh-CN" sz="1100" kern="100" dirty="0" smtClean="0">
                        <a:solidFill>
                          <a:schemeClr val="bg1"/>
                        </a:solidFill>
                        <a:latin typeface="宋体" pitchFamily="2" charset="-122"/>
                        <a:ea typeface="宋体" pitchFamily="2" charset="-122"/>
                      </a:endParaRPr>
                    </a:p>
                    <a:p>
                      <a:pPr algn="just">
                        <a:lnSpc>
                          <a:spcPts val="1300"/>
                        </a:lnSpc>
                        <a:spcAft>
                          <a:spcPts val="0"/>
                        </a:spcAft>
                        <a:tabLst>
                          <a:tab pos="553085" algn="l"/>
                        </a:tabLst>
                      </a:pPr>
                      <a:endParaRPr lang="en-US" altLang="zh-CN" sz="1100" kern="100" dirty="0" smtClean="0">
                        <a:solidFill>
                          <a:schemeClr val="bg1"/>
                        </a:solidFill>
                        <a:latin typeface="宋体" pitchFamily="2" charset="-122"/>
                        <a:ea typeface="宋体" pitchFamily="2" charset="-122"/>
                      </a:endParaRPr>
                    </a:p>
                    <a:p>
                      <a:pPr algn="just">
                        <a:lnSpc>
                          <a:spcPts val="1300"/>
                        </a:lnSpc>
                        <a:spcAft>
                          <a:spcPts val="0"/>
                        </a:spcAft>
                        <a:tabLst>
                          <a:tab pos="553085" algn="l"/>
                        </a:tabLst>
                      </a:pPr>
                      <a:endParaRPr lang="en-US" altLang="zh-CN" sz="1100" kern="100" dirty="0" smtClean="0">
                        <a:solidFill>
                          <a:schemeClr val="bg1"/>
                        </a:solidFill>
                        <a:latin typeface="宋体" pitchFamily="2" charset="-122"/>
                        <a:ea typeface="宋体" pitchFamily="2" charset="-122"/>
                      </a:endParaRPr>
                    </a:p>
                    <a:p>
                      <a:pPr algn="just">
                        <a:lnSpc>
                          <a:spcPts val="1300"/>
                        </a:lnSpc>
                        <a:spcAft>
                          <a:spcPts val="0"/>
                        </a:spcAft>
                        <a:tabLst>
                          <a:tab pos="553085" algn="l"/>
                        </a:tabLst>
                      </a:pPr>
                      <a:endParaRPr lang="en-US" altLang="zh-CN" sz="1100" kern="100" dirty="0" smtClean="0">
                        <a:solidFill>
                          <a:schemeClr val="bg1"/>
                        </a:solidFill>
                        <a:latin typeface="宋体" pitchFamily="2" charset="-122"/>
                        <a:ea typeface="宋体" pitchFamily="2" charset="-122"/>
                      </a:endParaRPr>
                    </a:p>
                    <a:p>
                      <a:pPr algn="just">
                        <a:lnSpc>
                          <a:spcPts val="1300"/>
                        </a:lnSpc>
                        <a:spcAft>
                          <a:spcPts val="0"/>
                        </a:spcAft>
                        <a:tabLst>
                          <a:tab pos="553085" algn="l"/>
                        </a:tabLst>
                      </a:pPr>
                      <a:r>
                        <a:rPr lang="zh-CN" sz="1100" kern="100" dirty="0" smtClean="0">
                          <a:solidFill>
                            <a:schemeClr val="bg1"/>
                          </a:solidFill>
                          <a:latin typeface="宋体" pitchFamily="2" charset="-122"/>
                          <a:ea typeface="宋体" pitchFamily="2" charset="-122"/>
                        </a:rPr>
                        <a:t>现</a:t>
                      </a:r>
                      <a:r>
                        <a:rPr lang="zh-CN" sz="1100" kern="100" dirty="0">
                          <a:solidFill>
                            <a:schemeClr val="bg1"/>
                          </a:solidFill>
                          <a:latin typeface="宋体" pitchFamily="2" charset="-122"/>
                          <a:ea typeface="宋体" pitchFamily="2" charset="-122"/>
                        </a:rPr>
                        <a:t>金</a:t>
                      </a:r>
                      <a:r>
                        <a:rPr lang="zh-CN" sz="1100" kern="100" dirty="0" smtClean="0">
                          <a:solidFill>
                            <a:schemeClr val="bg1"/>
                          </a:solidFill>
                          <a:latin typeface="宋体" pitchFamily="2" charset="-122"/>
                          <a:ea typeface="宋体" pitchFamily="2" charset="-122"/>
                        </a:rPr>
                        <a:t>管理</a:t>
                      </a:r>
                      <a:endParaRPr lang="zh-CN" sz="1100" kern="100" dirty="0">
                        <a:solidFill>
                          <a:schemeClr val="bg1"/>
                        </a:solidFill>
                        <a:latin typeface="宋体" pitchFamily="2" charset="-122"/>
                        <a:ea typeface="宋体" pitchFamily="2" charset="-122"/>
                      </a:endParaRPr>
                    </a:p>
                    <a:p>
                      <a:pPr algn="just">
                        <a:lnSpc>
                          <a:spcPts val="1300"/>
                        </a:lnSpc>
                        <a:spcAft>
                          <a:spcPts val="0"/>
                        </a:spcAft>
                        <a:tabLst>
                          <a:tab pos="553085" algn="l"/>
                        </a:tabLst>
                      </a:pPr>
                      <a:r>
                        <a:rPr lang="zh-CN" sz="1100" kern="100" dirty="0">
                          <a:solidFill>
                            <a:schemeClr val="bg1"/>
                          </a:solidFill>
                          <a:latin typeface="宋体" pitchFamily="2" charset="-122"/>
                          <a:ea typeface="宋体" pitchFamily="2" charset="-122"/>
                        </a:rPr>
                        <a:t>现金</a:t>
                      </a:r>
                      <a:r>
                        <a:rPr lang="zh-CN" sz="1100" kern="100" dirty="0" smtClean="0">
                          <a:solidFill>
                            <a:schemeClr val="bg1"/>
                          </a:solidFill>
                          <a:latin typeface="宋体" pitchFamily="2" charset="-122"/>
                          <a:ea typeface="宋体" pitchFamily="2" charset="-122"/>
                        </a:rPr>
                        <a:t>管理</a:t>
                      </a:r>
                      <a:endParaRPr lang="zh-CN" sz="1100" kern="100" dirty="0">
                        <a:solidFill>
                          <a:schemeClr val="bg1"/>
                        </a:solidFill>
                        <a:latin typeface="宋体" pitchFamily="2" charset="-122"/>
                        <a:ea typeface="宋体" pitchFamily="2" charset="-122"/>
                        <a:cs typeface="Times New Roman"/>
                      </a:endParaRPr>
                    </a:p>
                  </a:txBody>
                  <a:tcPr marL="38150" marR="38150" marT="0" marB="0"/>
                </a:tc>
                <a:tc>
                  <a:txBody>
                    <a:bodyPr/>
                    <a:lstStyle/>
                    <a:p>
                      <a:pPr algn="l">
                        <a:lnSpc>
                          <a:spcPts val="1300"/>
                        </a:lnSpc>
                        <a:spcAft>
                          <a:spcPts val="0"/>
                        </a:spcAft>
                        <a:tabLst>
                          <a:tab pos="553085" algn="l"/>
                        </a:tabLst>
                      </a:pPr>
                      <a:r>
                        <a:rPr lang="zh-CN" sz="1100" kern="100">
                          <a:solidFill>
                            <a:schemeClr val="bg1"/>
                          </a:solidFill>
                          <a:latin typeface="宋体" pitchFamily="2" charset="-122"/>
                          <a:ea typeface="宋体" pitchFamily="2" charset="-122"/>
                        </a:rPr>
                        <a:t>建立健全货币资金岗位责任制</a:t>
                      </a:r>
                      <a:endParaRPr lang="zh-CN" sz="1100" kern="100">
                        <a:solidFill>
                          <a:schemeClr val="bg1"/>
                        </a:solidFill>
                        <a:latin typeface="宋体" pitchFamily="2" charset="-122"/>
                        <a:ea typeface="宋体" pitchFamily="2" charset="-122"/>
                        <a:cs typeface="Times New Roman"/>
                      </a:endParaRPr>
                    </a:p>
                  </a:txBody>
                  <a:tcPr marL="38150" marR="38150" marT="0" marB="0" anchor="ctr"/>
                </a:tc>
                <a:tc>
                  <a:txBody>
                    <a:bodyPr/>
                    <a:lstStyle/>
                    <a:p>
                      <a:pPr algn="l">
                        <a:lnSpc>
                          <a:spcPts val="1300"/>
                        </a:lnSpc>
                        <a:spcAft>
                          <a:spcPts val="0"/>
                        </a:spcAft>
                        <a:tabLst>
                          <a:tab pos="553085" algn="l"/>
                        </a:tabLst>
                      </a:pPr>
                      <a:r>
                        <a:rPr lang="zh-CN" sz="1100" kern="100" dirty="0">
                          <a:solidFill>
                            <a:schemeClr val="bg1"/>
                          </a:solidFill>
                          <a:latin typeface="宋体" pitchFamily="2" charset="-122"/>
                          <a:ea typeface="宋体" pitchFamily="2" charset="-122"/>
                        </a:rPr>
                        <a:t>岗位不健全，不相容岗位未实现有效分离，容易出现财会人员舞弊的可能</a:t>
                      </a:r>
                      <a:endParaRPr lang="zh-CN" sz="1100" kern="100" dirty="0">
                        <a:solidFill>
                          <a:schemeClr val="bg1"/>
                        </a:solidFill>
                        <a:latin typeface="宋体" pitchFamily="2" charset="-122"/>
                        <a:ea typeface="宋体" pitchFamily="2" charset="-122"/>
                        <a:cs typeface="Times New Roman"/>
                      </a:endParaRPr>
                    </a:p>
                  </a:txBody>
                  <a:tcPr marL="38150" marR="38150" marT="0" marB="0" anchor="ctr"/>
                </a:tc>
                <a:tc>
                  <a:txBody>
                    <a:bodyPr/>
                    <a:lstStyle/>
                    <a:p>
                      <a:pPr algn="l">
                        <a:lnSpc>
                          <a:spcPts val="1300"/>
                        </a:lnSpc>
                        <a:spcAft>
                          <a:spcPts val="0"/>
                        </a:spcAft>
                        <a:tabLst>
                          <a:tab pos="553085" algn="l"/>
                        </a:tabLst>
                      </a:pPr>
                      <a:r>
                        <a:rPr lang="en-US" sz="1100" kern="100" dirty="0">
                          <a:solidFill>
                            <a:schemeClr val="bg1"/>
                          </a:solidFill>
                          <a:latin typeface="宋体" pitchFamily="2" charset="-122"/>
                          <a:ea typeface="宋体" pitchFamily="2" charset="-122"/>
                        </a:rPr>
                        <a:t>1.</a:t>
                      </a:r>
                      <a:r>
                        <a:rPr lang="zh-CN" sz="1100" kern="100" dirty="0">
                          <a:solidFill>
                            <a:schemeClr val="bg1"/>
                          </a:solidFill>
                          <a:latin typeface="宋体" pitchFamily="2" charset="-122"/>
                          <a:ea typeface="宋体" pitchFamily="2" charset="-122"/>
                        </a:rPr>
                        <a:t>不相容岗位相互分离，未经授权的部门和人员不得办理货币资金业务或接触货币；</a:t>
                      </a:r>
                    </a:p>
                    <a:p>
                      <a:pPr algn="l">
                        <a:lnSpc>
                          <a:spcPts val="1300"/>
                        </a:lnSpc>
                        <a:spcAft>
                          <a:spcPts val="0"/>
                        </a:spcAft>
                        <a:tabLst>
                          <a:tab pos="553085" algn="l"/>
                        </a:tabLst>
                      </a:pPr>
                      <a:r>
                        <a:rPr lang="en-US" sz="1100" kern="100" dirty="0">
                          <a:solidFill>
                            <a:schemeClr val="bg1"/>
                          </a:solidFill>
                          <a:latin typeface="宋体" pitchFamily="2" charset="-122"/>
                          <a:ea typeface="宋体" pitchFamily="2" charset="-122"/>
                        </a:rPr>
                        <a:t>2.</a:t>
                      </a:r>
                      <a:r>
                        <a:rPr lang="zh-CN" sz="1100" kern="100" dirty="0">
                          <a:solidFill>
                            <a:schemeClr val="bg1"/>
                          </a:solidFill>
                          <a:latin typeface="宋体" pitchFamily="2" charset="-122"/>
                          <a:ea typeface="宋体" pitchFamily="2" charset="-122"/>
                        </a:rPr>
                        <a:t>出纳人员不得担任稽核、会计档案保管和收入、支出、费用、债权、债务账目的登记工作。出纳人员不得由临时人员担任；</a:t>
                      </a:r>
                    </a:p>
                    <a:p>
                      <a:pPr algn="l">
                        <a:lnSpc>
                          <a:spcPts val="1300"/>
                        </a:lnSpc>
                        <a:spcAft>
                          <a:spcPts val="0"/>
                        </a:spcAft>
                        <a:tabLst>
                          <a:tab pos="553085" algn="l"/>
                        </a:tabLst>
                      </a:pPr>
                      <a:r>
                        <a:rPr lang="en-US" sz="1100" kern="100" dirty="0">
                          <a:solidFill>
                            <a:schemeClr val="bg1"/>
                          </a:solidFill>
                          <a:latin typeface="宋体" pitchFamily="2" charset="-122"/>
                          <a:ea typeface="宋体" pitchFamily="2" charset="-122"/>
                        </a:rPr>
                        <a:t>3.</a:t>
                      </a:r>
                      <a:r>
                        <a:rPr lang="zh-CN" sz="1100" kern="100" dirty="0">
                          <a:solidFill>
                            <a:schemeClr val="bg1"/>
                          </a:solidFill>
                          <a:latin typeface="宋体" pitchFamily="2" charset="-122"/>
                          <a:ea typeface="宋体" pitchFamily="2" charset="-122"/>
                        </a:rPr>
                        <a:t>财务专用章由专人保管，个人名章由本人或其授权人员保管。负责保管印章人员配备单独的保险柜等保管设备；</a:t>
                      </a:r>
                    </a:p>
                    <a:p>
                      <a:pPr algn="l">
                        <a:lnSpc>
                          <a:spcPts val="1300"/>
                        </a:lnSpc>
                        <a:spcAft>
                          <a:spcPts val="0"/>
                        </a:spcAft>
                        <a:tabLst>
                          <a:tab pos="553085" algn="l"/>
                        </a:tabLst>
                      </a:pPr>
                      <a:r>
                        <a:rPr lang="en-US" sz="1100" kern="100" dirty="0">
                          <a:solidFill>
                            <a:schemeClr val="bg1"/>
                          </a:solidFill>
                          <a:latin typeface="宋体" pitchFamily="2" charset="-122"/>
                          <a:ea typeface="宋体" pitchFamily="2" charset="-122"/>
                        </a:rPr>
                        <a:t>4.</a:t>
                      </a:r>
                      <a:r>
                        <a:rPr lang="zh-CN" sz="1100" kern="100" dirty="0">
                          <a:solidFill>
                            <a:schemeClr val="bg1"/>
                          </a:solidFill>
                          <a:latin typeface="宋体" pitchFamily="2" charset="-122"/>
                          <a:ea typeface="宋体" pitchFamily="2" charset="-122"/>
                        </a:rPr>
                        <a:t>按照规定由有关负责人签字或盖章的，履行签字或盖章手续。</a:t>
                      </a:r>
                      <a:endParaRPr lang="zh-CN" sz="1100" kern="100" dirty="0">
                        <a:solidFill>
                          <a:schemeClr val="bg1"/>
                        </a:solidFill>
                        <a:latin typeface="宋体" pitchFamily="2" charset="-122"/>
                        <a:ea typeface="宋体" pitchFamily="2" charset="-122"/>
                        <a:cs typeface="Times New Roman"/>
                      </a:endParaRPr>
                    </a:p>
                  </a:txBody>
                  <a:tcPr marL="38150" marR="38150" marT="0" marB="0" anchor="ctr"/>
                </a:tc>
                <a:tc>
                  <a:txBody>
                    <a:bodyPr/>
                    <a:lstStyle/>
                    <a:p>
                      <a:pPr algn="l">
                        <a:lnSpc>
                          <a:spcPts val="1300"/>
                        </a:lnSpc>
                        <a:spcAft>
                          <a:spcPts val="0"/>
                        </a:spcAft>
                        <a:tabLst>
                          <a:tab pos="553085" algn="l"/>
                        </a:tabLst>
                      </a:pPr>
                      <a:r>
                        <a:rPr lang="zh-CN" sz="1100" kern="100">
                          <a:solidFill>
                            <a:schemeClr val="bg1"/>
                          </a:solidFill>
                          <a:latin typeface="宋体" pitchFamily="2" charset="-122"/>
                          <a:ea typeface="宋体" pitchFamily="2" charset="-122"/>
                        </a:rPr>
                        <a:t>财会部门</a:t>
                      </a:r>
                      <a:endParaRPr lang="zh-CN" sz="1100" kern="100">
                        <a:solidFill>
                          <a:schemeClr val="bg1"/>
                        </a:solidFill>
                        <a:latin typeface="宋体" pitchFamily="2" charset="-122"/>
                        <a:ea typeface="宋体" pitchFamily="2" charset="-122"/>
                        <a:cs typeface="Times New Roman"/>
                      </a:endParaRPr>
                    </a:p>
                  </a:txBody>
                  <a:tcPr marL="38150" marR="38150" marT="0" marB="0" anchor="ctr"/>
                </a:tc>
              </a:tr>
              <a:tr h="1106940">
                <a:tc vMerge="1">
                  <a:txBody>
                    <a:bodyPr/>
                    <a:lstStyle/>
                    <a:p>
                      <a:endParaRPr lang="zh-CN" altLang="en-US"/>
                    </a:p>
                  </a:txBody>
                  <a:tcPr/>
                </a:tc>
                <a:tc>
                  <a:txBody>
                    <a:bodyPr/>
                    <a:lstStyle/>
                    <a:p>
                      <a:pPr algn="ctr">
                        <a:lnSpc>
                          <a:spcPts val="1300"/>
                        </a:lnSpc>
                        <a:spcAft>
                          <a:spcPts val="0"/>
                        </a:spcAft>
                        <a:tabLst>
                          <a:tab pos="553085" algn="l"/>
                        </a:tabLst>
                      </a:pPr>
                      <a:r>
                        <a:rPr lang="zh-CN" sz="1100" kern="100">
                          <a:solidFill>
                            <a:schemeClr val="bg1"/>
                          </a:solidFill>
                          <a:latin typeface="宋体" pitchFamily="2" charset="-122"/>
                          <a:ea typeface="宋体" pitchFamily="2" charset="-122"/>
                        </a:rPr>
                        <a:t>银行账户</a:t>
                      </a:r>
                    </a:p>
                    <a:p>
                      <a:pPr algn="ctr">
                        <a:lnSpc>
                          <a:spcPts val="1300"/>
                        </a:lnSpc>
                        <a:spcAft>
                          <a:spcPts val="0"/>
                        </a:spcAft>
                        <a:tabLst>
                          <a:tab pos="553085" algn="l"/>
                        </a:tabLst>
                      </a:pPr>
                      <a:r>
                        <a:rPr lang="zh-CN" sz="1100" kern="100">
                          <a:solidFill>
                            <a:schemeClr val="bg1"/>
                          </a:solidFill>
                          <a:latin typeface="宋体" pitchFamily="2" charset="-122"/>
                          <a:ea typeface="宋体" pitchFamily="2" charset="-122"/>
                        </a:rPr>
                        <a:t>管理</a:t>
                      </a:r>
                      <a:endParaRPr lang="zh-CN" sz="1100" kern="100">
                        <a:solidFill>
                          <a:schemeClr val="bg1"/>
                        </a:solidFill>
                        <a:latin typeface="宋体" pitchFamily="2" charset="-122"/>
                        <a:ea typeface="宋体" pitchFamily="2" charset="-122"/>
                        <a:cs typeface="Times New Roman"/>
                      </a:endParaRPr>
                    </a:p>
                  </a:txBody>
                  <a:tcPr marL="38150" marR="38150" marT="0" marB="0" anchor="ctr"/>
                </a:tc>
                <a:tc>
                  <a:txBody>
                    <a:bodyPr/>
                    <a:lstStyle/>
                    <a:p>
                      <a:pPr algn="just">
                        <a:lnSpc>
                          <a:spcPts val="1300"/>
                        </a:lnSpc>
                        <a:spcAft>
                          <a:spcPts val="0"/>
                        </a:spcAft>
                        <a:tabLst>
                          <a:tab pos="553085" algn="l"/>
                        </a:tabLst>
                      </a:pPr>
                      <a:r>
                        <a:rPr lang="zh-CN" sz="1100" kern="100" dirty="0">
                          <a:solidFill>
                            <a:schemeClr val="bg1"/>
                          </a:solidFill>
                          <a:latin typeface="宋体" pitchFamily="2" charset="-122"/>
                          <a:ea typeface="宋体" pitchFamily="2" charset="-122"/>
                        </a:rPr>
                        <a:t>银行账户管理不善，多头开户，不及时销户，为违规转移隐匿单位资金提供便利</a:t>
                      </a:r>
                      <a:endParaRPr lang="zh-CN" sz="1100" kern="100" dirty="0">
                        <a:solidFill>
                          <a:schemeClr val="bg1"/>
                        </a:solidFill>
                        <a:latin typeface="宋体" pitchFamily="2" charset="-122"/>
                        <a:ea typeface="宋体" pitchFamily="2" charset="-122"/>
                        <a:cs typeface="Times New Roman"/>
                      </a:endParaRPr>
                    </a:p>
                  </a:txBody>
                  <a:tcPr marL="38150" marR="38150" marT="0" marB="0" anchor="ctr"/>
                </a:tc>
                <a:tc>
                  <a:txBody>
                    <a:bodyPr/>
                    <a:lstStyle/>
                    <a:p>
                      <a:pPr algn="l">
                        <a:lnSpc>
                          <a:spcPts val="1300"/>
                        </a:lnSpc>
                        <a:spcAft>
                          <a:spcPts val="0"/>
                        </a:spcAft>
                        <a:tabLst>
                          <a:tab pos="553085" algn="l"/>
                        </a:tabLst>
                      </a:pPr>
                      <a:r>
                        <a:rPr lang="en-US" sz="1100" kern="100">
                          <a:solidFill>
                            <a:schemeClr val="bg1"/>
                          </a:solidFill>
                          <a:latin typeface="宋体" pitchFamily="2" charset="-122"/>
                          <a:ea typeface="宋体" pitchFamily="2" charset="-122"/>
                        </a:rPr>
                        <a:t>1.</a:t>
                      </a:r>
                      <a:r>
                        <a:rPr lang="zh-CN" sz="1100" kern="100">
                          <a:solidFill>
                            <a:schemeClr val="bg1"/>
                          </a:solidFill>
                          <a:latin typeface="宋体" pitchFamily="2" charset="-122"/>
                          <a:ea typeface="宋体" pitchFamily="2" charset="-122"/>
                        </a:rPr>
                        <a:t>银行账户由财务部门按照国家规定统一集中管理，严格按照规定的审批权限和程序开立、变更和撤销银行账户。</a:t>
                      </a:r>
                    </a:p>
                    <a:p>
                      <a:pPr algn="l">
                        <a:lnSpc>
                          <a:spcPts val="1300"/>
                        </a:lnSpc>
                        <a:spcAft>
                          <a:spcPts val="0"/>
                        </a:spcAft>
                        <a:tabLst>
                          <a:tab pos="553085" algn="l"/>
                        </a:tabLst>
                      </a:pPr>
                      <a:r>
                        <a:rPr lang="en-US" sz="1100" kern="100">
                          <a:solidFill>
                            <a:schemeClr val="bg1"/>
                          </a:solidFill>
                          <a:latin typeface="宋体" pitchFamily="2" charset="-122"/>
                          <a:ea typeface="宋体" pitchFamily="2" charset="-122"/>
                        </a:rPr>
                        <a:t>2.</a:t>
                      </a:r>
                      <a:r>
                        <a:rPr lang="zh-CN" sz="1100" kern="100">
                          <a:solidFill>
                            <a:schemeClr val="bg1"/>
                          </a:solidFill>
                          <a:latin typeface="宋体" pitchFamily="2" charset="-122"/>
                          <a:ea typeface="宋体" pitchFamily="2" charset="-122"/>
                        </a:rPr>
                        <a:t>已开立未使用或长期不用的账户及时进行销户，对已销户的银行账户，应在办理销户后一个月，再由经办人员以外的会计人员向银行核实销户情况，确保销户已得到执行；</a:t>
                      </a:r>
                    </a:p>
                    <a:p>
                      <a:pPr algn="l">
                        <a:lnSpc>
                          <a:spcPts val="1300"/>
                        </a:lnSpc>
                        <a:spcAft>
                          <a:spcPts val="0"/>
                        </a:spcAft>
                        <a:tabLst>
                          <a:tab pos="553085" algn="l"/>
                        </a:tabLst>
                      </a:pPr>
                      <a:r>
                        <a:rPr lang="en-US" sz="1100" kern="100">
                          <a:solidFill>
                            <a:schemeClr val="bg1"/>
                          </a:solidFill>
                          <a:latin typeface="宋体" pitchFamily="2" charset="-122"/>
                          <a:ea typeface="宋体" pitchFamily="2" charset="-122"/>
                        </a:rPr>
                        <a:t>3.</a:t>
                      </a:r>
                      <a:r>
                        <a:rPr lang="zh-CN" sz="1100" kern="100">
                          <a:solidFill>
                            <a:schemeClr val="bg1"/>
                          </a:solidFill>
                          <a:latin typeface="宋体" pitchFamily="2" charset="-122"/>
                          <a:ea typeface="宋体" pitchFamily="2" charset="-122"/>
                        </a:rPr>
                        <a:t>银行预留印鉴由不同人员分开保管，严禁一人保管所有预留印鉴；</a:t>
                      </a:r>
                    </a:p>
                    <a:p>
                      <a:pPr algn="l">
                        <a:lnSpc>
                          <a:spcPts val="1300"/>
                        </a:lnSpc>
                        <a:spcAft>
                          <a:spcPts val="0"/>
                        </a:spcAft>
                        <a:tabLst>
                          <a:tab pos="553085" algn="l"/>
                        </a:tabLst>
                      </a:pPr>
                      <a:r>
                        <a:rPr lang="en-US" sz="1100" kern="100">
                          <a:solidFill>
                            <a:schemeClr val="bg1"/>
                          </a:solidFill>
                          <a:latin typeface="宋体" pitchFamily="2" charset="-122"/>
                          <a:ea typeface="宋体" pitchFamily="2" charset="-122"/>
                        </a:rPr>
                        <a:t>4.</a:t>
                      </a:r>
                      <a:r>
                        <a:rPr lang="zh-CN" sz="1100" kern="100">
                          <a:solidFill>
                            <a:schemeClr val="bg1"/>
                          </a:solidFill>
                          <a:latin typeface="宋体" pitchFamily="2" charset="-122"/>
                          <a:ea typeface="宋体" pitchFamily="2" charset="-122"/>
                        </a:rPr>
                        <a:t>防范网上支付的风险。</a:t>
                      </a:r>
                      <a:endParaRPr lang="zh-CN" sz="1100" kern="100">
                        <a:solidFill>
                          <a:schemeClr val="bg1"/>
                        </a:solidFill>
                        <a:latin typeface="宋体" pitchFamily="2" charset="-122"/>
                        <a:ea typeface="宋体" pitchFamily="2" charset="-122"/>
                        <a:cs typeface="Times New Roman"/>
                      </a:endParaRPr>
                    </a:p>
                  </a:txBody>
                  <a:tcPr marL="38150" marR="38150" marT="0" marB="0" anchor="ctr"/>
                </a:tc>
                <a:tc>
                  <a:txBody>
                    <a:bodyPr/>
                    <a:lstStyle/>
                    <a:p>
                      <a:pPr algn="l">
                        <a:lnSpc>
                          <a:spcPts val="1300"/>
                        </a:lnSpc>
                        <a:spcAft>
                          <a:spcPts val="0"/>
                        </a:spcAft>
                        <a:tabLst>
                          <a:tab pos="553085" algn="l"/>
                        </a:tabLst>
                      </a:pPr>
                      <a:r>
                        <a:rPr lang="zh-CN" sz="1100" kern="100">
                          <a:solidFill>
                            <a:schemeClr val="bg1"/>
                          </a:solidFill>
                          <a:latin typeface="宋体" pitchFamily="2" charset="-122"/>
                          <a:ea typeface="宋体" pitchFamily="2" charset="-122"/>
                        </a:rPr>
                        <a:t>财会部门</a:t>
                      </a:r>
                      <a:endParaRPr lang="zh-CN" sz="1100" kern="100">
                        <a:solidFill>
                          <a:schemeClr val="bg1"/>
                        </a:solidFill>
                        <a:latin typeface="宋体" pitchFamily="2" charset="-122"/>
                        <a:ea typeface="宋体" pitchFamily="2" charset="-122"/>
                        <a:cs typeface="Times New Roman"/>
                      </a:endParaRPr>
                    </a:p>
                  </a:txBody>
                  <a:tcPr marL="38150" marR="38150" marT="0" marB="0" anchor="ctr"/>
                </a:tc>
              </a:tr>
              <a:tr h="899389">
                <a:tc vMerge="1">
                  <a:txBody>
                    <a:bodyPr/>
                    <a:lstStyle/>
                    <a:p>
                      <a:endParaRPr lang="zh-CN" altLang="en-US"/>
                    </a:p>
                  </a:txBody>
                  <a:tcPr/>
                </a:tc>
                <a:tc>
                  <a:txBody>
                    <a:bodyPr/>
                    <a:lstStyle/>
                    <a:p>
                      <a:pPr algn="ctr">
                        <a:lnSpc>
                          <a:spcPts val="1300"/>
                        </a:lnSpc>
                        <a:spcAft>
                          <a:spcPts val="0"/>
                        </a:spcAft>
                        <a:tabLst>
                          <a:tab pos="553085" algn="l"/>
                        </a:tabLst>
                      </a:pPr>
                      <a:r>
                        <a:rPr lang="zh-CN" sz="1100" kern="100">
                          <a:solidFill>
                            <a:schemeClr val="bg1"/>
                          </a:solidFill>
                          <a:latin typeface="宋体" pitchFamily="2" charset="-122"/>
                          <a:ea typeface="宋体" pitchFamily="2" charset="-122"/>
                        </a:rPr>
                        <a:t>货币资金</a:t>
                      </a:r>
                    </a:p>
                    <a:p>
                      <a:pPr algn="ctr">
                        <a:lnSpc>
                          <a:spcPts val="1300"/>
                        </a:lnSpc>
                        <a:spcAft>
                          <a:spcPts val="0"/>
                        </a:spcAft>
                        <a:tabLst>
                          <a:tab pos="553085" algn="l"/>
                        </a:tabLst>
                      </a:pPr>
                      <a:r>
                        <a:rPr lang="zh-CN" sz="1100" kern="100">
                          <a:solidFill>
                            <a:schemeClr val="bg1"/>
                          </a:solidFill>
                          <a:latin typeface="宋体" pitchFamily="2" charset="-122"/>
                          <a:ea typeface="宋体" pitchFamily="2" charset="-122"/>
                        </a:rPr>
                        <a:t>核查控制</a:t>
                      </a:r>
                      <a:endParaRPr lang="zh-CN" sz="1100" kern="100">
                        <a:solidFill>
                          <a:schemeClr val="bg1"/>
                        </a:solidFill>
                        <a:latin typeface="宋体" pitchFamily="2" charset="-122"/>
                        <a:ea typeface="宋体" pitchFamily="2" charset="-122"/>
                        <a:cs typeface="Times New Roman"/>
                      </a:endParaRPr>
                    </a:p>
                  </a:txBody>
                  <a:tcPr marL="38150" marR="38150" marT="0" marB="0" anchor="ctr"/>
                </a:tc>
                <a:tc>
                  <a:txBody>
                    <a:bodyPr/>
                    <a:lstStyle/>
                    <a:p>
                      <a:pPr algn="just">
                        <a:lnSpc>
                          <a:spcPts val="1300"/>
                        </a:lnSpc>
                        <a:spcAft>
                          <a:spcPts val="0"/>
                        </a:spcAft>
                        <a:tabLst>
                          <a:tab pos="553085" algn="l"/>
                        </a:tabLst>
                      </a:pPr>
                      <a:r>
                        <a:rPr lang="zh-CN" sz="1100" kern="100">
                          <a:solidFill>
                            <a:schemeClr val="bg1"/>
                          </a:solidFill>
                          <a:latin typeface="宋体" pitchFamily="2" charset="-122"/>
                          <a:ea typeface="宋体" pitchFamily="2" charset="-122"/>
                        </a:rPr>
                        <a:t>资金清查制度不完善，可能导致资金丢失和会计人员舞弊风险</a:t>
                      </a:r>
                      <a:endParaRPr lang="zh-CN" sz="1100" kern="100">
                        <a:solidFill>
                          <a:schemeClr val="bg1"/>
                        </a:solidFill>
                        <a:latin typeface="宋体" pitchFamily="2" charset="-122"/>
                        <a:ea typeface="宋体" pitchFamily="2" charset="-122"/>
                        <a:cs typeface="Times New Roman"/>
                      </a:endParaRPr>
                    </a:p>
                  </a:txBody>
                  <a:tcPr marL="38150" marR="38150" marT="0" marB="0" anchor="ctr"/>
                </a:tc>
                <a:tc>
                  <a:txBody>
                    <a:bodyPr/>
                    <a:lstStyle/>
                    <a:p>
                      <a:pPr algn="l">
                        <a:lnSpc>
                          <a:spcPts val="1300"/>
                        </a:lnSpc>
                        <a:spcAft>
                          <a:spcPts val="0"/>
                        </a:spcAft>
                        <a:tabLst>
                          <a:tab pos="553085" algn="l"/>
                        </a:tabLst>
                      </a:pPr>
                      <a:r>
                        <a:rPr lang="en-US" sz="1100" kern="100">
                          <a:solidFill>
                            <a:schemeClr val="bg1"/>
                          </a:solidFill>
                          <a:latin typeface="宋体" pitchFamily="2" charset="-122"/>
                          <a:ea typeface="宋体" pitchFamily="2" charset="-122"/>
                        </a:rPr>
                        <a:t>1.</a:t>
                      </a:r>
                      <a:r>
                        <a:rPr lang="zh-CN" sz="1100" kern="100">
                          <a:solidFill>
                            <a:schemeClr val="bg1"/>
                          </a:solidFill>
                          <a:latin typeface="宋体" pitchFamily="2" charset="-122"/>
                          <a:ea typeface="宋体" pitchFamily="2" charset="-122"/>
                        </a:rPr>
                        <a:t>建立现金清查制度，指定不办理货币资金业务的会计人员定期不定期抽查盘点库存现金；</a:t>
                      </a:r>
                    </a:p>
                    <a:p>
                      <a:pPr algn="l">
                        <a:lnSpc>
                          <a:spcPts val="1300"/>
                        </a:lnSpc>
                        <a:spcAft>
                          <a:spcPts val="0"/>
                        </a:spcAft>
                        <a:tabLst>
                          <a:tab pos="553085" algn="l"/>
                        </a:tabLst>
                      </a:pPr>
                      <a:r>
                        <a:rPr lang="en-US" sz="1100" kern="100">
                          <a:solidFill>
                            <a:schemeClr val="bg1"/>
                          </a:solidFill>
                          <a:latin typeface="宋体" pitchFamily="2" charset="-122"/>
                          <a:ea typeface="宋体" pitchFamily="2" charset="-122"/>
                        </a:rPr>
                        <a:t>2.</a:t>
                      </a:r>
                      <a:r>
                        <a:rPr lang="zh-CN" sz="1100" kern="100">
                          <a:solidFill>
                            <a:schemeClr val="bg1"/>
                          </a:solidFill>
                          <a:latin typeface="宋体" pitchFamily="2" charset="-122"/>
                          <a:ea typeface="宋体" pitchFamily="2" charset="-122"/>
                        </a:rPr>
                        <a:t>加强银行对账管理，指定不办理货币资金业务的会计人员核对银行存款余额，抽查银行对账单、银行日记账及银行存款余额调节表，核对是否账账相符，账实相符；</a:t>
                      </a:r>
                    </a:p>
                    <a:p>
                      <a:pPr algn="l">
                        <a:lnSpc>
                          <a:spcPts val="1300"/>
                        </a:lnSpc>
                        <a:spcAft>
                          <a:spcPts val="0"/>
                        </a:spcAft>
                        <a:tabLst>
                          <a:tab pos="553085" algn="l"/>
                        </a:tabLst>
                      </a:pPr>
                      <a:r>
                        <a:rPr lang="en-US" sz="1100" kern="100">
                          <a:solidFill>
                            <a:schemeClr val="bg1"/>
                          </a:solidFill>
                          <a:latin typeface="宋体" pitchFamily="2" charset="-122"/>
                          <a:ea typeface="宋体" pitchFamily="2" charset="-122"/>
                        </a:rPr>
                        <a:t>3.</a:t>
                      </a:r>
                      <a:r>
                        <a:rPr lang="zh-CN" sz="1100" kern="100">
                          <a:solidFill>
                            <a:schemeClr val="bg1"/>
                          </a:solidFill>
                          <a:latin typeface="宋体" pitchFamily="2" charset="-122"/>
                          <a:ea typeface="宋体" pitchFamily="2" charset="-122"/>
                        </a:rPr>
                        <a:t>出具资金核查报告，对发现的问题及时进行分析和整改，堵塞管理漏洞。</a:t>
                      </a:r>
                      <a:endParaRPr lang="zh-CN" sz="1100" kern="100">
                        <a:solidFill>
                          <a:schemeClr val="bg1"/>
                        </a:solidFill>
                        <a:latin typeface="宋体" pitchFamily="2" charset="-122"/>
                        <a:ea typeface="宋体" pitchFamily="2" charset="-122"/>
                        <a:cs typeface="Times New Roman"/>
                      </a:endParaRPr>
                    </a:p>
                  </a:txBody>
                  <a:tcPr marL="38150" marR="38150" marT="0" marB="0" anchor="ctr"/>
                </a:tc>
                <a:tc>
                  <a:txBody>
                    <a:bodyPr/>
                    <a:lstStyle/>
                    <a:p>
                      <a:pPr algn="l">
                        <a:lnSpc>
                          <a:spcPts val="1300"/>
                        </a:lnSpc>
                        <a:spcAft>
                          <a:spcPts val="0"/>
                        </a:spcAft>
                        <a:tabLst>
                          <a:tab pos="553085" algn="l"/>
                        </a:tabLst>
                      </a:pPr>
                      <a:r>
                        <a:rPr lang="zh-CN" sz="1100" kern="100">
                          <a:solidFill>
                            <a:schemeClr val="bg1"/>
                          </a:solidFill>
                          <a:latin typeface="宋体" pitchFamily="2" charset="-122"/>
                          <a:ea typeface="宋体" pitchFamily="2" charset="-122"/>
                        </a:rPr>
                        <a:t>财会部门</a:t>
                      </a:r>
                      <a:endParaRPr lang="zh-CN" sz="1100" kern="100">
                        <a:solidFill>
                          <a:schemeClr val="bg1"/>
                        </a:solidFill>
                        <a:latin typeface="宋体" pitchFamily="2" charset="-122"/>
                        <a:ea typeface="宋体" pitchFamily="2" charset="-122"/>
                        <a:cs typeface="Times New Roman"/>
                      </a:endParaRPr>
                    </a:p>
                  </a:txBody>
                  <a:tcPr marL="38150" marR="38150" marT="0" marB="0" anchor="ctr"/>
                </a:tc>
              </a:tr>
              <a:tr h="899389">
                <a:tc vMerge="1">
                  <a:txBody>
                    <a:bodyPr/>
                    <a:lstStyle/>
                    <a:p>
                      <a:endParaRPr lang="zh-CN" altLang="en-US"/>
                    </a:p>
                  </a:txBody>
                  <a:tcPr/>
                </a:tc>
                <a:tc>
                  <a:txBody>
                    <a:bodyPr/>
                    <a:lstStyle/>
                    <a:p>
                      <a:pPr algn="ctr">
                        <a:lnSpc>
                          <a:spcPts val="1300"/>
                        </a:lnSpc>
                        <a:spcAft>
                          <a:spcPts val="0"/>
                        </a:spcAft>
                        <a:tabLst>
                          <a:tab pos="553085" algn="l"/>
                        </a:tabLst>
                      </a:pPr>
                      <a:r>
                        <a:rPr lang="zh-CN" sz="1100" kern="100">
                          <a:solidFill>
                            <a:schemeClr val="bg1"/>
                          </a:solidFill>
                          <a:latin typeface="宋体" pitchFamily="2" charset="-122"/>
                          <a:ea typeface="宋体" pitchFamily="2" charset="-122"/>
                        </a:rPr>
                        <a:t>债券管理</a:t>
                      </a:r>
                      <a:endParaRPr lang="zh-CN" sz="1100" kern="100">
                        <a:solidFill>
                          <a:schemeClr val="bg1"/>
                        </a:solidFill>
                        <a:latin typeface="宋体" pitchFamily="2" charset="-122"/>
                        <a:ea typeface="宋体" pitchFamily="2" charset="-122"/>
                        <a:cs typeface="Times New Roman"/>
                      </a:endParaRPr>
                    </a:p>
                  </a:txBody>
                  <a:tcPr marL="38150" marR="38150" marT="0" marB="0" anchor="ctr"/>
                </a:tc>
                <a:tc>
                  <a:txBody>
                    <a:bodyPr/>
                    <a:lstStyle/>
                    <a:p>
                      <a:pPr algn="just">
                        <a:lnSpc>
                          <a:spcPts val="1300"/>
                        </a:lnSpc>
                        <a:spcAft>
                          <a:spcPts val="0"/>
                        </a:spcAft>
                        <a:tabLst>
                          <a:tab pos="553085" algn="l"/>
                        </a:tabLst>
                      </a:pPr>
                      <a:r>
                        <a:rPr lang="zh-CN" sz="1100" kern="100" dirty="0">
                          <a:solidFill>
                            <a:schemeClr val="bg1"/>
                          </a:solidFill>
                          <a:latin typeface="宋体" pitchFamily="2" charset="-122"/>
                          <a:ea typeface="宋体" pitchFamily="2" charset="-122"/>
                        </a:rPr>
                        <a:t>债权长期挂账，形成呆账、坏账损失</a:t>
                      </a:r>
                      <a:endParaRPr lang="zh-CN" sz="1100" kern="100" dirty="0">
                        <a:solidFill>
                          <a:schemeClr val="bg1"/>
                        </a:solidFill>
                        <a:latin typeface="宋体" pitchFamily="2" charset="-122"/>
                        <a:ea typeface="宋体" pitchFamily="2" charset="-122"/>
                        <a:cs typeface="Times New Roman"/>
                      </a:endParaRPr>
                    </a:p>
                  </a:txBody>
                  <a:tcPr marL="38150" marR="38150" marT="0" marB="0" anchor="ctr"/>
                </a:tc>
                <a:tc>
                  <a:txBody>
                    <a:bodyPr/>
                    <a:lstStyle/>
                    <a:p>
                      <a:pPr marL="342900" lvl="0" indent="-342900" algn="just">
                        <a:lnSpc>
                          <a:spcPts val="1300"/>
                        </a:lnSpc>
                        <a:spcAft>
                          <a:spcPts val="0"/>
                        </a:spcAft>
                        <a:buFont typeface="+mj-lt"/>
                        <a:buAutoNum type="arabicPeriod"/>
                        <a:tabLst>
                          <a:tab pos="553085" algn="l"/>
                        </a:tabLst>
                      </a:pPr>
                      <a:r>
                        <a:rPr lang="zh-CN" sz="1100" kern="100" dirty="0">
                          <a:solidFill>
                            <a:schemeClr val="bg1"/>
                          </a:solidFill>
                          <a:latin typeface="宋体" pitchFamily="2" charset="-122"/>
                          <a:ea typeface="宋体" pitchFamily="2" charset="-122"/>
                        </a:rPr>
                        <a:t>建立有效的债权清理机制</a:t>
                      </a:r>
                      <a:r>
                        <a:rPr lang="en-US" sz="1100" kern="100" dirty="0">
                          <a:solidFill>
                            <a:schemeClr val="bg1"/>
                          </a:solidFill>
                          <a:latin typeface="宋体" pitchFamily="2" charset="-122"/>
                          <a:ea typeface="宋体" pitchFamily="2" charset="-122"/>
                        </a:rPr>
                        <a:t>;</a:t>
                      </a:r>
                      <a:endParaRPr lang="zh-CN" sz="1100" kern="100" dirty="0">
                        <a:solidFill>
                          <a:schemeClr val="bg1"/>
                        </a:solidFill>
                        <a:latin typeface="宋体" pitchFamily="2" charset="-122"/>
                        <a:ea typeface="宋体" pitchFamily="2" charset="-122"/>
                      </a:endParaRPr>
                    </a:p>
                    <a:p>
                      <a:pPr marL="342900" lvl="0" indent="-342900" algn="just">
                        <a:lnSpc>
                          <a:spcPts val="1300"/>
                        </a:lnSpc>
                        <a:spcAft>
                          <a:spcPts val="0"/>
                        </a:spcAft>
                        <a:buFont typeface="+mj-lt"/>
                        <a:buAutoNum type="arabicPeriod"/>
                        <a:tabLst>
                          <a:tab pos="553085" algn="l"/>
                        </a:tabLst>
                      </a:pPr>
                      <a:r>
                        <a:rPr lang="zh-CN" sz="1100" kern="100" dirty="0">
                          <a:solidFill>
                            <a:schemeClr val="bg1"/>
                          </a:solidFill>
                          <a:latin typeface="宋体" pitchFamily="2" charset="-122"/>
                          <a:ea typeface="宋体" pitchFamily="2" charset="-122"/>
                        </a:rPr>
                        <a:t>定期核查债权信息，及时追索和清；</a:t>
                      </a:r>
                    </a:p>
                    <a:p>
                      <a:pPr marL="342900" lvl="0" indent="-342900" algn="just">
                        <a:lnSpc>
                          <a:spcPts val="1300"/>
                        </a:lnSpc>
                        <a:spcAft>
                          <a:spcPts val="0"/>
                        </a:spcAft>
                        <a:buFont typeface="+mj-lt"/>
                        <a:buAutoNum type="arabicPeriod"/>
                        <a:tabLst>
                          <a:tab pos="553085" algn="l"/>
                        </a:tabLst>
                      </a:pPr>
                      <a:r>
                        <a:rPr lang="zh-CN" sz="1100" kern="100" dirty="0">
                          <a:solidFill>
                            <a:schemeClr val="bg1"/>
                          </a:solidFill>
                          <a:latin typeface="宋体" pitchFamily="2" charset="-122"/>
                          <a:ea typeface="宋体" pitchFamily="2" charset="-122"/>
                        </a:rPr>
                        <a:t>对临近诉讼时效的债权信息，及时办理诉讼时效保全手续。</a:t>
                      </a:r>
                    </a:p>
                    <a:p>
                      <a:pPr marL="342900" lvl="0" indent="-342900" algn="just">
                        <a:lnSpc>
                          <a:spcPts val="1300"/>
                        </a:lnSpc>
                        <a:spcAft>
                          <a:spcPts val="0"/>
                        </a:spcAft>
                        <a:buFont typeface="+mj-lt"/>
                        <a:buAutoNum type="arabicPeriod"/>
                        <a:tabLst>
                          <a:tab pos="553085" algn="l"/>
                        </a:tabLst>
                      </a:pPr>
                      <a:r>
                        <a:rPr lang="zh-CN" sz="1100" kern="100" dirty="0">
                          <a:solidFill>
                            <a:schemeClr val="bg1"/>
                          </a:solidFill>
                          <a:latin typeface="宋体" pitchFamily="2" charset="-122"/>
                          <a:ea typeface="宋体" pitchFamily="2" charset="-122"/>
                        </a:rPr>
                        <a:t>已经发生或可能发生的呆账、坏账应及时通报并提出处置方案；</a:t>
                      </a:r>
                    </a:p>
                    <a:p>
                      <a:pPr marL="342900" lvl="0" indent="-342900" algn="just">
                        <a:lnSpc>
                          <a:spcPts val="1300"/>
                        </a:lnSpc>
                        <a:spcAft>
                          <a:spcPts val="0"/>
                        </a:spcAft>
                        <a:buFont typeface="+mj-lt"/>
                        <a:buAutoNum type="arabicPeriod"/>
                        <a:tabLst>
                          <a:tab pos="553085" algn="l"/>
                        </a:tabLst>
                      </a:pPr>
                      <a:r>
                        <a:rPr lang="zh-CN" sz="1100" kern="100" dirty="0">
                          <a:solidFill>
                            <a:schemeClr val="bg1"/>
                          </a:solidFill>
                          <a:latin typeface="宋体" pitchFamily="2" charset="-122"/>
                          <a:ea typeface="宋体" pitchFamily="2" charset="-122"/>
                        </a:rPr>
                        <a:t>已核销的坏账，单位仍然保留追索权，应单独设置备查账。</a:t>
                      </a:r>
                      <a:endParaRPr lang="zh-CN" sz="1100" kern="100" dirty="0">
                        <a:solidFill>
                          <a:schemeClr val="bg1"/>
                        </a:solidFill>
                        <a:latin typeface="宋体" pitchFamily="2" charset="-122"/>
                        <a:ea typeface="宋体" pitchFamily="2" charset="-122"/>
                        <a:cs typeface="Times New Roman"/>
                      </a:endParaRPr>
                    </a:p>
                  </a:txBody>
                  <a:tcPr marL="38150" marR="38150" marT="0" marB="0" anchor="ctr"/>
                </a:tc>
                <a:tc>
                  <a:txBody>
                    <a:bodyPr/>
                    <a:lstStyle/>
                    <a:p>
                      <a:pPr algn="just">
                        <a:lnSpc>
                          <a:spcPts val="1300"/>
                        </a:lnSpc>
                        <a:spcAft>
                          <a:spcPts val="0"/>
                        </a:spcAft>
                        <a:tabLst>
                          <a:tab pos="553085" algn="l"/>
                        </a:tabLst>
                      </a:pPr>
                      <a:r>
                        <a:rPr lang="zh-CN" sz="1100" kern="100" dirty="0">
                          <a:solidFill>
                            <a:schemeClr val="bg1"/>
                          </a:solidFill>
                          <a:latin typeface="宋体" pitchFamily="2" charset="-122"/>
                          <a:ea typeface="宋体" pitchFamily="2" charset="-122"/>
                        </a:rPr>
                        <a:t>财会部门</a:t>
                      </a:r>
                      <a:endParaRPr lang="zh-CN" sz="1100" kern="100" dirty="0">
                        <a:solidFill>
                          <a:schemeClr val="bg1"/>
                        </a:solidFill>
                        <a:latin typeface="宋体" pitchFamily="2" charset="-122"/>
                        <a:ea typeface="宋体" pitchFamily="2" charset="-122"/>
                        <a:cs typeface="Times New Roman"/>
                      </a:endParaRPr>
                    </a:p>
                  </a:txBody>
                  <a:tcPr marL="38150" marR="38150" marT="0" marB="0" anchor="ctr"/>
                </a:tc>
              </a:tr>
            </a:tbl>
          </a:graphicData>
        </a:graphic>
      </p:graphicFrame>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grpSp>
        <p:nvGrpSpPr>
          <p:cNvPr id="3" name="Group 2"/>
          <p:cNvGrpSpPr/>
          <p:nvPr/>
        </p:nvGrpSpPr>
        <p:grpSpPr>
          <a:xfrm>
            <a:off x="5177306" y="1031518"/>
            <a:ext cx="852019" cy="787757"/>
            <a:chOff x="529105" y="2374543"/>
            <a:chExt cx="2161524" cy="2161524"/>
          </a:xfrm>
        </p:grpSpPr>
        <p:sp>
          <p:nvSpPr>
            <p:cNvPr id="5" name="Freeform: Shape 97"/>
            <p:cNvSpPr/>
            <p:nvPr/>
          </p:nvSpPr>
          <p:spPr bwMode="auto">
            <a:xfrm>
              <a:off x="529105" y="2374543"/>
              <a:ext cx="2161524" cy="2161524"/>
            </a:xfrm>
            <a:custGeom>
              <a:avLst/>
              <a:gdLst/>
              <a:ahLst/>
              <a:cxnLst>
                <a:cxn ang="0">
                  <a:pos x="673" y="233"/>
                </a:cxn>
                <a:cxn ang="0">
                  <a:pos x="233" y="233"/>
                </a:cxn>
                <a:cxn ang="0">
                  <a:pos x="233" y="673"/>
                </a:cxn>
                <a:cxn ang="0">
                  <a:pos x="0" y="905"/>
                </a:cxn>
                <a:cxn ang="0">
                  <a:pos x="905" y="905"/>
                </a:cxn>
                <a:cxn ang="0">
                  <a:pos x="905" y="0"/>
                </a:cxn>
                <a:cxn ang="0">
                  <a:pos x="673" y="233"/>
                </a:cxn>
              </a:cxnLst>
              <a:rect l="0" t="0" r="r" b="b"/>
              <a:pathLst>
                <a:path w="905" h="905">
                  <a:moveTo>
                    <a:pt x="673" y="233"/>
                  </a:moveTo>
                  <a:lnTo>
                    <a:pt x="233" y="233"/>
                  </a:lnTo>
                  <a:lnTo>
                    <a:pt x="233" y="673"/>
                  </a:lnTo>
                  <a:lnTo>
                    <a:pt x="0" y="905"/>
                  </a:lnTo>
                  <a:lnTo>
                    <a:pt x="905" y="905"/>
                  </a:lnTo>
                  <a:lnTo>
                    <a:pt x="905" y="0"/>
                  </a:lnTo>
                  <a:lnTo>
                    <a:pt x="673" y="233"/>
                  </a:lnTo>
                  <a:close/>
                </a:path>
              </a:pathLst>
            </a:custGeom>
            <a:solidFill>
              <a:srgbClr val="8DB82E"/>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nvGrpSpPr>
            <p:cNvPr id="4" name="Group 117"/>
            <p:cNvGrpSpPr/>
            <p:nvPr/>
          </p:nvGrpSpPr>
          <p:grpSpPr>
            <a:xfrm>
              <a:off x="1640968" y="3448639"/>
              <a:ext cx="599496" cy="587552"/>
              <a:chOff x="1610900" y="2870922"/>
              <a:chExt cx="398464" cy="390524"/>
            </a:xfrm>
          </p:grpSpPr>
          <p:sp>
            <p:nvSpPr>
              <p:cNvPr id="17" name="Freeform: Shape 118"/>
              <p:cNvSpPr/>
              <p:nvPr/>
            </p:nvSpPr>
            <p:spPr bwMode="auto">
              <a:xfrm>
                <a:off x="1610900" y="2870922"/>
                <a:ext cx="233363" cy="234950"/>
              </a:xfrm>
              <a:custGeom>
                <a:avLst/>
                <a:gdLst/>
                <a:ahLst/>
                <a:cxnLst>
                  <a:cxn ang="0">
                    <a:pos x="9" y="48"/>
                  </a:cxn>
                  <a:cxn ang="0">
                    <a:pos x="12" y="55"/>
                  </a:cxn>
                  <a:cxn ang="0">
                    <a:pos x="8" y="59"/>
                  </a:cxn>
                  <a:cxn ang="0">
                    <a:pos x="8" y="64"/>
                  </a:cxn>
                  <a:cxn ang="0">
                    <a:pos x="14" y="70"/>
                  </a:cxn>
                  <a:cxn ang="0">
                    <a:pos x="19" y="70"/>
                  </a:cxn>
                  <a:cxn ang="0">
                    <a:pos x="23" y="67"/>
                  </a:cxn>
                  <a:cxn ang="0">
                    <a:pos x="31" y="70"/>
                  </a:cxn>
                  <a:cxn ang="0">
                    <a:pos x="31" y="75"/>
                  </a:cxn>
                  <a:cxn ang="0">
                    <a:pos x="35" y="79"/>
                  </a:cxn>
                  <a:cxn ang="0">
                    <a:pos x="43" y="79"/>
                  </a:cxn>
                  <a:cxn ang="0">
                    <a:pos x="47" y="75"/>
                  </a:cxn>
                  <a:cxn ang="0">
                    <a:pos x="47" y="70"/>
                  </a:cxn>
                  <a:cxn ang="0">
                    <a:pos x="55" y="67"/>
                  </a:cxn>
                  <a:cxn ang="0">
                    <a:pos x="59" y="70"/>
                  </a:cxn>
                  <a:cxn ang="0">
                    <a:pos x="64" y="70"/>
                  </a:cxn>
                  <a:cxn ang="0">
                    <a:pos x="70" y="64"/>
                  </a:cxn>
                  <a:cxn ang="0">
                    <a:pos x="70" y="59"/>
                  </a:cxn>
                  <a:cxn ang="0">
                    <a:pos x="67" y="55"/>
                  </a:cxn>
                  <a:cxn ang="0">
                    <a:pos x="70" y="48"/>
                  </a:cxn>
                  <a:cxn ang="0">
                    <a:pos x="75" y="47"/>
                  </a:cxn>
                  <a:cxn ang="0">
                    <a:pos x="78" y="43"/>
                  </a:cxn>
                  <a:cxn ang="0">
                    <a:pos x="78" y="35"/>
                  </a:cxn>
                  <a:cxn ang="0">
                    <a:pos x="75" y="31"/>
                  </a:cxn>
                  <a:cxn ang="0">
                    <a:pos x="70" y="31"/>
                  </a:cxn>
                  <a:cxn ang="0">
                    <a:pos x="67" y="23"/>
                  </a:cxn>
                  <a:cxn ang="0">
                    <a:pos x="70" y="20"/>
                  </a:cxn>
                  <a:cxn ang="0">
                    <a:pos x="70" y="15"/>
                  </a:cxn>
                  <a:cxn ang="0">
                    <a:pos x="64" y="9"/>
                  </a:cxn>
                  <a:cxn ang="0">
                    <a:pos x="59" y="8"/>
                  </a:cxn>
                  <a:cxn ang="0">
                    <a:pos x="56" y="11"/>
                  </a:cxn>
                  <a:cxn ang="0">
                    <a:pos x="48" y="8"/>
                  </a:cxn>
                  <a:cxn ang="0">
                    <a:pos x="47" y="3"/>
                  </a:cxn>
                  <a:cxn ang="0">
                    <a:pos x="44" y="0"/>
                  </a:cxn>
                  <a:cxn ang="0">
                    <a:pos x="35" y="0"/>
                  </a:cxn>
                  <a:cxn ang="0">
                    <a:pos x="32" y="3"/>
                  </a:cxn>
                  <a:cxn ang="0">
                    <a:pos x="31" y="8"/>
                  </a:cxn>
                  <a:cxn ang="0">
                    <a:pos x="23" y="12"/>
                  </a:cxn>
                  <a:cxn ang="0">
                    <a:pos x="19" y="8"/>
                  </a:cxn>
                  <a:cxn ang="0">
                    <a:pos x="14" y="9"/>
                  </a:cxn>
                  <a:cxn ang="0">
                    <a:pos x="8" y="15"/>
                  </a:cxn>
                  <a:cxn ang="0">
                    <a:pos x="8" y="20"/>
                  </a:cxn>
                  <a:cxn ang="0">
                    <a:pos x="11" y="24"/>
                  </a:cxn>
                  <a:cxn ang="0">
                    <a:pos x="8" y="31"/>
                  </a:cxn>
                  <a:cxn ang="0">
                    <a:pos x="3" y="32"/>
                  </a:cxn>
                  <a:cxn ang="0">
                    <a:pos x="0" y="35"/>
                  </a:cxn>
                  <a:cxn ang="0">
                    <a:pos x="0" y="44"/>
                  </a:cxn>
                  <a:cxn ang="0">
                    <a:pos x="3" y="47"/>
                  </a:cxn>
                  <a:cxn ang="0">
                    <a:pos x="9" y="48"/>
                  </a:cxn>
                  <a:cxn ang="0">
                    <a:pos x="39" y="25"/>
                  </a:cxn>
                  <a:cxn ang="0">
                    <a:pos x="53" y="39"/>
                  </a:cxn>
                  <a:cxn ang="0">
                    <a:pos x="39" y="53"/>
                  </a:cxn>
                  <a:cxn ang="0">
                    <a:pos x="25" y="39"/>
                  </a:cxn>
                  <a:cxn ang="0">
                    <a:pos x="39" y="25"/>
                  </a:cxn>
                  <a:cxn ang="0">
                    <a:pos x="39" y="25"/>
                  </a:cxn>
                  <a:cxn ang="0">
                    <a:pos x="39" y="25"/>
                  </a:cxn>
                </a:cxnLst>
                <a:rect l="0" t="0" r="r" b="b"/>
                <a:pathLst>
                  <a:path w="78" h="79">
                    <a:moveTo>
                      <a:pt x="9" y="48"/>
                    </a:moveTo>
                    <a:cubicBezTo>
                      <a:pt x="9" y="50"/>
                      <a:pt x="10" y="53"/>
                      <a:pt x="12" y="55"/>
                    </a:cubicBezTo>
                    <a:cubicBezTo>
                      <a:pt x="8" y="59"/>
                      <a:pt x="8" y="59"/>
                      <a:pt x="8" y="59"/>
                    </a:cubicBezTo>
                    <a:cubicBezTo>
                      <a:pt x="7" y="61"/>
                      <a:pt x="7" y="63"/>
                      <a:pt x="8" y="64"/>
                    </a:cubicBezTo>
                    <a:cubicBezTo>
                      <a:pt x="14" y="70"/>
                      <a:pt x="14" y="70"/>
                      <a:pt x="14" y="70"/>
                    </a:cubicBezTo>
                    <a:cubicBezTo>
                      <a:pt x="16" y="71"/>
                      <a:pt x="18" y="71"/>
                      <a:pt x="19" y="70"/>
                    </a:cubicBezTo>
                    <a:cubicBezTo>
                      <a:pt x="23" y="67"/>
                      <a:pt x="23" y="67"/>
                      <a:pt x="23" y="67"/>
                    </a:cubicBezTo>
                    <a:cubicBezTo>
                      <a:pt x="26" y="68"/>
                      <a:pt x="28" y="69"/>
                      <a:pt x="31" y="70"/>
                    </a:cubicBezTo>
                    <a:cubicBezTo>
                      <a:pt x="31" y="75"/>
                      <a:pt x="31" y="75"/>
                      <a:pt x="31" y="75"/>
                    </a:cubicBezTo>
                    <a:cubicBezTo>
                      <a:pt x="31" y="77"/>
                      <a:pt x="33" y="79"/>
                      <a:pt x="35" y="79"/>
                    </a:cubicBezTo>
                    <a:cubicBezTo>
                      <a:pt x="43" y="79"/>
                      <a:pt x="43" y="79"/>
                      <a:pt x="43" y="79"/>
                    </a:cubicBezTo>
                    <a:cubicBezTo>
                      <a:pt x="45" y="79"/>
                      <a:pt x="47" y="77"/>
                      <a:pt x="47" y="75"/>
                    </a:cubicBezTo>
                    <a:cubicBezTo>
                      <a:pt x="47" y="70"/>
                      <a:pt x="47" y="70"/>
                      <a:pt x="47" y="70"/>
                    </a:cubicBezTo>
                    <a:cubicBezTo>
                      <a:pt x="50" y="69"/>
                      <a:pt x="53" y="68"/>
                      <a:pt x="55" y="67"/>
                    </a:cubicBezTo>
                    <a:cubicBezTo>
                      <a:pt x="59" y="70"/>
                      <a:pt x="59" y="70"/>
                      <a:pt x="59" y="70"/>
                    </a:cubicBezTo>
                    <a:cubicBezTo>
                      <a:pt x="61" y="71"/>
                      <a:pt x="63" y="71"/>
                      <a:pt x="64" y="70"/>
                    </a:cubicBezTo>
                    <a:cubicBezTo>
                      <a:pt x="70" y="64"/>
                      <a:pt x="70" y="64"/>
                      <a:pt x="70" y="64"/>
                    </a:cubicBezTo>
                    <a:cubicBezTo>
                      <a:pt x="71" y="63"/>
                      <a:pt x="71" y="61"/>
                      <a:pt x="70" y="59"/>
                    </a:cubicBezTo>
                    <a:cubicBezTo>
                      <a:pt x="67" y="55"/>
                      <a:pt x="67" y="55"/>
                      <a:pt x="67" y="55"/>
                    </a:cubicBezTo>
                    <a:cubicBezTo>
                      <a:pt x="68" y="53"/>
                      <a:pt x="70" y="50"/>
                      <a:pt x="70" y="48"/>
                    </a:cubicBezTo>
                    <a:cubicBezTo>
                      <a:pt x="75" y="47"/>
                      <a:pt x="75" y="47"/>
                      <a:pt x="75" y="47"/>
                    </a:cubicBezTo>
                    <a:cubicBezTo>
                      <a:pt x="77" y="47"/>
                      <a:pt x="78" y="45"/>
                      <a:pt x="78" y="43"/>
                    </a:cubicBezTo>
                    <a:cubicBezTo>
                      <a:pt x="78" y="35"/>
                      <a:pt x="78" y="35"/>
                      <a:pt x="78" y="35"/>
                    </a:cubicBezTo>
                    <a:cubicBezTo>
                      <a:pt x="78" y="33"/>
                      <a:pt x="77" y="32"/>
                      <a:pt x="75" y="31"/>
                    </a:cubicBezTo>
                    <a:cubicBezTo>
                      <a:pt x="70" y="31"/>
                      <a:pt x="70" y="31"/>
                      <a:pt x="70" y="31"/>
                    </a:cubicBezTo>
                    <a:cubicBezTo>
                      <a:pt x="70" y="28"/>
                      <a:pt x="69" y="26"/>
                      <a:pt x="67" y="23"/>
                    </a:cubicBezTo>
                    <a:cubicBezTo>
                      <a:pt x="70" y="20"/>
                      <a:pt x="70" y="20"/>
                      <a:pt x="70" y="20"/>
                    </a:cubicBezTo>
                    <a:cubicBezTo>
                      <a:pt x="71" y="18"/>
                      <a:pt x="71" y="16"/>
                      <a:pt x="70" y="15"/>
                    </a:cubicBezTo>
                    <a:cubicBezTo>
                      <a:pt x="64" y="9"/>
                      <a:pt x="64" y="9"/>
                      <a:pt x="64" y="9"/>
                    </a:cubicBezTo>
                    <a:cubicBezTo>
                      <a:pt x="63" y="7"/>
                      <a:pt x="61" y="7"/>
                      <a:pt x="59" y="8"/>
                    </a:cubicBezTo>
                    <a:cubicBezTo>
                      <a:pt x="56" y="11"/>
                      <a:pt x="56" y="11"/>
                      <a:pt x="56" y="11"/>
                    </a:cubicBezTo>
                    <a:cubicBezTo>
                      <a:pt x="53" y="10"/>
                      <a:pt x="51" y="9"/>
                      <a:pt x="48" y="8"/>
                    </a:cubicBezTo>
                    <a:cubicBezTo>
                      <a:pt x="47" y="3"/>
                      <a:pt x="47" y="3"/>
                      <a:pt x="47" y="3"/>
                    </a:cubicBezTo>
                    <a:cubicBezTo>
                      <a:pt x="47" y="2"/>
                      <a:pt x="45" y="0"/>
                      <a:pt x="44" y="0"/>
                    </a:cubicBezTo>
                    <a:cubicBezTo>
                      <a:pt x="35" y="0"/>
                      <a:pt x="35" y="0"/>
                      <a:pt x="35" y="0"/>
                    </a:cubicBezTo>
                    <a:cubicBezTo>
                      <a:pt x="33" y="0"/>
                      <a:pt x="32" y="2"/>
                      <a:pt x="32" y="3"/>
                    </a:cubicBezTo>
                    <a:cubicBezTo>
                      <a:pt x="31" y="8"/>
                      <a:pt x="31" y="8"/>
                      <a:pt x="31" y="8"/>
                    </a:cubicBezTo>
                    <a:cubicBezTo>
                      <a:pt x="28" y="9"/>
                      <a:pt x="26" y="10"/>
                      <a:pt x="23" y="12"/>
                    </a:cubicBezTo>
                    <a:cubicBezTo>
                      <a:pt x="19" y="8"/>
                      <a:pt x="19" y="8"/>
                      <a:pt x="19" y="8"/>
                    </a:cubicBezTo>
                    <a:cubicBezTo>
                      <a:pt x="18" y="7"/>
                      <a:pt x="16" y="7"/>
                      <a:pt x="14" y="9"/>
                    </a:cubicBezTo>
                    <a:cubicBezTo>
                      <a:pt x="8" y="15"/>
                      <a:pt x="8" y="15"/>
                      <a:pt x="8" y="15"/>
                    </a:cubicBezTo>
                    <a:cubicBezTo>
                      <a:pt x="7" y="16"/>
                      <a:pt x="7" y="18"/>
                      <a:pt x="8" y="20"/>
                    </a:cubicBezTo>
                    <a:cubicBezTo>
                      <a:pt x="11" y="24"/>
                      <a:pt x="11" y="24"/>
                      <a:pt x="11" y="24"/>
                    </a:cubicBezTo>
                    <a:cubicBezTo>
                      <a:pt x="10" y="26"/>
                      <a:pt x="9" y="29"/>
                      <a:pt x="8" y="31"/>
                    </a:cubicBezTo>
                    <a:cubicBezTo>
                      <a:pt x="3" y="32"/>
                      <a:pt x="3" y="32"/>
                      <a:pt x="3" y="32"/>
                    </a:cubicBezTo>
                    <a:cubicBezTo>
                      <a:pt x="1" y="32"/>
                      <a:pt x="0" y="33"/>
                      <a:pt x="0" y="35"/>
                    </a:cubicBezTo>
                    <a:cubicBezTo>
                      <a:pt x="0" y="44"/>
                      <a:pt x="0" y="44"/>
                      <a:pt x="0" y="44"/>
                    </a:cubicBezTo>
                    <a:cubicBezTo>
                      <a:pt x="0" y="46"/>
                      <a:pt x="1" y="47"/>
                      <a:pt x="3" y="47"/>
                    </a:cubicBezTo>
                    <a:lnTo>
                      <a:pt x="9" y="48"/>
                    </a:lnTo>
                    <a:close/>
                    <a:moveTo>
                      <a:pt x="39" y="25"/>
                    </a:moveTo>
                    <a:cubicBezTo>
                      <a:pt x="47" y="25"/>
                      <a:pt x="53" y="31"/>
                      <a:pt x="53" y="39"/>
                    </a:cubicBezTo>
                    <a:cubicBezTo>
                      <a:pt x="53" y="47"/>
                      <a:pt x="47" y="53"/>
                      <a:pt x="39" y="53"/>
                    </a:cubicBezTo>
                    <a:cubicBezTo>
                      <a:pt x="32" y="53"/>
                      <a:pt x="25" y="47"/>
                      <a:pt x="25" y="39"/>
                    </a:cubicBezTo>
                    <a:cubicBezTo>
                      <a:pt x="25" y="31"/>
                      <a:pt x="32" y="25"/>
                      <a:pt x="39" y="25"/>
                    </a:cubicBezTo>
                    <a:close/>
                    <a:moveTo>
                      <a:pt x="39" y="25"/>
                    </a:moveTo>
                    <a:cubicBezTo>
                      <a:pt x="39" y="25"/>
                      <a:pt x="39" y="25"/>
                      <a:pt x="39" y="25"/>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18" name="Freeform: Shape 119"/>
              <p:cNvSpPr/>
              <p:nvPr/>
            </p:nvSpPr>
            <p:spPr bwMode="auto">
              <a:xfrm>
                <a:off x="1814101" y="2989983"/>
                <a:ext cx="195263" cy="193675"/>
              </a:xfrm>
              <a:custGeom>
                <a:avLst/>
                <a:gdLst/>
                <a:ahLst/>
                <a:cxnLst>
                  <a:cxn ang="0">
                    <a:pos x="55" y="10"/>
                  </a:cxn>
                  <a:cxn ang="0">
                    <a:pos x="51" y="6"/>
                  </a:cxn>
                  <a:cxn ang="0">
                    <a:pos x="46" y="6"/>
                  </a:cxn>
                  <a:cxn ang="0">
                    <a:pos x="44" y="9"/>
                  </a:cxn>
                  <a:cxn ang="0">
                    <a:pos x="37" y="7"/>
                  </a:cxn>
                  <a:cxn ang="0">
                    <a:pos x="36" y="3"/>
                  </a:cxn>
                  <a:cxn ang="0">
                    <a:pos x="32" y="0"/>
                  </a:cxn>
                  <a:cxn ang="0">
                    <a:pos x="27" y="1"/>
                  </a:cxn>
                  <a:cxn ang="0">
                    <a:pos x="23" y="4"/>
                  </a:cxn>
                  <a:cxn ang="0">
                    <a:pos x="23" y="8"/>
                  </a:cxn>
                  <a:cxn ang="0">
                    <a:pos x="17" y="11"/>
                  </a:cxn>
                  <a:cxn ang="0">
                    <a:pos x="14" y="9"/>
                  </a:cxn>
                  <a:cxn ang="0">
                    <a:pos x="9" y="10"/>
                  </a:cxn>
                  <a:cxn ang="0">
                    <a:pos x="6" y="14"/>
                  </a:cxn>
                  <a:cxn ang="0">
                    <a:pos x="6" y="19"/>
                  </a:cxn>
                  <a:cxn ang="0">
                    <a:pos x="8" y="22"/>
                  </a:cxn>
                  <a:cxn ang="0">
                    <a:pos x="6" y="28"/>
                  </a:cxn>
                  <a:cxn ang="0">
                    <a:pos x="3" y="29"/>
                  </a:cxn>
                  <a:cxn ang="0">
                    <a:pos x="0" y="33"/>
                  </a:cxn>
                  <a:cxn ang="0">
                    <a:pos x="0" y="38"/>
                  </a:cxn>
                  <a:cxn ang="0">
                    <a:pos x="4" y="42"/>
                  </a:cxn>
                  <a:cxn ang="0">
                    <a:pos x="8" y="42"/>
                  </a:cxn>
                  <a:cxn ang="0">
                    <a:pos x="11" y="47"/>
                  </a:cxn>
                  <a:cxn ang="0">
                    <a:pos x="8" y="51"/>
                  </a:cxn>
                  <a:cxn ang="0">
                    <a:pos x="9" y="55"/>
                  </a:cxn>
                  <a:cxn ang="0">
                    <a:pos x="14" y="59"/>
                  </a:cxn>
                  <a:cxn ang="0">
                    <a:pos x="18" y="59"/>
                  </a:cxn>
                  <a:cxn ang="0">
                    <a:pos x="21" y="56"/>
                  </a:cxn>
                  <a:cxn ang="0">
                    <a:pos x="27" y="58"/>
                  </a:cxn>
                  <a:cxn ang="0">
                    <a:pos x="28" y="62"/>
                  </a:cxn>
                  <a:cxn ang="0">
                    <a:pos x="32" y="65"/>
                  </a:cxn>
                  <a:cxn ang="0">
                    <a:pos x="38" y="64"/>
                  </a:cxn>
                  <a:cxn ang="0">
                    <a:pos x="41" y="61"/>
                  </a:cxn>
                  <a:cxn ang="0">
                    <a:pos x="41" y="57"/>
                  </a:cxn>
                  <a:cxn ang="0">
                    <a:pos x="47" y="54"/>
                  </a:cxn>
                  <a:cxn ang="0">
                    <a:pos x="50" y="56"/>
                  </a:cxn>
                  <a:cxn ang="0">
                    <a:pos x="55" y="56"/>
                  </a:cxn>
                  <a:cxn ang="0">
                    <a:pos x="59" y="51"/>
                  </a:cxn>
                  <a:cxn ang="0">
                    <a:pos x="59" y="46"/>
                  </a:cxn>
                  <a:cxn ang="0">
                    <a:pos x="56" y="44"/>
                  </a:cxn>
                  <a:cxn ang="0">
                    <a:pos x="58" y="37"/>
                  </a:cxn>
                  <a:cxn ang="0">
                    <a:pos x="62" y="37"/>
                  </a:cxn>
                  <a:cxn ang="0">
                    <a:pos x="64" y="33"/>
                  </a:cxn>
                  <a:cxn ang="0">
                    <a:pos x="64" y="27"/>
                  </a:cxn>
                  <a:cxn ang="0">
                    <a:pos x="60" y="24"/>
                  </a:cxn>
                  <a:cxn ang="0">
                    <a:pos x="57" y="24"/>
                  </a:cxn>
                  <a:cxn ang="0">
                    <a:pos x="54" y="18"/>
                  </a:cxn>
                  <a:cxn ang="0">
                    <a:pos x="56" y="15"/>
                  </a:cxn>
                  <a:cxn ang="0">
                    <a:pos x="55" y="10"/>
                  </a:cxn>
                  <a:cxn ang="0">
                    <a:pos x="33" y="44"/>
                  </a:cxn>
                  <a:cxn ang="0">
                    <a:pos x="21" y="33"/>
                  </a:cxn>
                  <a:cxn ang="0">
                    <a:pos x="31" y="21"/>
                  </a:cxn>
                  <a:cxn ang="0">
                    <a:pos x="44" y="31"/>
                  </a:cxn>
                  <a:cxn ang="0">
                    <a:pos x="33" y="44"/>
                  </a:cxn>
                  <a:cxn ang="0">
                    <a:pos x="33" y="44"/>
                  </a:cxn>
                  <a:cxn ang="0">
                    <a:pos x="33" y="44"/>
                  </a:cxn>
                </a:cxnLst>
                <a:rect l="0" t="0" r="r" b="b"/>
                <a:pathLst>
                  <a:path w="65" h="65">
                    <a:moveTo>
                      <a:pt x="55" y="10"/>
                    </a:moveTo>
                    <a:cubicBezTo>
                      <a:pt x="51" y="6"/>
                      <a:pt x="51" y="6"/>
                      <a:pt x="51" y="6"/>
                    </a:cubicBezTo>
                    <a:cubicBezTo>
                      <a:pt x="49" y="5"/>
                      <a:pt x="47" y="5"/>
                      <a:pt x="46" y="6"/>
                    </a:cubicBezTo>
                    <a:cubicBezTo>
                      <a:pt x="44" y="9"/>
                      <a:pt x="44" y="9"/>
                      <a:pt x="44" y="9"/>
                    </a:cubicBezTo>
                    <a:cubicBezTo>
                      <a:pt x="41" y="8"/>
                      <a:pt x="39" y="7"/>
                      <a:pt x="37" y="7"/>
                    </a:cubicBezTo>
                    <a:cubicBezTo>
                      <a:pt x="36" y="3"/>
                      <a:pt x="36" y="3"/>
                      <a:pt x="36" y="3"/>
                    </a:cubicBezTo>
                    <a:cubicBezTo>
                      <a:pt x="36" y="1"/>
                      <a:pt x="34" y="0"/>
                      <a:pt x="32" y="0"/>
                    </a:cubicBezTo>
                    <a:cubicBezTo>
                      <a:pt x="27" y="1"/>
                      <a:pt x="27" y="1"/>
                      <a:pt x="27" y="1"/>
                    </a:cubicBezTo>
                    <a:cubicBezTo>
                      <a:pt x="25" y="1"/>
                      <a:pt x="23" y="2"/>
                      <a:pt x="23" y="4"/>
                    </a:cubicBezTo>
                    <a:cubicBezTo>
                      <a:pt x="23" y="8"/>
                      <a:pt x="23" y="8"/>
                      <a:pt x="23" y="8"/>
                    </a:cubicBezTo>
                    <a:cubicBezTo>
                      <a:pt x="21" y="9"/>
                      <a:pt x="19" y="10"/>
                      <a:pt x="17" y="11"/>
                    </a:cubicBezTo>
                    <a:cubicBezTo>
                      <a:pt x="14" y="9"/>
                      <a:pt x="14" y="9"/>
                      <a:pt x="14" y="9"/>
                    </a:cubicBezTo>
                    <a:cubicBezTo>
                      <a:pt x="13" y="8"/>
                      <a:pt x="11" y="8"/>
                      <a:pt x="9" y="10"/>
                    </a:cubicBezTo>
                    <a:cubicBezTo>
                      <a:pt x="6" y="14"/>
                      <a:pt x="6" y="14"/>
                      <a:pt x="6" y="14"/>
                    </a:cubicBezTo>
                    <a:cubicBezTo>
                      <a:pt x="4" y="16"/>
                      <a:pt x="4" y="18"/>
                      <a:pt x="6" y="19"/>
                    </a:cubicBezTo>
                    <a:cubicBezTo>
                      <a:pt x="8" y="22"/>
                      <a:pt x="8" y="22"/>
                      <a:pt x="8" y="22"/>
                    </a:cubicBezTo>
                    <a:cubicBezTo>
                      <a:pt x="7" y="24"/>
                      <a:pt x="7" y="26"/>
                      <a:pt x="6" y="28"/>
                    </a:cubicBezTo>
                    <a:cubicBezTo>
                      <a:pt x="3" y="29"/>
                      <a:pt x="3" y="29"/>
                      <a:pt x="3" y="29"/>
                    </a:cubicBezTo>
                    <a:cubicBezTo>
                      <a:pt x="1" y="29"/>
                      <a:pt x="0" y="31"/>
                      <a:pt x="0" y="33"/>
                    </a:cubicBezTo>
                    <a:cubicBezTo>
                      <a:pt x="0" y="38"/>
                      <a:pt x="0" y="38"/>
                      <a:pt x="0" y="38"/>
                    </a:cubicBezTo>
                    <a:cubicBezTo>
                      <a:pt x="1" y="40"/>
                      <a:pt x="2" y="42"/>
                      <a:pt x="4" y="42"/>
                    </a:cubicBezTo>
                    <a:cubicBezTo>
                      <a:pt x="8" y="42"/>
                      <a:pt x="8" y="42"/>
                      <a:pt x="8" y="42"/>
                    </a:cubicBezTo>
                    <a:cubicBezTo>
                      <a:pt x="9" y="44"/>
                      <a:pt x="9" y="45"/>
                      <a:pt x="11" y="47"/>
                    </a:cubicBezTo>
                    <a:cubicBezTo>
                      <a:pt x="8" y="51"/>
                      <a:pt x="8" y="51"/>
                      <a:pt x="8" y="51"/>
                    </a:cubicBezTo>
                    <a:cubicBezTo>
                      <a:pt x="7" y="52"/>
                      <a:pt x="8" y="54"/>
                      <a:pt x="9" y="55"/>
                    </a:cubicBezTo>
                    <a:cubicBezTo>
                      <a:pt x="14" y="59"/>
                      <a:pt x="14" y="59"/>
                      <a:pt x="14" y="59"/>
                    </a:cubicBezTo>
                    <a:cubicBezTo>
                      <a:pt x="15" y="60"/>
                      <a:pt x="17" y="60"/>
                      <a:pt x="18" y="59"/>
                    </a:cubicBezTo>
                    <a:cubicBezTo>
                      <a:pt x="21" y="56"/>
                      <a:pt x="21" y="56"/>
                      <a:pt x="21" y="56"/>
                    </a:cubicBezTo>
                    <a:cubicBezTo>
                      <a:pt x="23" y="57"/>
                      <a:pt x="25" y="58"/>
                      <a:pt x="27" y="58"/>
                    </a:cubicBezTo>
                    <a:cubicBezTo>
                      <a:pt x="28" y="62"/>
                      <a:pt x="28" y="62"/>
                      <a:pt x="28" y="62"/>
                    </a:cubicBezTo>
                    <a:cubicBezTo>
                      <a:pt x="28" y="64"/>
                      <a:pt x="30" y="65"/>
                      <a:pt x="32" y="65"/>
                    </a:cubicBezTo>
                    <a:cubicBezTo>
                      <a:pt x="38" y="64"/>
                      <a:pt x="38" y="64"/>
                      <a:pt x="38" y="64"/>
                    </a:cubicBezTo>
                    <a:cubicBezTo>
                      <a:pt x="39" y="64"/>
                      <a:pt x="41" y="63"/>
                      <a:pt x="41" y="61"/>
                    </a:cubicBezTo>
                    <a:cubicBezTo>
                      <a:pt x="41" y="57"/>
                      <a:pt x="41" y="57"/>
                      <a:pt x="41" y="57"/>
                    </a:cubicBezTo>
                    <a:cubicBezTo>
                      <a:pt x="43" y="56"/>
                      <a:pt x="45" y="55"/>
                      <a:pt x="47" y="54"/>
                    </a:cubicBezTo>
                    <a:cubicBezTo>
                      <a:pt x="50" y="56"/>
                      <a:pt x="50" y="56"/>
                      <a:pt x="50" y="56"/>
                    </a:cubicBezTo>
                    <a:cubicBezTo>
                      <a:pt x="52" y="57"/>
                      <a:pt x="54" y="57"/>
                      <a:pt x="55" y="56"/>
                    </a:cubicBezTo>
                    <a:cubicBezTo>
                      <a:pt x="59" y="51"/>
                      <a:pt x="59" y="51"/>
                      <a:pt x="59" y="51"/>
                    </a:cubicBezTo>
                    <a:cubicBezTo>
                      <a:pt x="60" y="50"/>
                      <a:pt x="60" y="48"/>
                      <a:pt x="59" y="46"/>
                    </a:cubicBezTo>
                    <a:cubicBezTo>
                      <a:pt x="56" y="44"/>
                      <a:pt x="56" y="44"/>
                      <a:pt x="56" y="44"/>
                    </a:cubicBezTo>
                    <a:cubicBezTo>
                      <a:pt x="57" y="42"/>
                      <a:pt x="58" y="39"/>
                      <a:pt x="58" y="37"/>
                    </a:cubicBezTo>
                    <a:cubicBezTo>
                      <a:pt x="62" y="37"/>
                      <a:pt x="62" y="37"/>
                      <a:pt x="62" y="37"/>
                    </a:cubicBezTo>
                    <a:cubicBezTo>
                      <a:pt x="63" y="36"/>
                      <a:pt x="65" y="35"/>
                      <a:pt x="64" y="33"/>
                    </a:cubicBezTo>
                    <a:cubicBezTo>
                      <a:pt x="64" y="27"/>
                      <a:pt x="64" y="27"/>
                      <a:pt x="64" y="27"/>
                    </a:cubicBezTo>
                    <a:cubicBezTo>
                      <a:pt x="64" y="25"/>
                      <a:pt x="62" y="24"/>
                      <a:pt x="60" y="24"/>
                    </a:cubicBezTo>
                    <a:cubicBezTo>
                      <a:pt x="57" y="24"/>
                      <a:pt x="57" y="24"/>
                      <a:pt x="57" y="24"/>
                    </a:cubicBezTo>
                    <a:cubicBezTo>
                      <a:pt x="56" y="21"/>
                      <a:pt x="55" y="20"/>
                      <a:pt x="54" y="18"/>
                    </a:cubicBezTo>
                    <a:cubicBezTo>
                      <a:pt x="56" y="15"/>
                      <a:pt x="56" y="15"/>
                      <a:pt x="56" y="15"/>
                    </a:cubicBezTo>
                    <a:cubicBezTo>
                      <a:pt x="57" y="13"/>
                      <a:pt x="57" y="11"/>
                      <a:pt x="55" y="10"/>
                    </a:cubicBezTo>
                    <a:close/>
                    <a:moveTo>
                      <a:pt x="33" y="44"/>
                    </a:moveTo>
                    <a:cubicBezTo>
                      <a:pt x="27" y="44"/>
                      <a:pt x="21" y="40"/>
                      <a:pt x="21" y="33"/>
                    </a:cubicBezTo>
                    <a:cubicBezTo>
                      <a:pt x="20" y="27"/>
                      <a:pt x="25" y="21"/>
                      <a:pt x="31" y="21"/>
                    </a:cubicBezTo>
                    <a:cubicBezTo>
                      <a:pt x="38" y="20"/>
                      <a:pt x="43" y="25"/>
                      <a:pt x="44" y="31"/>
                    </a:cubicBezTo>
                    <a:cubicBezTo>
                      <a:pt x="44" y="38"/>
                      <a:pt x="40" y="43"/>
                      <a:pt x="33" y="44"/>
                    </a:cubicBezTo>
                    <a:close/>
                    <a:moveTo>
                      <a:pt x="33" y="44"/>
                    </a:moveTo>
                    <a:cubicBezTo>
                      <a:pt x="33" y="44"/>
                      <a:pt x="33" y="44"/>
                      <a:pt x="33" y="44"/>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19" name="Freeform: Shape 120"/>
              <p:cNvSpPr/>
              <p:nvPr/>
            </p:nvSpPr>
            <p:spPr bwMode="auto">
              <a:xfrm>
                <a:off x="1688688" y="3105871"/>
                <a:ext cx="155575" cy="155575"/>
              </a:xfrm>
              <a:custGeom>
                <a:avLst/>
                <a:gdLst/>
                <a:ahLst/>
                <a:cxnLst>
                  <a:cxn ang="0">
                    <a:pos x="3" y="21"/>
                  </a:cxn>
                  <a:cxn ang="0">
                    <a:pos x="0" y="24"/>
                  </a:cxn>
                  <a:cxn ang="0">
                    <a:pos x="0" y="28"/>
                  </a:cxn>
                  <a:cxn ang="0">
                    <a:pos x="3" y="31"/>
                  </a:cxn>
                  <a:cxn ang="0">
                    <a:pos x="6" y="32"/>
                  </a:cxn>
                  <a:cxn ang="0">
                    <a:pos x="7" y="36"/>
                  </a:cxn>
                  <a:cxn ang="0">
                    <a:pos x="6" y="38"/>
                  </a:cxn>
                  <a:cxn ang="0">
                    <a:pos x="6" y="43"/>
                  </a:cxn>
                  <a:cxn ang="0">
                    <a:pos x="9" y="45"/>
                  </a:cxn>
                  <a:cxn ang="0">
                    <a:pos x="13" y="46"/>
                  </a:cxn>
                  <a:cxn ang="0">
                    <a:pos x="15" y="44"/>
                  </a:cxn>
                  <a:cxn ang="0">
                    <a:pos x="20" y="46"/>
                  </a:cxn>
                  <a:cxn ang="0">
                    <a:pos x="20" y="49"/>
                  </a:cxn>
                  <a:cxn ang="0">
                    <a:pos x="24" y="52"/>
                  </a:cxn>
                  <a:cxn ang="0">
                    <a:pos x="27" y="52"/>
                  </a:cxn>
                  <a:cxn ang="0">
                    <a:pos x="31" y="49"/>
                  </a:cxn>
                  <a:cxn ang="0">
                    <a:pos x="31" y="47"/>
                  </a:cxn>
                  <a:cxn ang="0">
                    <a:pos x="36" y="45"/>
                  </a:cxn>
                  <a:cxn ang="0">
                    <a:pos x="38" y="46"/>
                  </a:cxn>
                  <a:cxn ang="0">
                    <a:pos x="43" y="46"/>
                  </a:cxn>
                  <a:cxn ang="0">
                    <a:pos x="46" y="43"/>
                  </a:cxn>
                  <a:cxn ang="0">
                    <a:pos x="46" y="39"/>
                  </a:cxn>
                  <a:cxn ang="0">
                    <a:pos x="45" y="37"/>
                  </a:cxn>
                  <a:cxn ang="0">
                    <a:pos x="47" y="32"/>
                  </a:cxn>
                  <a:cxn ang="0">
                    <a:pos x="49" y="32"/>
                  </a:cxn>
                  <a:cxn ang="0">
                    <a:pos x="52" y="28"/>
                  </a:cxn>
                  <a:cxn ang="0">
                    <a:pos x="52" y="24"/>
                  </a:cxn>
                  <a:cxn ang="0">
                    <a:pos x="49" y="21"/>
                  </a:cxn>
                  <a:cxn ang="0">
                    <a:pos x="47" y="21"/>
                  </a:cxn>
                  <a:cxn ang="0">
                    <a:pos x="45" y="16"/>
                  </a:cxn>
                  <a:cxn ang="0">
                    <a:pos x="46" y="14"/>
                  </a:cxn>
                  <a:cxn ang="0">
                    <a:pos x="46" y="9"/>
                  </a:cxn>
                  <a:cxn ang="0">
                    <a:pos x="44" y="7"/>
                  </a:cxn>
                  <a:cxn ang="0">
                    <a:pos x="39" y="6"/>
                  </a:cxn>
                  <a:cxn ang="0">
                    <a:pos x="37" y="8"/>
                  </a:cxn>
                  <a:cxn ang="0">
                    <a:pos x="32" y="5"/>
                  </a:cxn>
                  <a:cxn ang="0">
                    <a:pos x="32" y="3"/>
                  </a:cxn>
                  <a:cxn ang="0">
                    <a:pos x="28" y="0"/>
                  </a:cxn>
                  <a:cxn ang="0">
                    <a:pos x="25" y="0"/>
                  </a:cxn>
                  <a:cxn ang="0">
                    <a:pos x="21" y="3"/>
                  </a:cxn>
                  <a:cxn ang="0">
                    <a:pos x="21" y="5"/>
                  </a:cxn>
                  <a:cxn ang="0">
                    <a:pos x="16" y="7"/>
                  </a:cxn>
                  <a:cxn ang="0">
                    <a:pos x="14" y="6"/>
                  </a:cxn>
                  <a:cxn ang="0">
                    <a:pos x="9" y="6"/>
                  </a:cxn>
                  <a:cxn ang="0">
                    <a:pos x="6" y="9"/>
                  </a:cxn>
                  <a:cxn ang="0">
                    <a:pos x="6" y="13"/>
                  </a:cxn>
                  <a:cxn ang="0">
                    <a:pos x="8" y="15"/>
                  </a:cxn>
                  <a:cxn ang="0">
                    <a:pos x="6" y="20"/>
                  </a:cxn>
                  <a:cxn ang="0">
                    <a:pos x="3" y="21"/>
                  </a:cxn>
                  <a:cxn ang="0">
                    <a:pos x="26" y="16"/>
                  </a:cxn>
                  <a:cxn ang="0">
                    <a:pos x="36" y="26"/>
                  </a:cxn>
                  <a:cxn ang="0">
                    <a:pos x="26" y="35"/>
                  </a:cxn>
                  <a:cxn ang="0">
                    <a:pos x="17" y="26"/>
                  </a:cxn>
                  <a:cxn ang="0">
                    <a:pos x="26" y="16"/>
                  </a:cxn>
                  <a:cxn ang="0">
                    <a:pos x="26" y="16"/>
                  </a:cxn>
                  <a:cxn ang="0">
                    <a:pos x="26" y="16"/>
                  </a:cxn>
                </a:cxnLst>
                <a:rect l="0" t="0" r="r" b="b"/>
                <a:pathLst>
                  <a:path w="52" h="52">
                    <a:moveTo>
                      <a:pt x="3" y="21"/>
                    </a:moveTo>
                    <a:cubicBezTo>
                      <a:pt x="1" y="21"/>
                      <a:pt x="0" y="22"/>
                      <a:pt x="0" y="24"/>
                    </a:cubicBezTo>
                    <a:cubicBezTo>
                      <a:pt x="0" y="28"/>
                      <a:pt x="0" y="28"/>
                      <a:pt x="0" y="28"/>
                    </a:cubicBezTo>
                    <a:cubicBezTo>
                      <a:pt x="0" y="29"/>
                      <a:pt x="1" y="31"/>
                      <a:pt x="3" y="31"/>
                    </a:cubicBezTo>
                    <a:cubicBezTo>
                      <a:pt x="6" y="32"/>
                      <a:pt x="6" y="32"/>
                      <a:pt x="6" y="32"/>
                    </a:cubicBezTo>
                    <a:cubicBezTo>
                      <a:pt x="6" y="33"/>
                      <a:pt x="7" y="35"/>
                      <a:pt x="7" y="36"/>
                    </a:cubicBezTo>
                    <a:cubicBezTo>
                      <a:pt x="6" y="38"/>
                      <a:pt x="6" y="38"/>
                      <a:pt x="6" y="38"/>
                    </a:cubicBezTo>
                    <a:cubicBezTo>
                      <a:pt x="5" y="40"/>
                      <a:pt x="5" y="42"/>
                      <a:pt x="6" y="43"/>
                    </a:cubicBezTo>
                    <a:cubicBezTo>
                      <a:pt x="9" y="45"/>
                      <a:pt x="9" y="45"/>
                      <a:pt x="9" y="45"/>
                    </a:cubicBezTo>
                    <a:cubicBezTo>
                      <a:pt x="10" y="47"/>
                      <a:pt x="12" y="47"/>
                      <a:pt x="13" y="46"/>
                    </a:cubicBezTo>
                    <a:cubicBezTo>
                      <a:pt x="15" y="44"/>
                      <a:pt x="15" y="44"/>
                      <a:pt x="15" y="44"/>
                    </a:cubicBezTo>
                    <a:cubicBezTo>
                      <a:pt x="17" y="45"/>
                      <a:pt x="18" y="46"/>
                      <a:pt x="20" y="46"/>
                    </a:cubicBezTo>
                    <a:cubicBezTo>
                      <a:pt x="20" y="49"/>
                      <a:pt x="20" y="49"/>
                      <a:pt x="20" y="49"/>
                    </a:cubicBezTo>
                    <a:cubicBezTo>
                      <a:pt x="21" y="51"/>
                      <a:pt x="22" y="52"/>
                      <a:pt x="24" y="52"/>
                    </a:cubicBezTo>
                    <a:cubicBezTo>
                      <a:pt x="27" y="52"/>
                      <a:pt x="27" y="52"/>
                      <a:pt x="27" y="52"/>
                    </a:cubicBezTo>
                    <a:cubicBezTo>
                      <a:pt x="29" y="52"/>
                      <a:pt x="31" y="51"/>
                      <a:pt x="31" y="49"/>
                    </a:cubicBezTo>
                    <a:cubicBezTo>
                      <a:pt x="31" y="47"/>
                      <a:pt x="31" y="47"/>
                      <a:pt x="31" y="47"/>
                    </a:cubicBezTo>
                    <a:cubicBezTo>
                      <a:pt x="33" y="46"/>
                      <a:pt x="35" y="45"/>
                      <a:pt x="36" y="45"/>
                    </a:cubicBezTo>
                    <a:cubicBezTo>
                      <a:pt x="38" y="46"/>
                      <a:pt x="38" y="46"/>
                      <a:pt x="38" y="46"/>
                    </a:cubicBezTo>
                    <a:cubicBezTo>
                      <a:pt x="40" y="47"/>
                      <a:pt x="42" y="47"/>
                      <a:pt x="43" y="46"/>
                    </a:cubicBezTo>
                    <a:cubicBezTo>
                      <a:pt x="46" y="43"/>
                      <a:pt x="46" y="43"/>
                      <a:pt x="46" y="43"/>
                    </a:cubicBezTo>
                    <a:cubicBezTo>
                      <a:pt x="47" y="42"/>
                      <a:pt x="47" y="40"/>
                      <a:pt x="46" y="39"/>
                    </a:cubicBezTo>
                    <a:cubicBezTo>
                      <a:pt x="45" y="37"/>
                      <a:pt x="45" y="37"/>
                      <a:pt x="45" y="37"/>
                    </a:cubicBezTo>
                    <a:cubicBezTo>
                      <a:pt x="45" y="35"/>
                      <a:pt x="46" y="33"/>
                      <a:pt x="47" y="32"/>
                    </a:cubicBezTo>
                    <a:cubicBezTo>
                      <a:pt x="49" y="32"/>
                      <a:pt x="49" y="32"/>
                      <a:pt x="49" y="32"/>
                    </a:cubicBezTo>
                    <a:cubicBezTo>
                      <a:pt x="51" y="31"/>
                      <a:pt x="52" y="30"/>
                      <a:pt x="52" y="28"/>
                    </a:cubicBezTo>
                    <a:cubicBezTo>
                      <a:pt x="52" y="24"/>
                      <a:pt x="52" y="24"/>
                      <a:pt x="52" y="24"/>
                    </a:cubicBezTo>
                    <a:cubicBezTo>
                      <a:pt x="52" y="23"/>
                      <a:pt x="51" y="21"/>
                      <a:pt x="49" y="21"/>
                    </a:cubicBezTo>
                    <a:cubicBezTo>
                      <a:pt x="47" y="21"/>
                      <a:pt x="47" y="21"/>
                      <a:pt x="47" y="21"/>
                    </a:cubicBezTo>
                    <a:cubicBezTo>
                      <a:pt x="46" y="19"/>
                      <a:pt x="46" y="17"/>
                      <a:pt x="45" y="16"/>
                    </a:cubicBezTo>
                    <a:cubicBezTo>
                      <a:pt x="46" y="14"/>
                      <a:pt x="46" y="14"/>
                      <a:pt x="46" y="14"/>
                    </a:cubicBezTo>
                    <a:cubicBezTo>
                      <a:pt x="47" y="12"/>
                      <a:pt x="47" y="10"/>
                      <a:pt x="46" y="9"/>
                    </a:cubicBezTo>
                    <a:cubicBezTo>
                      <a:pt x="44" y="7"/>
                      <a:pt x="44" y="7"/>
                      <a:pt x="44" y="7"/>
                    </a:cubicBezTo>
                    <a:cubicBezTo>
                      <a:pt x="42" y="5"/>
                      <a:pt x="40" y="5"/>
                      <a:pt x="39" y="6"/>
                    </a:cubicBezTo>
                    <a:cubicBezTo>
                      <a:pt x="37" y="8"/>
                      <a:pt x="37" y="8"/>
                      <a:pt x="37" y="8"/>
                    </a:cubicBezTo>
                    <a:cubicBezTo>
                      <a:pt x="36" y="7"/>
                      <a:pt x="34" y="6"/>
                      <a:pt x="32" y="5"/>
                    </a:cubicBezTo>
                    <a:cubicBezTo>
                      <a:pt x="32" y="3"/>
                      <a:pt x="32" y="3"/>
                      <a:pt x="32" y="3"/>
                    </a:cubicBezTo>
                    <a:cubicBezTo>
                      <a:pt x="32" y="1"/>
                      <a:pt x="30" y="0"/>
                      <a:pt x="28" y="0"/>
                    </a:cubicBezTo>
                    <a:cubicBezTo>
                      <a:pt x="25" y="0"/>
                      <a:pt x="25" y="0"/>
                      <a:pt x="25" y="0"/>
                    </a:cubicBezTo>
                    <a:cubicBezTo>
                      <a:pt x="23" y="0"/>
                      <a:pt x="21" y="1"/>
                      <a:pt x="21" y="3"/>
                    </a:cubicBezTo>
                    <a:cubicBezTo>
                      <a:pt x="21" y="5"/>
                      <a:pt x="21" y="5"/>
                      <a:pt x="21" y="5"/>
                    </a:cubicBezTo>
                    <a:cubicBezTo>
                      <a:pt x="19" y="6"/>
                      <a:pt x="17" y="6"/>
                      <a:pt x="16" y="7"/>
                    </a:cubicBezTo>
                    <a:cubicBezTo>
                      <a:pt x="14" y="6"/>
                      <a:pt x="14" y="6"/>
                      <a:pt x="14" y="6"/>
                    </a:cubicBezTo>
                    <a:cubicBezTo>
                      <a:pt x="12" y="5"/>
                      <a:pt x="10" y="5"/>
                      <a:pt x="9" y="6"/>
                    </a:cubicBezTo>
                    <a:cubicBezTo>
                      <a:pt x="6" y="9"/>
                      <a:pt x="6" y="9"/>
                      <a:pt x="6" y="9"/>
                    </a:cubicBezTo>
                    <a:cubicBezTo>
                      <a:pt x="5" y="10"/>
                      <a:pt x="5" y="12"/>
                      <a:pt x="6" y="13"/>
                    </a:cubicBezTo>
                    <a:cubicBezTo>
                      <a:pt x="8" y="15"/>
                      <a:pt x="8" y="15"/>
                      <a:pt x="8" y="15"/>
                    </a:cubicBezTo>
                    <a:cubicBezTo>
                      <a:pt x="7" y="17"/>
                      <a:pt x="6" y="19"/>
                      <a:pt x="6" y="20"/>
                    </a:cubicBezTo>
                    <a:lnTo>
                      <a:pt x="3" y="21"/>
                    </a:lnTo>
                    <a:close/>
                    <a:moveTo>
                      <a:pt x="26" y="16"/>
                    </a:moveTo>
                    <a:cubicBezTo>
                      <a:pt x="31" y="17"/>
                      <a:pt x="36" y="21"/>
                      <a:pt x="36" y="26"/>
                    </a:cubicBezTo>
                    <a:cubicBezTo>
                      <a:pt x="35" y="31"/>
                      <a:pt x="31" y="35"/>
                      <a:pt x="26" y="35"/>
                    </a:cubicBezTo>
                    <a:cubicBezTo>
                      <a:pt x="21" y="35"/>
                      <a:pt x="17" y="31"/>
                      <a:pt x="17" y="26"/>
                    </a:cubicBezTo>
                    <a:cubicBezTo>
                      <a:pt x="17" y="21"/>
                      <a:pt x="21" y="16"/>
                      <a:pt x="26" y="16"/>
                    </a:cubicBezTo>
                    <a:close/>
                    <a:moveTo>
                      <a:pt x="26" y="16"/>
                    </a:moveTo>
                    <a:cubicBezTo>
                      <a:pt x="26" y="16"/>
                      <a:pt x="26" y="16"/>
                      <a:pt x="26" y="16"/>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grpSp>
      <p:sp>
        <p:nvSpPr>
          <p:cNvPr id="37" name="矩形 36"/>
          <p:cNvSpPr/>
          <p:nvPr>
            <p:custDataLst>
              <p:tags r:id="rId1"/>
            </p:custDataLst>
          </p:nvPr>
        </p:nvSpPr>
        <p:spPr>
          <a:xfrm>
            <a:off x="2937836" y="133350"/>
            <a:ext cx="7007046" cy="523220"/>
          </a:xfrm>
          <a:prstGeom prst="rect">
            <a:avLst/>
          </a:prstGeom>
        </p:spPr>
        <p:txBody>
          <a:bodyPr wrap="none">
            <a:spAutoFit/>
          </a:bodyPr>
          <a:lstStyle/>
          <a:p>
            <a:r>
              <a:rPr lang="zh-CN" altLang="zh-CN" sz="2800" b="1" dirty="0" smtClean="0">
                <a:solidFill>
                  <a:srgbClr val="A1CE3A"/>
                </a:solidFill>
                <a:latin typeface="+mn-ea"/>
              </a:rPr>
              <a:t>三、强化安全意识</a:t>
            </a:r>
            <a:r>
              <a:rPr lang="zh-CN" altLang="zh-CN" sz="2800" b="1" dirty="0" smtClean="0">
                <a:solidFill>
                  <a:srgbClr val="A1CE3A"/>
                </a:solidFill>
                <a:latin typeface="+mn-ea"/>
              </a:rPr>
              <a:t>，守</a:t>
            </a:r>
            <a:r>
              <a:rPr lang="zh-CN" altLang="zh-CN" sz="2800" b="1" dirty="0" smtClean="0">
                <a:solidFill>
                  <a:srgbClr val="A1CE3A"/>
                </a:solidFill>
                <a:latin typeface="+mn-ea"/>
              </a:rPr>
              <a:t>住法纪底线不犯糊涂</a:t>
            </a:r>
            <a:endParaRPr lang="zh-CN" altLang="zh-CN" sz="2800" b="1" dirty="0">
              <a:solidFill>
                <a:srgbClr val="A1CE3A"/>
              </a:solidFill>
              <a:latin typeface="+mn-ea"/>
            </a:endParaRPr>
          </a:p>
        </p:txBody>
      </p:sp>
      <p:sp>
        <p:nvSpPr>
          <p:cNvPr id="41985" name="Rectangle 1"/>
          <p:cNvSpPr>
            <a:spLocks noChangeArrowheads="1"/>
          </p:cNvSpPr>
          <p:nvPr/>
        </p:nvSpPr>
        <p:spPr bwMode="auto">
          <a:xfrm>
            <a:off x="209550" y="956101"/>
            <a:ext cx="4724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A1CE3A"/>
                </a:solidFill>
                <a:effectLst/>
                <a:latin typeface="+mn-ea"/>
                <a:cs typeface="Times New Roman" pitchFamily="18" charset="0"/>
              </a:rPr>
              <a:t>（三）切实加强风险防控。</a:t>
            </a:r>
            <a:r>
              <a:rPr kumimoji="0" lang="zh-CN" sz="1600" b="0" i="0" u="none" strike="noStrike" cap="none" normalizeH="0" baseline="0" dirty="0" smtClean="0">
                <a:ln>
                  <a:noFill/>
                </a:ln>
                <a:solidFill>
                  <a:srgbClr val="A1CE3A"/>
                </a:solidFill>
                <a:effectLst/>
                <a:latin typeface="+mn-ea"/>
                <a:cs typeface="Times New Roman" pitchFamily="18" charset="0"/>
              </a:rPr>
              <a:t>着力从预算管理、收支管理、债务管理、政府采购、资产管理等重要环节，分析风险点、加强防控措施、落实防控责任。</a:t>
            </a:r>
            <a:endParaRPr kumimoji="0" lang="zh-CN" sz="1800" b="0" i="0" u="none" strike="noStrike" cap="none" normalizeH="0" baseline="0" dirty="0" smtClean="0">
              <a:ln>
                <a:noFill/>
              </a:ln>
              <a:solidFill>
                <a:srgbClr val="A1CE3A"/>
              </a:solidFill>
              <a:effectLst/>
              <a:latin typeface="+mn-ea"/>
              <a:cs typeface="宋体" pitchFamily="2" charset="-122"/>
            </a:endParaRPr>
          </a:p>
        </p:txBody>
      </p:sp>
      <p:sp>
        <p:nvSpPr>
          <p:cNvPr id="39" name="圆角矩形 54"/>
          <p:cNvSpPr/>
          <p:nvPr/>
        </p:nvSpPr>
        <p:spPr>
          <a:xfrm>
            <a:off x="189579" y="949065"/>
            <a:ext cx="4811046" cy="87020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2" name="Rectangle 1"/>
          <p:cNvSpPr>
            <a:spLocks noChangeArrowheads="1"/>
          </p:cNvSpPr>
          <p:nvPr/>
        </p:nvSpPr>
        <p:spPr bwMode="auto">
          <a:xfrm>
            <a:off x="400051" y="2527013"/>
            <a:ext cx="155257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1600" dirty="0" smtClean="0">
                <a:solidFill>
                  <a:schemeClr val="bg1"/>
                </a:solidFill>
                <a:latin typeface="+mn-ea"/>
              </a:rPr>
              <a:t>7</a:t>
            </a:r>
            <a:r>
              <a:rPr lang="zh-CN" altLang="zh-CN" sz="1600" dirty="0" smtClean="0">
                <a:solidFill>
                  <a:schemeClr val="bg1"/>
                </a:solidFill>
                <a:latin typeface="+mn-ea"/>
              </a:rPr>
              <a:t>、实物资</a:t>
            </a:r>
            <a:r>
              <a:rPr lang="zh-CN" altLang="zh-CN" sz="1600" dirty="0" smtClean="0">
                <a:solidFill>
                  <a:schemeClr val="bg1"/>
                </a:solidFill>
                <a:latin typeface="+mn-ea"/>
              </a:rPr>
              <a:t>产</a:t>
            </a:r>
            <a:endParaRPr lang="en-US" altLang="zh-CN" sz="1600" dirty="0" smtClean="0">
              <a:solidFill>
                <a:schemeClr val="bg1"/>
              </a:solidFill>
              <a:latin typeface="+mn-ea"/>
            </a:endParaRPr>
          </a:p>
          <a:p>
            <a:r>
              <a:rPr lang="en-US" altLang="zh-CN" sz="1600" dirty="0" smtClean="0">
                <a:solidFill>
                  <a:schemeClr val="bg1"/>
                </a:solidFill>
                <a:latin typeface="+mn-ea"/>
              </a:rPr>
              <a:t>     </a:t>
            </a:r>
            <a:r>
              <a:rPr lang="zh-CN" altLang="zh-CN" sz="1600" dirty="0" smtClean="0">
                <a:solidFill>
                  <a:schemeClr val="bg1"/>
                </a:solidFill>
                <a:latin typeface="+mn-ea"/>
              </a:rPr>
              <a:t>和</a:t>
            </a:r>
            <a:r>
              <a:rPr lang="zh-CN" altLang="zh-CN" sz="1600" dirty="0" smtClean="0">
                <a:solidFill>
                  <a:schemeClr val="bg1"/>
                </a:solidFill>
                <a:latin typeface="+mn-ea"/>
              </a:rPr>
              <a:t>无形资产</a:t>
            </a:r>
            <a:endParaRPr lang="zh-CN" altLang="zh-CN" sz="1600" dirty="0">
              <a:solidFill>
                <a:schemeClr val="bg1"/>
              </a:solidFill>
              <a:latin typeface="+mn-ea"/>
            </a:endParaRPr>
          </a:p>
        </p:txBody>
      </p:sp>
      <p:graphicFrame>
        <p:nvGraphicFramePr>
          <p:cNvPr id="13" name="表格 12"/>
          <p:cNvGraphicFramePr>
            <a:graphicFrameLocks noGrp="1"/>
          </p:cNvGraphicFramePr>
          <p:nvPr/>
        </p:nvGraphicFramePr>
        <p:xfrm>
          <a:off x="2219324" y="2168527"/>
          <a:ext cx="9582150" cy="4427577"/>
        </p:xfrm>
        <a:graphic>
          <a:graphicData uri="http://schemas.openxmlformats.org/drawingml/2006/table">
            <a:tbl>
              <a:tblPr>
                <a:tableStyleId>{E8B1032C-EA38-4F05-BA0D-38AFFFC7BED3}</a:tableStyleId>
              </a:tblPr>
              <a:tblGrid>
                <a:gridCol w="809626"/>
                <a:gridCol w="1047750"/>
                <a:gridCol w="1609725"/>
                <a:gridCol w="4687952"/>
                <a:gridCol w="1427097"/>
              </a:tblGrid>
              <a:tr h="141745">
                <a:tc>
                  <a:txBody>
                    <a:bodyPr/>
                    <a:lstStyle/>
                    <a:p>
                      <a:pPr algn="ctr">
                        <a:lnSpc>
                          <a:spcPts val="1300"/>
                        </a:lnSpc>
                        <a:spcAft>
                          <a:spcPts val="0"/>
                        </a:spcAft>
                      </a:pPr>
                      <a:r>
                        <a:rPr lang="zh-CN" sz="1100" kern="100" dirty="0">
                          <a:solidFill>
                            <a:schemeClr val="bg1"/>
                          </a:solidFill>
                          <a:latin typeface="宋体" pitchFamily="2" charset="-122"/>
                          <a:ea typeface="宋体" pitchFamily="2" charset="-122"/>
                        </a:rPr>
                        <a:t>流程</a:t>
                      </a:r>
                      <a:endParaRPr lang="zh-CN" sz="1100" kern="100" dirty="0">
                        <a:solidFill>
                          <a:schemeClr val="bg1"/>
                        </a:solidFill>
                        <a:latin typeface="宋体" pitchFamily="2" charset="-122"/>
                        <a:ea typeface="宋体" pitchFamily="2" charset="-122"/>
                        <a:cs typeface="Times New Roman"/>
                      </a:endParaRPr>
                    </a:p>
                  </a:txBody>
                  <a:tcPr marL="43804" marR="43804" marT="0" marB="0" anchor="ctr"/>
                </a:tc>
                <a:tc>
                  <a:txBody>
                    <a:bodyPr/>
                    <a:lstStyle/>
                    <a:p>
                      <a:pPr algn="just">
                        <a:lnSpc>
                          <a:spcPts val="1300"/>
                        </a:lnSpc>
                        <a:spcAft>
                          <a:spcPts val="0"/>
                        </a:spcAft>
                      </a:pPr>
                      <a:r>
                        <a:rPr lang="zh-CN" sz="1100" kern="100">
                          <a:solidFill>
                            <a:schemeClr val="bg1"/>
                          </a:solidFill>
                          <a:latin typeface="宋体" pitchFamily="2" charset="-122"/>
                          <a:ea typeface="宋体" pitchFamily="2" charset="-122"/>
                        </a:rPr>
                        <a:t>关键环节</a:t>
                      </a:r>
                      <a:endParaRPr lang="zh-CN" sz="1100" kern="100">
                        <a:solidFill>
                          <a:schemeClr val="bg1"/>
                        </a:solidFill>
                        <a:latin typeface="宋体" pitchFamily="2" charset="-122"/>
                        <a:ea typeface="宋体" pitchFamily="2" charset="-122"/>
                        <a:cs typeface="Times New Roman"/>
                      </a:endParaRPr>
                    </a:p>
                  </a:txBody>
                  <a:tcPr marL="43804" marR="43804" marT="0" marB="0" anchor="ctr"/>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风险点</a:t>
                      </a:r>
                      <a:endParaRPr lang="zh-CN" sz="1100" kern="100">
                        <a:solidFill>
                          <a:schemeClr val="bg1"/>
                        </a:solidFill>
                        <a:latin typeface="宋体" pitchFamily="2" charset="-122"/>
                        <a:ea typeface="宋体" pitchFamily="2" charset="-122"/>
                        <a:cs typeface="Times New Roman"/>
                      </a:endParaRPr>
                    </a:p>
                  </a:txBody>
                  <a:tcPr marL="43804" marR="43804" marT="0" marB="0" anchor="ctr"/>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主要防控措施</a:t>
                      </a:r>
                      <a:endParaRPr lang="zh-CN" sz="1100" kern="100">
                        <a:solidFill>
                          <a:schemeClr val="bg1"/>
                        </a:solidFill>
                        <a:latin typeface="宋体" pitchFamily="2" charset="-122"/>
                        <a:ea typeface="宋体" pitchFamily="2" charset="-122"/>
                        <a:cs typeface="Times New Roman"/>
                      </a:endParaRPr>
                    </a:p>
                  </a:txBody>
                  <a:tcPr marL="43804" marR="43804" marT="0" marB="0" anchor="ctr"/>
                </a:tc>
                <a:tc>
                  <a:txBody>
                    <a:bodyPr/>
                    <a:lstStyle/>
                    <a:p>
                      <a:pPr algn="ctr">
                        <a:lnSpc>
                          <a:spcPts val="1300"/>
                        </a:lnSpc>
                        <a:spcAft>
                          <a:spcPts val="0"/>
                        </a:spcAft>
                      </a:pPr>
                      <a:r>
                        <a:rPr lang="zh-CN" sz="1100" kern="100">
                          <a:solidFill>
                            <a:schemeClr val="bg1"/>
                          </a:solidFill>
                          <a:latin typeface="宋体" pitchFamily="2" charset="-122"/>
                          <a:ea typeface="宋体" pitchFamily="2" charset="-122"/>
                        </a:rPr>
                        <a:t>责任主体</a:t>
                      </a:r>
                      <a:endParaRPr lang="zh-CN" sz="1100" kern="100">
                        <a:solidFill>
                          <a:schemeClr val="bg1"/>
                        </a:solidFill>
                        <a:latin typeface="宋体" pitchFamily="2" charset="-122"/>
                        <a:ea typeface="宋体" pitchFamily="2" charset="-122"/>
                        <a:cs typeface="Times New Roman"/>
                      </a:endParaRPr>
                    </a:p>
                  </a:txBody>
                  <a:tcPr marL="43804" marR="43804" marT="0" marB="0" anchor="ctr"/>
                </a:tc>
              </a:tr>
              <a:tr h="462163">
                <a:tc rowSpan="4">
                  <a:txBody>
                    <a:bodyPr/>
                    <a:lstStyle/>
                    <a:p>
                      <a:pPr indent="266700" algn="ctr">
                        <a:lnSpc>
                          <a:spcPts val="1300"/>
                        </a:lnSpc>
                        <a:spcAft>
                          <a:spcPts val="0"/>
                        </a:spcAft>
                        <a:tabLst>
                          <a:tab pos="171450" algn="l"/>
                        </a:tabLst>
                      </a:pPr>
                      <a:r>
                        <a:rPr lang="zh-CN" sz="1100" kern="100" dirty="0">
                          <a:solidFill>
                            <a:schemeClr val="bg1"/>
                          </a:solidFill>
                          <a:latin typeface="宋体" pitchFamily="2" charset="-122"/>
                          <a:ea typeface="宋体" pitchFamily="2" charset="-122"/>
                        </a:rPr>
                        <a:t>资</a:t>
                      </a:r>
                      <a:r>
                        <a:rPr lang="zh-CN" sz="1100" kern="100" dirty="0" smtClean="0">
                          <a:solidFill>
                            <a:schemeClr val="bg1"/>
                          </a:solidFill>
                          <a:latin typeface="宋体" pitchFamily="2" charset="-122"/>
                          <a:ea typeface="宋体" pitchFamily="2" charset="-122"/>
                        </a:rPr>
                        <a:t>产</a:t>
                      </a:r>
                      <a:endParaRPr lang="en-US" altLang="zh-CN" sz="1100" kern="100" dirty="0" smtClean="0">
                        <a:solidFill>
                          <a:schemeClr val="bg1"/>
                        </a:solidFill>
                        <a:latin typeface="宋体" pitchFamily="2" charset="-122"/>
                        <a:ea typeface="宋体" pitchFamily="2" charset="-122"/>
                      </a:endParaRPr>
                    </a:p>
                    <a:p>
                      <a:pPr indent="266700" algn="ctr">
                        <a:lnSpc>
                          <a:spcPts val="1300"/>
                        </a:lnSpc>
                        <a:spcAft>
                          <a:spcPts val="0"/>
                        </a:spcAft>
                        <a:tabLst>
                          <a:tab pos="171450" algn="l"/>
                        </a:tabLst>
                      </a:pPr>
                      <a:r>
                        <a:rPr lang="zh-CN" sz="1100" kern="100" dirty="0" smtClean="0">
                          <a:solidFill>
                            <a:schemeClr val="bg1"/>
                          </a:solidFill>
                          <a:latin typeface="宋体" pitchFamily="2" charset="-122"/>
                          <a:ea typeface="宋体" pitchFamily="2" charset="-122"/>
                        </a:rPr>
                        <a:t>管理</a:t>
                      </a:r>
                      <a:endParaRPr lang="zh-CN" sz="1100" kern="100" dirty="0">
                        <a:solidFill>
                          <a:schemeClr val="bg1"/>
                        </a:solidFill>
                        <a:latin typeface="宋体" pitchFamily="2" charset="-122"/>
                        <a:ea typeface="宋体" pitchFamily="2" charset="-122"/>
                        <a:cs typeface="黑体"/>
                      </a:endParaRPr>
                    </a:p>
                  </a:txBody>
                  <a:tcPr marL="43804" marR="43804" marT="0" marB="0" anchor="ctr"/>
                </a:tc>
                <a:tc>
                  <a:txBody>
                    <a:bodyPr/>
                    <a:lstStyle/>
                    <a:p>
                      <a:pPr indent="266700" algn="ctr">
                        <a:lnSpc>
                          <a:spcPts val="1300"/>
                        </a:lnSpc>
                        <a:spcAft>
                          <a:spcPts val="0"/>
                        </a:spcAft>
                        <a:tabLst>
                          <a:tab pos="171450" algn="l"/>
                        </a:tabLst>
                      </a:pPr>
                      <a:r>
                        <a:rPr lang="zh-CN" sz="1100" kern="100">
                          <a:solidFill>
                            <a:schemeClr val="bg1"/>
                          </a:solidFill>
                          <a:latin typeface="宋体" pitchFamily="2" charset="-122"/>
                          <a:ea typeface="宋体" pitchFamily="2" charset="-122"/>
                        </a:rPr>
                        <a:t>资产配置</a:t>
                      </a:r>
                      <a:endParaRPr lang="zh-CN" sz="1100" kern="100">
                        <a:solidFill>
                          <a:schemeClr val="bg1"/>
                        </a:solidFill>
                        <a:latin typeface="宋体" pitchFamily="2" charset="-122"/>
                        <a:ea typeface="宋体" pitchFamily="2" charset="-122"/>
                        <a:cs typeface="黑体"/>
                      </a:endParaRPr>
                    </a:p>
                  </a:txBody>
                  <a:tcPr marL="43804" marR="43804" marT="0" marB="0" anchor="ctr"/>
                </a:tc>
                <a:tc>
                  <a:txBody>
                    <a:bodyPr/>
                    <a:lstStyle/>
                    <a:p>
                      <a:pPr indent="266700" algn="just">
                        <a:lnSpc>
                          <a:spcPts val="1300"/>
                        </a:lnSpc>
                        <a:spcAft>
                          <a:spcPts val="0"/>
                        </a:spcAft>
                        <a:tabLst>
                          <a:tab pos="171450" algn="l"/>
                        </a:tabLst>
                      </a:pPr>
                      <a:r>
                        <a:rPr lang="zh-CN" sz="1100" kern="100" dirty="0">
                          <a:solidFill>
                            <a:schemeClr val="bg1"/>
                          </a:solidFill>
                          <a:latin typeface="宋体" pitchFamily="2" charset="-122"/>
                          <a:ea typeface="宋体" pitchFamily="2" charset="-122"/>
                        </a:rPr>
                        <a:t>超标准配置资产，造成资产损失浪费，资产配置不合理，影响工作运行。</a:t>
                      </a:r>
                      <a:endParaRPr lang="zh-CN" sz="1100" kern="100" dirty="0">
                        <a:solidFill>
                          <a:schemeClr val="bg1"/>
                        </a:solidFill>
                        <a:latin typeface="宋体" pitchFamily="2" charset="-122"/>
                        <a:ea typeface="宋体" pitchFamily="2" charset="-122"/>
                        <a:cs typeface="黑体"/>
                      </a:endParaRPr>
                    </a:p>
                  </a:txBody>
                  <a:tcPr marL="43804" marR="43804" marT="0" marB="0" anchor="ctr"/>
                </a:tc>
                <a:tc>
                  <a:txBody>
                    <a:bodyPr/>
                    <a:lstStyle/>
                    <a:p>
                      <a:pPr indent="266700" algn="just">
                        <a:lnSpc>
                          <a:spcPts val="1300"/>
                        </a:lnSpc>
                        <a:spcAft>
                          <a:spcPts val="0"/>
                        </a:spcAft>
                        <a:tabLst>
                          <a:tab pos="171450" algn="l"/>
                        </a:tabLst>
                      </a:pPr>
                      <a:r>
                        <a:rPr lang="en-US" sz="1100" kern="100">
                          <a:solidFill>
                            <a:schemeClr val="bg1"/>
                          </a:solidFill>
                          <a:latin typeface="宋体" pitchFamily="2" charset="-122"/>
                          <a:ea typeface="宋体" pitchFamily="2" charset="-122"/>
                        </a:rPr>
                        <a:t>1.</a:t>
                      </a:r>
                      <a:r>
                        <a:rPr lang="zh-CN" sz="1100" kern="100">
                          <a:solidFill>
                            <a:schemeClr val="bg1"/>
                          </a:solidFill>
                          <a:latin typeface="宋体" pitchFamily="2" charset="-122"/>
                          <a:ea typeface="宋体" pitchFamily="2" charset="-122"/>
                        </a:rPr>
                        <a:t>资产预算编制参见预算业务预算编制控制；</a:t>
                      </a:r>
                    </a:p>
                    <a:p>
                      <a:pPr indent="266700" algn="just">
                        <a:lnSpc>
                          <a:spcPts val="1300"/>
                        </a:lnSpc>
                        <a:spcAft>
                          <a:spcPts val="0"/>
                        </a:spcAft>
                        <a:tabLst>
                          <a:tab pos="171450" algn="l"/>
                        </a:tabLst>
                      </a:pPr>
                      <a:r>
                        <a:rPr lang="en-US" sz="1100" kern="100">
                          <a:solidFill>
                            <a:schemeClr val="bg1"/>
                          </a:solidFill>
                          <a:latin typeface="宋体" pitchFamily="2" charset="-122"/>
                          <a:ea typeface="宋体" pitchFamily="2" charset="-122"/>
                        </a:rPr>
                        <a:t>2.</a:t>
                      </a:r>
                      <a:r>
                        <a:rPr lang="zh-CN" sz="1100" kern="100">
                          <a:solidFill>
                            <a:schemeClr val="bg1"/>
                          </a:solidFill>
                          <a:latin typeface="宋体" pitchFamily="2" charset="-122"/>
                          <a:ea typeface="宋体" pitchFamily="2" charset="-122"/>
                        </a:rPr>
                        <a:t>资产购置参见政府采购业务活动控制；</a:t>
                      </a:r>
                    </a:p>
                    <a:p>
                      <a:pPr indent="266700" algn="just">
                        <a:lnSpc>
                          <a:spcPts val="1300"/>
                        </a:lnSpc>
                        <a:spcAft>
                          <a:spcPts val="0"/>
                        </a:spcAft>
                        <a:tabLst>
                          <a:tab pos="171450" algn="l"/>
                        </a:tabLst>
                      </a:pPr>
                      <a:r>
                        <a:rPr lang="en-US" sz="1100" kern="100">
                          <a:solidFill>
                            <a:schemeClr val="bg1"/>
                          </a:solidFill>
                          <a:latin typeface="宋体" pitchFamily="2" charset="-122"/>
                          <a:ea typeface="宋体" pitchFamily="2" charset="-122"/>
                        </a:rPr>
                        <a:t>3.</a:t>
                      </a:r>
                      <a:r>
                        <a:rPr lang="zh-CN" sz="1100" kern="100">
                          <a:solidFill>
                            <a:schemeClr val="bg1"/>
                          </a:solidFill>
                          <a:latin typeface="宋体" pitchFamily="2" charset="-122"/>
                          <a:ea typeface="宋体" pitchFamily="2" charset="-122"/>
                        </a:rPr>
                        <a:t>资金支付参见收支业务控制。</a:t>
                      </a:r>
                      <a:endParaRPr lang="zh-CN" sz="1100" kern="100">
                        <a:solidFill>
                          <a:schemeClr val="bg1"/>
                        </a:solidFill>
                        <a:latin typeface="宋体" pitchFamily="2" charset="-122"/>
                        <a:ea typeface="宋体" pitchFamily="2" charset="-122"/>
                        <a:cs typeface="黑体"/>
                      </a:endParaRPr>
                    </a:p>
                  </a:txBody>
                  <a:tcPr marL="43804" marR="43804" marT="0" marB="0"/>
                </a:tc>
                <a:tc>
                  <a:txBody>
                    <a:bodyPr/>
                    <a:lstStyle/>
                    <a:p>
                      <a:pPr indent="266700" algn="just">
                        <a:lnSpc>
                          <a:spcPts val="1300"/>
                        </a:lnSpc>
                        <a:spcAft>
                          <a:spcPts val="0"/>
                        </a:spcAft>
                        <a:tabLst>
                          <a:tab pos="171450" algn="l"/>
                        </a:tabLst>
                      </a:pPr>
                      <a:r>
                        <a:rPr lang="zh-CN" sz="1100" kern="100">
                          <a:solidFill>
                            <a:schemeClr val="bg1"/>
                          </a:solidFill>
                          <a:latin typeface="宋体" pitchFamily="2" charset="-122"/>
                          <a:ea typeface="宋体" pitchFamily="2" charset="-122"/>
                        </a:rPr>
                        <a:t>预算编制部门、资产需求部门、政府采购部门、财会部门</a:t>
                      </a:r>
                      <a:endParaRPr lang="zh-CN" sz="1100" kern="100">
                        <a:solidFill>
                          <a:schemeClr val="bg1"/>
                        </a:solidFill>
                        <a:latin typeface="宋体" pitchFamily="2" charset="-122"/>
                        <a:ea typeface="宋体" pitchFamily="2" charset="-122"/>
                        <a:cs typeface="黑体"/>
                      </a:endParaRPr>
                    </a:p>
                  </a:txBody>
                  <a:tcPr marL="43804" marR="43804" marT="0" marB="0"/>
                </a:tc>
              </a:tr>
              <a:tr h="1925677">
                <a:tc vMerge="1">
                  <a:txBody>
                    <a:bodyPr/>
                    <a:lstStyle/>
                    <a:p>
                      <a:endParaRPr lang="zh-CN" altLang="en-US"/>
                    </a:p>
                  </a:txBody>
                  <a:tcPr/>
                </a:tc>
                <a:tc>
                  <a:txBody>
                    <a:bodyPr/>
                    <a:lstStyle/>
                    <a:p>
                      <a:pPr indent="266700" algn="ctr">
                        <a:lnSpc>
                          <a:spcPts val="1300"/>
                        </a:lnSpc>
                        <a:spcAft>
                          <a:spcPts val="0"/>
                        </a:spcAft>
                        <a:tabLst>
                          <a:tab pos="171450" algn="l"/>
                        </a:tabLst>
                      </a:pPr>
                      <a:r>
                        <a:rPr lang="zh-CN" sz="1100" kern="100">
                          <a:solidFill>
                            <a:schemeClr val="bg1"/>
                          </a:solidFill>
                          <a:latin typeface="宋体" pitchFamily="2" charset="-122"/>
                          <a:ea typeface="宋体" pitchFamily="2" charset="-122"/>
                        </a:rPr>
                        <a:t>资产使用</a:t>
                      </a:r>
                      <a:endParaRPr lang="zh-CN" sz="1100" kern="100">
                        <a:solidFill>
                          <a:schemeClr val="bg1"/>
                        </a:solidFill>
                        <a:latin typeface="宋体" pitchFamily="2" charset="-122"/>
                        <a:ea typeface="宋体" pitchFamily="2" charset="-122"/>
                        <a:cs typeface="黑体"/>
                      </a:endParaRPr>
                    </a:p>
                  </a:txBody>
                  <a:tcPr marL="43804" marR="43804" marT="0" marB="0" anchor="ctr"/>
                </a:tc>
                <a:tc>
                  <a:txBody>
                    <a:bodyPr/>
                    <a:lstStyle/>
                    <a:p>
                      <a:pPr indent="266700" algn="just">
                        <a:lnSpc>
                          <a:spcPts val="1300"/>
                        </a:lnSpc>
                        <a:spcAft>
                          <a:spcPts val="0"/>
                        </a:spcAft>
                        <a:tabLst>
                          <a:tab pos="171450" algn="l"/>
                        </a:tabLst>
                      </a:pPr>
                      <a:r>
                        <a:rPr lang="zh-CN" sz="1100" kern="100">
                          <a:solidFill>
                            <a:schemeClr val="bg1"/>
                          </a:solidFill>
                          <a:latin typeface="宋体" pitchFamily="2" charset="-122"/>
                          <a:ea typeface="宋体" pitchFamily="2" charset="-122"/>
                        </a:rPr>
                        <a:t>资产保管不善、维护不当造成资产毁损浪费，缺乏资产有效记录和清查盘点制度，产生帐外资产、资产流失、资产信息失真、账实不符等问题</a:t>
                      </a:r>
                      <a:endParaRPr lang="zh-CN" sz="1100" kern="100">
                        <a:solidFill>
                          <a:schemeClr val="bg1"/>
                        </a:solidFill>
                        <a:latin typeface="宋体" pitchFamily="2" charset="-122"/>
                        <a:ea typeface="宋体" pitchFamily="2" charset="-122"/>
                        <a:cs typeface="黑体"/>
                      </a:endParaRPr>
                    </a:p>
                  </a:txBody>
                  <a:tcPr marL="43804" marR="43804" marT="0" marB="0" anchor="ctr"/>
                </a:tc>
                <a:tc>
                  <a:txBody>
                    <a:bodyPr/>
                    <a:lstStyle/>
                    <a:p>
                      <a:pPr indent="266700" algn="l">
                        <a:lnSpc>
                          <a:spcPts val="1300"/>
                        </a:lnSpc>
                        <a:spcAft>
                          <a:spcPts val="0"/>
                        </a:spcAft>
                        <a:tabLst>
                          <a:tab pos="171450" algn="l"/>
                        </a:tabLst>
                      </a:pPr>
                      <a:r>
                        <a:rPr lang="en-US" sz="1100" kern="100" dirty="0">
                          <a:solidFill>
                            <a:schemeClr val="bg1"/>
                          </a:solidFill>
                          <a:latin typeface="宋体" pitchFamily="2" charset="-122"/>
                          <a:ea typeface="宋体" pitchFamily="2" charset="-122"/>
                        </a:rPr>
                        <a:t>1.</a:t>
                      </a:r>
                      <a:r>
                        <a:rPr lang="zh-CN" sz="1100" kern="100" dirty="0">
                          <a:solidFill>
                            <a:schemeClr val="bg1"/>
                          </a:solidFill>
                          <a:latin typeface="宋体" pitchFamily="2" charset="-122"/>
                          <a:ea typeface="宋体" pitchFamily="2" charset="-122"/>
                        </a:rPr>
                        <a:t>资产管理部门建立并使用资产信息管理系统对资产进行管理；</a:t>
                      </a:r>
                    </a:p>
                    <a:p>
                      <a:pPr indent="266700" algn="l">
                        <a:lnSpc>
                          <a:spcPts val="1300"/>
                        </a:lnSpc>
                        <a:spcAft>
                          <a:spcPts val="0"/>
                        </a:spcAft>
                        <a:tabLst>
                          <a:tab pos="171450" algn="l"/>
                        </a:tabLst>
                      </a:pPr>
                      <a:r>
                        <a:rPr lang="en-US" sz="1100" kern="100" dirty="0">
                          <a:solidFill>
                            <a:schemeClr val="bg1"/>
                          </a:solidFill>
                          <a:latin typeface="宋体" pitchFamily="2" charset="-122"/>
                          <a:ea typeface="宋体" pitchFamily="2" charset="-122"/>
                        </a:rPr>
                        <a:t>2.</a:t>
                      </a:r>
                      <a:r>
                        <a:rPr lang="zh-CN" sz="1100" kern="100" dirty="0">
                          <a:solidFill>
                            <a:schemeClr val="bg1"/>
                          </a:solidFill>
                          <a:latin typeface="宋体" pitchFamily="2" charset="-122"/>
                          <a:ea typeface="宋体" pitchFamily="2" charset="-122"/>
                        </a:rPr>
                        <a:t>规定资产使用人在资产管理中的责任，对贵重资产、危险资产、有保密特殊要求的资产指定专人保管；</a:t>
                      </a:r>
                    </a:p>
                    <a:p>
                      <a:pPr indent="266700" algn="l">
                        <a:lnSpc>
                          <a:spcPts val="1300"/>
                        </a:lnSpc>
                        <a:spcAft>
                          <a:spcPts val="0"/>
                        </a:spcAft>
                        <a:tabLst>
                          <a:tab pos="171450" algn="l"/>
                        </a:tabLst>
                      </a:pPr>
                      <a:r>
                        <a:rPr lang="en-US" sz="1100" kern="100" dirty="0">
                          <a:solidFill>
                            <a:schemeClr val="bg1"/>
                          </a:solidFill>
                          <a:latin typeface="宋体" pitchFamily="2" charset="-122"/>
                          <a:ea typeface="宋体" pitchFamily="2" charset="-122"/>
                        </a:rPr>
                        <a:t>3.</a:t>
                      </a:r>
                      <a:r>
                        <a:rPr lang="zh-CN" sz="1100" kern="100" dirty="0">
                          <a:solidFill>
                            <a:schemeClr val="bg1"/>
                          </a:solidFill>
                          <a:latin typeface="宋体" pitchFamily="2" charset="-122"/>
                          <a:ea typeface="宋体" pitchFamily="2" charset="-122"/>
                        </a:rPr>
                        <a:t>建立资产定期清查盘点制度，资产管理部门、财会部门和资产使用部门定期对资产进行账实核对，出具资产清查报告、报经资产管理部门审批；</a:t>
                      </a:r>
                    </a:p>
                    <a:p>
                      <a:pPr indent="266700" algn="l">
                        <a:lnSpc>
                          <a:spcPts val="1300"/>
                        </a:lnSpc>
                        <a:spcAft>
                          <a:spcPts val="0"/>
                        </a:spcAft>
                        <a:tabLst>
                          <a:tab pos="171450" algn="l"/>
                        </a:tabLst>
                      </a:pPr>
                      <a:r>
                        <a:rPr lang="en-US" sz="1100" kern="100" dirty="0">
                          <a:solidFill>
                            <a:schemeClr val="bg1"/>
                          </a:solidFill>
                          <a:latin typeface="宋体" pitchFamily="2" charset="-122"/>
                          <a:ea typeface="宋体" pitchFamily="2" charset="-122"/>
                        </a:rPr>
                        <a:t>4.</a:t>
                      </a:r>
                      <a:r>
                        <a:rPr lang="zh-CN" sz="1100" kern="100" dirty="0">
                          <a:solidFill>
                            <a:schemeClr val="bg1"/>
                          </a:solidFill>
                          <a:latin typeface="宋体" pitchFamily="2" charset="-122"/>
                          <a:ea typeface="宋体" pitchFamily="2" charset="-122"/>
                        </a:rPr>
                        <a:t>及时做好资产统计、报告、分析工作，并进行资产信息的内部公开</a:t>
                      </a:r>
                      <a:r>
                        <a:rPr lang="en-US" sz="1100" kern="100" dirty="0">
                          <a:solidFill>
                            <a:schemeClr val="bg1"/>
                          </a:solidFill>
                          <a:latin typeface="宋体" pitchFamily="2" charset="-122"/>
                          <a:ea typeface="宋体" pitchFamily="2" charset="-122"/>
                        </a:rPr>
                        <a:t>;</a:t>
                      </a:r>
                      <a:endParaRPr lang="zh-CN" sz="1100" kern="100" dirty="0">
                        <a:solidFill>
                          <a:schemeClr val="bg1"/>
                        </a:solidFill>
                        <a:latin typeface="宋体" pitchFamily="2" charset="-122"/>
                        <a:ea typeface="宋体" pitchFamily="2" charset="-122"/>
                      </a:endParaRPr>
                    </a:p>
                    <a:p>
                      <a:pPr indent="266700" algn="l">
                        <a:lnSpc>
                          <a:spcPts val="1300"/>
                        </a:lnSpc>
                        <a:spcAft>
                          <a:spcPts val="0"/>
                        </a:spcAft>
                        <a:tabLst>
                          <a:tab pos="171450" algn="l"/>
                        </a:tabLst>
                      </a:pPr>
                      <a:r>
                        <a:rPr lang="en-US" sz="1100" kern="100" dirty="0">
                          <a:solidFill>
                            <a:schemeClr val="bg1"/>
                          </a:solidFill>
                          <a:latin typeface="宋体" pitchFamily="2" charset="-122"/>
                          <a:ea typeface="宋体" pitchFamily="2" charset="-122"/>
                        </a:rPr>
                        <a:t>5.</a:t>
                      </a:r>
                      <a:r>
                        <a:rPr lang="zh-CN" sz="1100" kern="100" dirty="0">
                          <a:solidFill>
                            <a:schemeClr val="bg1"/>
                          </a:solidFill>
                          <a:latin typeface="宋体" pitchFamily="2" charset="-122"/>
                          <a:ea typeface="宋体" pitchFamily="2" charset="-122"/>
                        </a:rPr>
                        <a:t>做好固定资产日常保养、维修和维护工作，维修、维护应履行申报审批手续，经费支出应严格控制</a:t>
                      </a:r>
                      <a:r>
                        <a:rPr lang="en-US" sz="1100" kern="100" dirty="0">
                          <a:solidFill>
                            <a:schemeClr val="bg1"/>
                          </a:solidFill>
                          <a:latin typeface="宋体" pitchFamily="2" charset="-122"/>
                          <a:ea typeface="宋体" pitchFamily="2" charset="-122"/>
                        </a:rPr>
                        <a:t>;</a:t>
                      </a:r>
                      <a:endParaRPr lang="zh-CN" sz="1100" kern="100" dirty="0">
                        <a:solidFill>
                          <a:schemeClr val="bg1"/>
                        </a:solidFill>
                        <a:latin typeface="宋体" pitchFamily="2" charset="-122"/>
                        <a:ea typeface="宋体" pitchFamily="2" charset="-122"/>
                      </a:endParaRPr>
                    </a:p>
                    <a:p>
                      <a:pPr indent="266700" algn="l">
                        <a:lnSpc>
                          <a:spcPts val="1300"/>
                        </a:lnSpc>
                        <a:spcAft>
                          <a:spcPts val="0"/>
                        </a:spcAft>
                        <a:tabLst>
                          <a:tab pos="171450" algn="l"/>
                        </a:tabLst>
                      </a:pPr>
                      <a:r>
                        <a:rPr lang="en-US" sz="1100" kern="100" dirty="0">
                          <a:solidFill>
                            <a:schemeClr val="bg1"/>
                          </a:solidFill>
                          <a:latin typeface="宋体" pitchFamily="2" charset="-122"/>
                          <a:ea typeface="宋体" pitchFamily="2" charset="-122"/>
                        </a:rPr>
                        <a:t>6.</a:t>
                      </a:r>
                      <a:r>
                        <a:rPr lang="zh-CN" sz="1100" kern="100" dirty="0">
                          <a:solidFill>
                            <a:schemeClr val="bg1"/>
                          </a:solidFill>
                          <a:latin typeface="宋体" pitchFamily="2" charset="-122"/>
                          <a:ea typeface="宋体" pitchFamily="2" charset="-122"/>
                        </a:rPr>
                        <a:t>应当按照国有资产管理相关规定，明确固定资产调剂、租借、对外投资以及处置的程序、审批权限和责任。</a:t>
                      </a:r>
                      <a:endParaRPr lang="zh-CN" sz="1100" kern="100" dirty="0">
                        <a:solidFill>
                          <a:schemeClr val="bg1"/>
                        </a:solidFill>
                        <a:latin typeface="宋体" pitchFamily="2" charset="-122"/>
                        <a:ea typeface="宋体" pitchFamily="2" charset="-122"/>
                        <a:cs typeface="黑体"/>
                      </a:endParaRPr>
                    </a:p>
                  </a:txBody>
                  <a:tcPr marL="43804" marR="43804" marT="0" marB="0" anchor="ctr"/>
                </a:tc>
                <a:tc>
                  <a:txBody>
                    <a:bodyPr/>
                    <a:lstStyle/>
                    <a:p>
                      <a:pPr indent="266700" algn="l">
                        <a:lnSpc>
                          <a:spcPts val="1300"/>
                        </a:lnSpc>
                        <a:spcAft>
                          <a:spcPts val="0"/>
                        </a:spcAft>
                        <a:tabLst>
                          <a:tab pos="171450" algn="l"/>
                        </a:tabLst>
                      </a:pPr>
                      <a:r>
                        <a:rPr lang="zh-CN" sz="1100" kern="100">
                          <a:solidFill>
                            <a:schemeClr val="bg1"/>
                          </a:solidFill>
                          <a:latin typeface="宋体" pitchFamily="2" charset="-122"/>
                          <a:ea typeface="宋体" pitchFamily="2" charset="-122"/>
                        </a:rPr>
                        <a:t>资产使用部门及人员、资产管理部门</a:t>
                      </a:r>
                      <a:endParaRPr lang="zh-CN" sz="1100" kern="100">
                        <a:solidFill>
                          <a:schemeClr val="bg1"/>
                        </a:solidFill>
                        <a:latin typeface="宋体" pitchFamily="2" charset="-122"/>
                        <a:ea typeface="宋体" pitchFamily="2" charset="-122"/>
                        <a:cs typeface="黑体"/>
                      </a:endParaRPr>
                    </a:p>
                  </a:txBody>
                  <a:tcPr marL="43804" marR="43804" marT="0" marB="0" anchor="ctr"/>
                </a:tc>
              </a:tr>
              <a:tr h="447942">
                <a:tc vMerge="1">
                  <a:txBody>
                    <a:bodyPr/>
                    <a:lstStyle/>
                    <a:p>
                      <a:endParaRPr lang="zh-CN" altLang="en-US"/>
                    </a:p>
                  </a:txBody>
                  <a:tcPr/>
                </a:tc>
                <a:tc>
                  <a:txBody>
                    <a:bodyPr/>
                    <a:lstStyle/>
                    <a:p>
                      <a:pPr indent="266700" algn="ctr">
                        <a:spcAft>
                          <a:spcPts val="0"/>
                        </a:spcAft>
                        <a:tabLst>
                          <a:tab pos="171450" algn="l"/>
                        </a:tabLst>
                      </a:pPr>
                      <a:r>
                        <a:rPr lang="zh-CN" sz="1100" kern="100">
                          <a:solidFill>
                            <a:schemeClr val="bg1"/>
                          </a:solidFill>
                          <a:latin typeface="宋体" pitchFamily="2" charset="-122"/>
                          <a:ea typeface="宋体" pitchFamily="2" charset="-122"/>
                        </a:rPr>
                        <a:t>资产收益</a:t>
                      </a:r>
                    </a:p>
                    <a:p>
                      <a:pPr indent="266700" algn="ctr">
                        <a:spcAft>
                          <a:spcPts val="0"/>
                        </a:spcAft>
                        <a:tabLst>
                          <a:tab pos="171450" algn="l"/>
                        </a:tabLst>
                      </a:pPr>
                      <a:r>
                        <a:rPr lang="zh-CN" sz="1100" kern="100">
                          <a:solidFill>
                            <a:schemeClr val="bg1"/>
                          </a:solidFill>
                          <a:latin typeface="宋体" pitchFamily="2" charset="-122"/>
                          <a:ea typeface="宋体" pitchFamily="2" charset="-122"/>
                        </a:rPr>
                        <a:t>管理</a:t>
                      </a:r>
                      <a:endParaRPr lang="zh-CN" sz="1100" kern="100">
                        <a:solidFill>
                          <a:schemeClr val="bg1"/>
                        </a:solidFill>
                        <a:latin typeface="宋体" pitchFamily="2" charset="-122"/>
                        <a:ea typeface="宋体" pitchFamily="2" charset="-122"/>
                        <a:cs typeface="黑体"/>
                      </a:endParaRPr>
                    </a:p>
                  </a:txBody>
                  <a:tcPr marL="43804" marR="43804" marT="0" marB="0" anchor="ctr"/>
                </a:tc>
                <a:tc>
                  <a:txBody>
                    <a:bodyPr/>
                    <a:lstStyle/>
                    <a:p>
                      <a:pPr indent="266700" algn="l">
                        <a:spcAft>
                          <a:spcPts val="0"/>
                        </a:spcAft>
                        <a:tabLst>
                          <a:tab pos="171450" algn="l"/>
                        </a:tabLst>
                      </a:pPr>
                      <a:r>
                        <a:rPr lang="zh-CN" sz="1100" kern="100">
                          <a:solidFill>
                            <a:schemeClr val="bg1"/>
                          </a:solidFill>
                          <a:latin typeface="宋体" pitchFamily="2" charset="-122"/>
                          <a:ea typeface="宋体" pitchFamily="2" charset="-122"/>
                        </a:rPr>
                        <a:t>资产收益未及时收取，导致，单位利益受到损失</a:t>
                      </a:r>
                      <a:endParaRPr lang="zh-CN" sz="1100" kern="100">
                        <a:solidFill>
                          <a:schemeClr val="bg1"/>
                        </a:solidFill>
                        <a:latin typeface="宋体" pitchFamily="2" charset="-122"/>
                        <a:ea typeface="宋体" pitchFamily="2" charset="-122"/>
                        <a:cs typeface="黑体"/>
                      </a:endParaRPr>
                    </a:p>
                  </a:txBody>
                  <a:tcPr marL="43804" marR="43804" marT="0" marB="0" anchor="ctr"/>
                </a:tc>
                <a:tc>
                  <a:txBody>
                    <a:bodyPr/>
                    <a:lstStyle/>
                    <a:p>
                      <a:pPr indent="266700" algn="l">
                        <a:spcAft>
                          <a:spcPts val="0"/>
                        </a:spcAft>
                        <a:tabLst>
                          <a:tab pos="171450" algn="l"/>
                        </a:tabLst>
                      </a:pPr>
                      <a:r>
                        <a:rPr lang="en-US" sz="1100" kern="100">
                          <a:solidFill>
                            <a:schemeClr val="bg1"/>
                          </a:solidFill>
                          <a:latin typeface="宋体" pitchFamily="2" charset="-122"/>
                          <a:ea typeface="宋体" pitchFamily="2" charset="-122"/>
                        </a:rPr>
                        <a:t>1.</a:t>
                      </a:r>
                      <a:r>
                        <a:rPr lang="zh-CN" sz="1100" kern="100">
                          <a:solidFill>
                            <a:schemeClr val="bg1"/>
                          </a:solidFill>
                          <a:latin typeface="宋体" pitchFamily="2" charset="-122"/>
                          <a:ea typeface="宋体" pitchFamily="2" charset="-122"/>
                        </a:rPr>
                        <a:t>资产收益的收取参见收入业务控制；</a:t>
                      </a:r>
                    </a:p>
                    <a:p>
                      <a:pPr indent="266700" algn="l">
                        <a:spcAft>
                          <a:spcPts val="0"/>
                        </a:spcAft>
                        <a:tabLst>
                          <a:tab pos="171450" algn="l"/>
                        </a:tabLst>
                      </a:pPr>
                      <a:r>
                        <a:rPr lang="en-US" sz="1100" kern="100">
                          <a:solidFill>
                            <a:schemeClr val="bg1"/>
                          </a:solidFill>
                          <a:latin typeface="宋体" pitchFamily="2" charset="-122"/>
                          <a:ea typeface="宋体" pitchFamily="2" charset="-122"/>
                        </a:rPr>
                        <a:t>2.</a:t>
                      </a:r>
                      <a:r>
                        <a:rPr lang="zh-CN" sz="1100" kern="100">
                          <a:solidFill>
                            <a:schemeClr val="bg1"/>
                          </a:solidFill>
                          <a:latin typeface="宋体" pitchFamily="2" charset="-122"/>
                          <a:ea typeface="宋体" pitchFamily="2" charset="-122"/>
                        </a:rPr>
                        <a:t>资产对外签订合同参照合同控制；</a:t>
                      </a:r>
                    </a:p>
                    <a:p>
                      <a:pPr indent="266700" algn="l">
                        <a:spcAft>
                          <a:spcPts val="0"/>
                        </a:spcAft>
                        <a:tabLst>
                          <a:tab pos="171450" algn="l"/>
                        </a:tabLst>
                      </a:pPr>
                      <a:r>
                        <a:rPr lang="en-US" sz="1100" kern="100">
                          <a:solidFill>
                            <a:schemeClr val="bg1"/>
                          </a:solidFill>
                          <a:latin typeface="宋体" pitchFamily="2" charset="-122"/>
                          <a:ea typeface="宋体" pitchFamily="2" charset="-122"/>
                        </a:rPr>
                        <a:t>3.</a:t>
                      </a:r>
                      <a:r>
                        <a:rPr lang="zh-CN" sz="1100" kern="100">
                          <a:solidFill>
                            <a:schemeClr val="bg1"/>
                          </a:solidFill>
                          <a:latin typeface="宋体" pitchFamily="2" charset="-122"/>
                          <a:ea typeface="宋体" pitchFamily="2" charset="-122"/>
                        </a:rPr>
                        <a:t>收益管理参见对外投资业务控制。</a:t>
                      </a:r>
                      <a:endParaRPr lang="zh-CN" sz="1100" kern="100">
                        <a:solidFill>
                          <a:schemeClr val="bg1"/>
                        </a:solidFill>
                        <a:latin typeface="宋体" pitchFamily="2" charset="-122"/>
                        <a:ea typeface="宋体" pitchFamily="2" charset="-122"/>
                        <a:cs typeface="黑体"/>
                      </a:endParaRPr>
                    </a:p>
                  </a:txBody>
                  <a:tcPr marL="43804" marR="43804" marT="0" marB="0" anchor="ctr"/>
                </a:tc>
                <a:tc>
                  <a:txBody>
                    <a:bodyPr/>
                    <a:lstStyle/>
                    <a:p>
                      <a:pPr indent="266700" algn="l">
                        <a:spcAft>
                          <a:spcPts val="0"/>
                        </a:spcAft>
                        <a:tabLst>
                          <a:tab pos="171450" algn="l"/>
                        </a:tabLst>
                      </a:pPr>
                      <a:r>
                        <a:rPr lang="zh-CN" sz="1100" kern="100">
                          <a:solidFill>
                            <a:schemeClr val="bg1"/>
                          </a:solidFill>
                          <a:latin typeface="宋体" pitchFamily="2" charset="-122"/>
                          <a:ea typeface="宋体" pitchFamily="2" charset="-122"/>
                        </a:rPr>
                        <a:t>资产归口管理部门，财会部门</a:t>
                      </a:r>
                      <a:endParaRPr lang="zh-CN" sz="1100" kern="100">
                        <a:solidFill>
                          <a:schemeClr val="bg1"/>
                        </a:solidFill>
                        <a:latin typeface="宋体" pitchFamily="2" charset="-122"/>
                        <a:ea typeface="宋体" pitchFamily="2" charset="-122"/>
                        <a:cs typeface="黑体"/>
                      </a:endParaRPr>
                    </a:p>
                  </a:txBody>
                  <a:tcPr marL="43804" marR="43804" marT="0" marB="0" anchor="ctr"/>
                </a:tc>
              </a:tr>
              <a:tr h="1045197">
                <a:tc vMerge="1">
                  <a:txBody>
                    <a:bodyPr/>
                    <a:lstStyle/>
                    <a:p>
                      <a:endParaRPr lang="zh-CN" altLang="en-US"/>
                    </a:p>
                  </a:txBody>
                  <a:tcPr/>
                </a:tc>
                <a:tc>
                  <a:txBody>
                    <a:bodyPr/>
                    <a:lstStyle/>
                    <a:p>
                      <a:pPr indent="266700" algn="ctr">
                        <a:spcAft>
                          <a:spcPts val="0"/>
                        </a:spcAft>
                        <a:tabLst>
                          <a:tab pos="171450" algn="l"/>
                        </a:tabLst>
                      </a:pPr>
                      <a:r>
                        <a:rPr lang="zh-CN" sz="1100" kern="100">
                          <a:solidFill>
                            <a:schemeClr val="bg1"/>
                          </a:solidFill>
                          <a:latin typeface="宋体" pitchFamily="2" charset="-122"/>
                          <a:ea typeface="宋体" pitchFamily="2" charset="-122"/>
                        </a:rPr>
                        <a:t>资产处置</a:t>
                      </a:r>
                      <a:endParaRPr lang="zh-CN" sz="1100" kern="100">
                        <a:solidFill>
                          <a:schemeClr val="bg1"/>
                        </a:solidFill>
                        <a:latin typeface="宋体" pitchFamily="2" charset="-122"/>
                        <a:ea typeface="宋体" pitchFamily="2" charset="-122"/>
                        <a:cs typeface="黑体"/>
                      </a:endParaRPr>
                    </a:p>
                  </a:txBody>
                  <a:tcPr marL="43804" marR="43804" marT="0" marB="0" anchor="ctr"/>
                </a:tc>
                <a:tc>
                  <a:txBody>
                    <a:bodyPr/>
                    <a:lstStyle/>
                    <a:p>
                      <a:pPr indent="266700" algn="just">
                        <a:spcAft>
                          <a:spcPts val="0"/>
                        </a:spcAft>
                        <a:tabLst>
                          <a:tab pos="171450" algn="l"/>
                        </a:tabLst>
                      </a:pPr>
                      <a:r>
                        <a:rPr lang="zh-CN" sz="1100" kern="100">
                          <a:solidFill>
                            <a:schemeClr val="bg1"/>
                          </a:solidFill>
                          <a:latin typeface="宋体" pitchFamily="2" charset="-122"/>
                          <a:ea typeface="宋体" pitchFamily="2" charset="-122"/>
                        </a:rPr>
                        <a:t>资产处置没有严格执行审核审批程序，未按照国家有关规定执行，有关人员徇私舞弊，可能导致资产流失、单位利益受损</a:t>
                      </a:r>
                      <a:endParaRPr lang="zh-CN" sz="1100" kern="100">
                        <a:solidFill>
                          <a:schemeClr val="bg1"/>
                        </a:solidFill>
                        <a:latin typeface="宋体" pitchFamily="2" charset="-122"/>
                        <a:ea typeface="宋体" pitchFamily="2" charset="-122"/>
                        <a:cs typeface="黑体"/>
                      </a:endParaRPr>
                    </a:p>
                  </a:txBody>
                  <a:tcPr marL="43804" marR="43804" marT="0" marB="0" anchor="ctr"/>
                </a:tc>
                <a:tc>
                  <a:txBody>
                    <a:bodyPr/>
                    <a:lstStyle/>
                    <a:p>
                      <a:pPr indent="266700" algn="l">
                        <a:spcAft>
                          <a:spcPts val="0"/>
                        </a:spcAft>
                        <a:tabLst>
                          <a:tab pos="171450" algn="l"/>
                        </a:tabLst>
                      </a:pPr>
                      <a:r>
                        <a:rPr lang="en-US" sz="1100" kern="100" dirty="0">
                          <a:solidFill>
                            <a:schemeClr val="bg1"/>
                          </a:solidFill>
                          <a:latin typeface="宋体" pitchFamily="2" charset="-122"/>
                          <a:ea typeface="宋体" pitchFamily="2" charset="-122"/>
                        </a:rPr>
                        <a:t>1.</a:t>
                      </a:r>
                      <a:r>
                        <a:rPr lang="zh-CN" sz="1100" kern="100" dirty="0">
                          <a:solidFill>
                            <a:schemeClr val="bg1"/>
                          </a:solidFill>
                          <a:latin typeface="宋体" pitchFamily="2" charset="-122"/>
                          <a:ea typeface="宋体" pitchFamily="2" charset="-122"/>
                        </a:rPr>
                        <a:t>重大资产处置，建立集体议事决策机制；</a:t>
                      </a:r>
                    </a:p>
                    <a:p>
                      <a:pPr indent="266700" algn="l">
                        <a:spcAft>
                          <a:spcPts val="0"/>
                        </a:spcAft>
                        <a:tabLst>
                          <a:tab pos="171450" algn="l"/>
                        </a:tabLst>
                      </a:pPr>
                      <a:r>
                        <a:rPr lang="en-US" sz="1100" kern="100" dirty="0">
                          <a:solidFill>
                            <a:schemeClr val="bg1"/>
                          </a:solidFill>
                          <a:latin typeface="宋体" pitchFamily="2" charset="-122"/>
                          <a:ea typeface="宋体" pitchFamily="2" charset="-122"/>
                        </a:rPr>
                        <a:t>2.</a:t>
                      </a:r>
                      <a:r>
                        <a:rPr lang="zh-CN" sz="1100" kern="100" dirty="0">
                          <a:solidFill>
                            <a:schemeClr val="bg1"/>
                          </a:solidFill>
                          <a:latin typeface="宋体" pitchFamily="2" charset="-122"/>
                          <a:ea typeface="宋体" pitchFamily="2" charset="-122"/>
                        </a:rPr>
                        <a:t>对资产的调剂、出租、出借、对外投资、处置等制定管理制度，明确处置程序和审批权限；</a:t>
                      </a:r>
                    </a:p>
                    <a:p>
                      <a:pPr indent="266700" algn="l">
                        <a:spcAft>
                          <a:spcPts val="0"/>
                        </a:spcAft>
                        <a:tabLst>
                          <a:tab pos="171450" algn="l"/>
                        </a:tabLst>
                      </a:pPr>
                      <a:r>
                        <a:rPr lang="en-US" sz="1100" kern="100" dirty="0">
                          <a:solidFill>
                            <a:schemeClr val="bg1"/>
                          </a:solidFill>
                          <a:latin typeface="宋体" pitchFamily="2" charset="-122"/>
                          <a:ea typeface="宋体" pitchFamily="2" charset="-122"/>
                        </a:rPr>
                        <a:t>3.</a:t>
                      </a:r>
                      <a:r>
                        <a:rPr lang="zh-CN" sz="1100" kern="100" dirty="0">
                          <a:solidFill>
                            <a:schemeClr val="bg1"/>
                          </a:solidFill>
                          <a:latin typeface="宋体" pitchFamily="2" charset="-122"/>
                          <a:ea typeface="宋体" pitchFamily="2" charset="-122"/>
                        </a:rPr>
                        <a:t>重大资产处置需要按规定进行资产评估或技术审核；</a:t>
                      </a:r>
                    </a:p>
                    <a:p>
                      <a:pPr indent="266700" algn="l">
                        <a:spcAft>
                          <a:spcPts val="0"/>
                        </a:spcAft>
                        <a:tabLst>
                          <a:tab pos="171450" algn="l"/>
                        </a:tabLst>
                      </a:pPr>
                      <a:r>
                        <a:rPr lang="en-US" sz="1100" kern="100" dirty="0">
                          <a:solidFill>
                            <a:schemeClr val="bg1"/>
                          </a:solidFill>
                          <a:latin typeface="宋体" pitchFamily="2" charset="-122"/>
                          <a:ea typeface="宋体" pitchFamily="2" charset="-122"/>
                        </a:rPr>
                        <a:t>4.</a:t>
                      </a:r>
                      <a:r>
                        <a:rPr lang="zh-CN" sz="1100" kern="100" dirty="0">
                          <a:solidFill>
                            <a:schemeClr val="bg1"/>
                          </a:solidFill>
                          <a:latin typeface="宋体" pitchFamily="2" charset="-122"/>
                          <a:ea typeface="宋体" pitchFamily="2" charset="-122"/>
                        </a:rPr>
                        <a:t>资产处置收益按照国家规定上缴或管理；</a:t>
                      </a:r>
                    </a:p>
                    <a:p>
                      <a:pPr indent="266700" algn="l">
                        <a:spcAft>
                          <a:spcPts val="0"/>
                        </a:spcAft>
                        <a:tabLst>
                          <a:tab pos="171450" algn="l"/>
                        </a:tabLst>
                      </a:pPr>
                      <a:r>
                        <a:rPr lang="en-US" sz="1100" kern="100" dirty="0">
                          <a:solidFill>
                            <a:schemeClr val="bg1"/>
                          </a:solidFill>
                          <a:latin typeface="宋体" pitchFamily="2" charset="-122"/>
                          <a:ea typeface="宋体" pitchFamily="2" charset="-122"/>
                        </a:rPr>
                        <a:t>5.</a:t>
                      </a:r>
                      <a:r>
                        <a:rPr lang="zh-CN" sz="1100" kern="100" dirty="0">
                          <a:solidFill>
                            <a:schemeClr val="bg1"/>
                          </a:solidFill>
                          <a:latin typeface="宋体" pitchFamily="2" charset="-122"/>
                          <a:ea typeface="宋体" pitchFamily="2" charset="-122"/>
                        </a:rPr>
                        <a:t>资产管理部门对处置的资产及时进行记录并提交财会部门进行账务处理。</a:t>
                      </a:r>
                      <a:endParaRPr lang="zh-CN" sz="1100" kern="100" dirty="0">
                        <a:solidFill>
                          <a:schemeClr val="bg1"/>
                        </a:solidFill>
                        <a:latin typeface="宋体" pitchFamily="2" charset="-122"/>
                        <a:ea typeface="宋体" pitchFamily="2" charset="-122"/>
                        <a:cs typeface="黑体"/>
                      </a:endParaRPr>
                    </a:p>
                  </a:txBody>
                  <a:tcPr marL="43804" marR="43804" marT="0" marB="0" anchor="ctr"/>
                </a:tc>
                <a:tc>
                  <a:txBody>
                    <a:bodyPr/>
                    <a:lstStyle/>
                    <a:p>
                      <a:pPr indent="266700" algn="l">
                        <a:spcAft>
                          <a:spcPts val="0"/>
                        </a:spcAft>
                        <a:tabLst>
                          <a:tab pos="171450" algn="l"/>
                        </a:tabLst>
                      </a:pPr>
                      <a:r>
                        <a:rPr lang="zh-CN" sz="1100" kern="100" dirty="0">
                          <a:solidFill>
                            <a:schemeClr val="bg1"/>
                          </a:solidFill>
                          <a:latin typeface="宋体" pitchFamily="2" charset="-122"/>
                          <a:ea typeface="宋体" pitchFamily="2" charset="-122"/>
                        </a:rPr>
                        <a:t>资产管理部门，相关审批权限负责人，财会部门</a:t>
                      </a:r>
                      <a:endParaRPr lang="zh-CN" sz="1100" kern="100" dirty="0">
                        <a:solidFill>
                          <a:schemeClr val="bg1"/>
                        </a:solidFill>
                        <a:latin typeface="宋体" pitchFamily="2" charset="-122"/>
                        <a:ea typeface="宋体" pitchFamily="2" charset="-122"/>
                        <a:cs typeface="黑体"/>
                      </a:endParaRPr>
                    </a:p>
                  </a:txBody>
                  <a:tcPr marL="43804" marR="43804" marT="0" marB="0" anchor="ctr"/>
                </a:tc>
              </a:tr>
            </a:tbl>
          </a:graphicData>
        </a:graphic>
      </p:graphicFrame>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0" cstate="screen">
            <a:extLst>
              <a:ext uri="{28A0092B-C50C-407E-A947-70E740481C1C}">
                <a14:useLocalDpi xmlns="" xmlns:a14="http://schemas.microsoft.com/office/drawing/2010/main"/>
              </a:ext>
            </a:extLst>
          </a:blip>
          <a:stretch>
            <a:fillRect/>
          </a:stretch>
        </p:blipFill>
        <p:spPr>
          <a:xfrm>
            <a:off x="0" y="0"/>
            <a:ext cx="3706001" cy="4252686"/>
          </a:xfrm>
          <a:prstGeom prst="rect">
            <a:avLst/>
          </a:prstGeom>
        </p:spPr>
      </p:pic>
      <p:pic>
        <p:nvPicPr>
          <p:cNvPr id="3" name="图片 2"/>
          <p:cNvPicPr>
            <a:picLocks noChangeAspect="1"/>
          </p:cNvPicPr>
          <p:nvPr/>
        </p:nvPicPr>
        <p:blipFill>
          <a:blip r:embed="rId10" cstate="screen">
            <a:extLst>
              <a:ext uri="{28A0092B-C50C-407E-A947-70E740481C1C}">
                <a14:useLocalDpi xmlns="" xmlns:a14="http://schemas.microsoft.com/office/drawing/2010/main"/>
              </a:ext>
            </a:extLst>
          </a:blip>
          <a:stretch>
            <a:fillRect/>
          </a:stretch>
        </p:blipFill>
        <p:spPr>
          <a:xfrm rot="10800000">
            <a:off x="8485999" y="2619828"/>
            <a:ext cx="3706001" cy="4252686"/>
          </a:xfrm>
          <a:prstGeom prst="rect">
            <a:avLst/>
          </a:prstGeom>
        </p:spPr>
      </p:pic>
      <p:sp>
        <p:nvSpPr>
          <p:cNvPr id="4" name="MH_Others_1"/>
          <p:cNvSpPr txBox="1"/>
          <p:nvPr>
            <p:custDataLst>
              <p:tags r:id="rId1"/>
            </p:custDataLst>
          </p:nvPr>
        </p:nvSpPr>
        <p:spPr>
          <a:xfrm>
            <a:off x="2023393" y="1789642"/>
            <a:ext cx="1682768" cy="3598033"/>
          </a:xfrm>
          <a:prstGeom prst="rect">
            <a:avLst/>
          </a:prstGeom>
          <a:noFill/>
        </p:spPr>
        <p:txBody>
          <a:bodyPr vert="eaVert" wrap="square" lIns="0" tIns="0" rIns="0" bIns="0" rtlCol="0" anchor="ctr" anchorCtr="0">
            <a:spAutoFit/>
          </a:bodyPr>
          <a:lstStyle/>
          <a:p>
            <a:pPr algn="ctr"/>
            <a:r>
              <a:rPr lang="zh-CN" altLang="en-US" sz="10935" b="1" dirty="0">
                <a:solidFill>
                  <a:srgbClr val="A1CE3A"/>
                </a:solidFill>
                <a:cs typeface="+mn-ea"/>
                <a:sym typeface="+mn-lt"/>
              </a:rPr>
              <a:t>目录</a:t>
            </a:r>
          </a:p>
        </p:txBody>
      </p:sp>
      <p:sp>
        <p:nvSpPr>
          <p:cNvPr id="6" name="MH_Other_1"/>
          <p:cNvSpPr>
            <a:spLocks noChangeAspect="1"/>
          </p:cNvSpPr>
          <p:nvPr>
            <p:custDataLst>
              <p:tags r:id="rId2"/>
            </p:custDataLst>
          </p:nvPr>
        </p:nvSpPr>
        <p:spPr>
          <a:xfrm>
            <a:off x="3885095" y="1281478"/>
            <a:ext cx="681248" cy="682612"/>
          </a:xfrm>
          <a:prstGeom prst="ellipse">
            <a:avLst/>
          </a:prstGeom>
          <a:solidFill>
            <a:srgbClr val="FFFFFF"/>
          </a:solidFill>
          <a:ln w="57150" cap="flat" cmpd="sng" algn="ctr">
            <a:solidFill>
              <a:srgbClr val="A1CE3A"/>
            </a:solidFill>
            <a:prstDash val="solid"/>
          </a:ln>
          <a:effectLst/>
        </p:spPr>
        <p:txBody>
          <a:bodyPr lIns="0" tIns="0" rIns="0" bIns="0" anchor="ctr"/>
          <a:lstStyle/>
          <a:p>
            <a:pPr algn="ctr">
              <a:defRPr/>
            </a:pPr>
            <a:r>
              <a:rPr lang="en-US" altLang="zh-CN" sz="4000" kern="0" dirty="0">
                <a:solidFill>
                  <a:srgbClr val="A1CE3A"/>
                </a:solidFill>
                <a:latin typeface="Agency FB" panose="020B0503020202020204" pitchFamily="34" charset="0"/>
                <a:cs typeface="+mn-ea"/>
                <a:sym typeface="+mn-lt"/>
              </a:rPr>
              <a:t>1</a:t>
            </a:r>
          </a:p>
        </p:txBody>
      </p:sp>
      <p:sp>
        <p:nvSpPr>
          <p:cNvPr id="7" name="MH_Other_2"/>
          <p:cNvSpPr>
            <a:spLocks noChangeAspect="1"/>
          </p:cNvSpPr>
          <p:nvPr>
            <p:custDataLst>
              <p:tags r:id="rId3"/>
            </p:custDataLst>
          </p:nvPr>
        </p:nvSpPr>
        <p:spPr>
          <a:xfrm>
            <a:off x="3874462" y="2714559"/>
            <a:ext cx="681248" cy="682612"/>
          </a:xfrm>
          <a:prstGeom prst="ellipse">
            <a:avLst/>
          </a:prstGeom>
          <a:solidFill>
            <a:srgbClr val="FFFFFF"/>
          </a:solidFill>
          <a:ln w="57150" cap="flat" cmpd="sng" algn="ctr">
            <a:solidFill>
              <a:srgbClr val="A1CE3A"/>
            </a:solidFill>
            <a:prstDash val="solid"/>
          </a:ln>
          <a:effectLst/>
        </p:spPr>
        <p:txBody>
          <a:bodyPr lIns="0" tIns="0" rIns="0" bIns="0" anchor="ctr"/>
          <a:lstStyle/>
          <a:p>
            <a:pPr algn="ctr">
              <a:defRPr/>
            </a:pPr>
            <a:r>
              <a:rPr lang="en-US" altLang="zh-CN" sz="4000" kern="0" dirty="0">
                <a:solidFill>
                  <a:srgbClr val="A1CE3A"/>
                </a:solidFill>
                <a:latin typeface="Agency FB" panose="020B0503020202020204" pitchFamily="34" charset="0"/>
                <a:cs typeface="+mn-ea"/>
                <a:sym typeface="+mn-lt"/>
              </a:rPr>
              <a:t>2</a:t>
            </a:r>
          </a:p>
        </p:txBody>
      </p:sp>
      <p:sp>
        <p:nvSpPr>
          <p:cNvPr id="8" name="MH_Other_3"/>
          <p:cNvSpPr>
            <a:spLocks noChangeAspect="1"/>
          </p:cNvSpPr>
          <p:nvPr>
            <p:custDataLst>
              <p:tags r:id="rId4"/>
            </p:custDataLst>
          </p:nvPr>
        </p:nvSpPr>
        <p:spPr>
          <a:xfrm>
            <a:off x="3863829" y="4222068"/>
            <a:ext cx="681248" cy="682612"/>
          </a:xfrm>
          <a:prstGeom prst="ellipse">
            <a:avLst/>
          </a:prstGeom>
          <a:solidFill>
            <a:srgbClr val="FFFFFF"/>
          </a:solidFill>
          <a:ln w="57150" cap="flat" cmpd="sng" algn="ctr">
            <a:solidFill>
              <a:srgbClr val="A1CE3A"/>
            </a:solidFill>
            <a:prstDash val="solid"/>
          </a:ln>
          <a:effectLst/>
        </p:spPr>
        <p:txBody>
          <a:bodyPr lIns="0" tIns="0" rIns="0" bIns="0" anchor="ctr"/>
          <a:lstStyle/>
          <a:p>
            <a:pPr algn="ctr">
              <a:defRPr/>
            </a:pPr>
            <a:r>
              <a:rPr lang="en-US" altLang="zh-CN" sz="4000" kern="0" dirty="0">
                <a:solidFill>
                  <a:srgbClr val="A1CE3A"/>
                </a:solidFill>
                <a:latin typeface="Agency FB" panose="020B0503020202020204" pitchFamily="34" charset="0"/>
                <a:cs typeface="+mn-ea"/>
                <a:sym typeface="+mn-lt"/>
              </a:rPr>
              <a:t>3</a:t>
            </a:r>
          </a:p>
        </p:txBody>
      </p:sp>
      <p:sp>
        <p:nvSpPr>
          <p:cNvPr id="10" name="MH_Text_1"/>
          <p:cNvSpPr/>
          <p:nvPr>
            <p:custDataLst>
              <p:tags r:id="rId5"/>
            </p:custDataLst>
          </p:nvPr>
        </p:nvSpPr>
        <p:spPr>
          <a:xfrm>
            <a:off x="4793888" y="1253453"/>
            <a:ext cx="5423999" cy="738664"/>
          </a:xfrm>
          <a:prstGeom prst="rect">
            <a:avLst/>
          </a:prstGeom>
        </p:spPr>
        <p:txBody>
          <a:bodyPr wrap="square" lIns="0" tIns="0" rIns="0" bIns="0" anchor="ctr">
            <a:spAutoFit/>
          </a:bodyPr>
          <a:lstStyle/>
          <a:p>
            <a:r>
              <a:rPr lang="zh-CN" altLang="zh-CN" sz="2400" b="1" dirty="0" smtClean="0">
                <a:solidFill>
                  <a:srgbClr val="A1CE3A"/>
                </a:solidFill>
              </a:rPr>
              <a:t>一、强化规范意识</a:t>
            </a:r>
            <a:r>
              <a:rPr lang="zh-CN" altLang="en-US" sz="2400" b="1" dirty="0" smtClean="0">
                <a:solidFill>
                  <a:srgbClr val="A1CE3A"/>
                </a:solidFill>
              </a:rPr>
              <a:t>，</a:t>
            </a:r>
            <a:endParaRPr lang="en-US" altLang="zh-CN" sz="2400" b="1" dirty="0" smtClean="0">
              <a:solidFill>
                <a:srgbClr val="A1CE3A"/>
              </a:solidFill>
            </a:endParaRPr>
          </a:p>
          <a:p>
            <a:r>
              <a:rPr lang="zh-CN" altLang="zh-CN" sz="2400" b="1" dirty="0" smtClean="0">
                <a:solidFill>
                  <a:srgbClr val="A1CE3A"/>
                </a:solidFill>
              </a:rPr>
              <a:t>落实政府会计准则制度不打折扣</a:t>
            </a:r>
            <a:r>
              <a:rPr lang="zh-CN" altLang="en-US" sz="2400" b="1" dirty="0" smtClean="0">
                <a:solidFill>
                  <a:srgbClr val="A1CE3A"/>
                </a:solidFill>
              </a:rPr>
              <a:t>；</a:t>
            </a:r>
            <a:endParaRPr lang="en-US" altLang="zh-CN" sz="1065" dirty="0">
              <a:solidFill>
                <a:srgbClr val="A1CE3A"/>
              </a:solidFill>
              <a:cs typeface="+mn-ea"/>
              <a:sym typeface="+mn-lt"/>
            </a:endParaRPr>
          </a:p>
        </p:txBody>
      </p:sp>
      <p:sp>
        <p:nvSpPr>
          <p:cNvPr id="11" name="MH_Text_2"/>
          <p:cNvSpPr/>
          <p:nvPr>
            <p:custDataLst>
              <p:tags r:id="rId6"/>
            </p:custDataLst>
          </p:nvPr>
        </p:nvSpPr>
        <p:spPr>
          <a:xfrm>
            <a:off x="4783255" y="2686535"/>
            <a:ext cx="5742978" cy="738664"/>
          </a:xfrm>
          <a:prstGeom prst="rect">
            <a:avLst/>
          </a:prstGeom>
        </p:spPr>
        <p:txBody>
          <a:bodyPr wrap="square" lIns="0" tIns="0" rIns="0" bIns="0" anchor="ctr">
            <a:spAutoFit/>
          </a:bodyPr>
          <a:lstStyle/>
          <a:p>
            <a:r>
              <a:rPr lang="zh-CN" altLang="zh-CN" sz="2400" b="1" dirty="0" smtClean="0">
                <a:solidFill>
                  <a:srgbClr val="A1CE3A"/>
                </a:solidFill>
              </a:rPr>
              <a:t>二是强化精准意识，</a:t>
            </a:r>
            <a:endParaRPr lang="en-US" altLang="zh-CN" sz="2400" b="1" dirty="0" smtClean="0">
              <a:solidFill>
                <a:srgbClr val="A1CE3A"/>
              </a:solidFill>
            </a:endParaRPr>
          </a:p>
          <a:p>
            <a:r>
              <a:rPr lang="zh-CN" altLang="zh-CN" sz="2400" b="1" dirty="0" smtClean="0">
                <a:solidFill>
                  <a:srgbClr val="A1CE3A"/>
                </a:solidFill>
              </a:rPr>
              <a:t>提升会计信息质量不打马虎</a:t>
            </a:r>
            <a:r>
              <a:rPr lang="zh-CN" altLang="en-US" sz="2400" b="1" dirty="0" smtClean="0">
                <a:solidFill>
                  <a:srgbClr val="A1CE3A"/>
                </a:solidFill>
              </a:rPr>
              <a:t>；</a:t>
            </a:r>
            <a:endParaRPr lang="en-US" altLang="zh-CN" sz="1065" dirty="0">
              <a:solidFill>
                <a:srgbClr val="A1CE3A"/>
              </a:solidFill>
              <a:cs typeface="+mn-ea"/>
              <a:sym typeface="+mn-lt"/>
            </a:endParaRPr>
          </a:p>
        </p:txBody>
      </p:sp>
      <p:sp>
        <p:nvSpPr>
          <p:cNvPr id="12" name="MH_Text_3"/>
          <p:cNvSpPr/>
          <p:nvPr>
            <p:custDataLst>
              <p:tags r:id="rId7"/>
            </p:custDataLst>
          </p:nvPr>
        </p:nvSpPr>
        <p:spPr>
          <a:xfrm>
            <a:off x="4772623" y="4194044"/>
            <a:ext cx="4934904" cy="738664"/>
          </a:xfrm>
          <a:prstGeom prst="rect">
            <a:avLst/>
          </a:prstGeom>
        </p:spPr>
        <p:txBody>
          <a:bodyPr wrap="square" lIns="0" tIns="0" rIns="0" bIns="0" anchor="ctr">
            <a:spAutoFit/>
          </a:bodyPr>
          <a:lstStyle/>
          <a:p>
            <a:r>
              <a:rPr lang="zh-CN" altLang="zh-CN" sz="2400" b="1" dirty="0" smtClean="0">
                <a:solidFill>
                  <a:srgbClr val="A1CE3A"/>
                </a:solidFill>
              </a:rPr>
              <a:t>三是强化安全意识，</a:t>
            </a:r>
            <a:endParaRPr lang="en-US" altLang="zh-CN" sz="2400" b="1" dirty="0" smtClean="0">
              <a:solidFill>
                <a:srgbClr val="A1CE3A"/>
              </a:solidFill>
            </a:endParaRPr>
          </a:p>
          <a:p>
            <a:r>
              <a:rPr lang="zh-CN" altLang="zh-CN" sz="2400" b="1" dirty="0" smtClean="0">
                <a:solidFill>
                  <a:srgbClr val="A1CE3A"/>
                </a:solidFill>
              </a:rPr>
              <a:t>守住法纪底线不犯糊涂</a:t>
            </a:r>
            <a:r>
              <a:rPr lang="zh-CN" altLang="en-US" sz="2400" b="1" dirty="0" smtClean="0">
                <a:solidFill>
                  <a:srgbClr val="A1CE3A"/>
                </a:solidFill>
              </a:rPr>
              <a:t>。</a:t>
            </a:r>
            <a:endParaRPr lang="en-US" altLang="zh-CN" sz="1065" dirty="0">
              <a:solidFill>
                <a:srgbClr val="A1CE3A"/>
              </a:solidFill>
              <a:cs typeface="+mn-ea"/>
              <a:sym typeface="+mn-lt"/>
            </a:endParaRPr>
          </a:p>
        </p:txBody>
      </p:sp>
      <p:sp>
        <p:nvSpPr>
          <p:cNvPr id="16" name="圆角矩形 54"/>
          <p:cNvSpPr/>
          <p:nvPr/>
        </p:nvSpPr>
        <p:spPr>
          <a:xfrm>
            <a:off x="4684492" y="1081529"/>
            <a:ext cx="4767851" cy="1108777"/>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7" name="圆角矩形 54"/>
          <p:cNvSpPr/>
          <p:nvPr/>
        </p:nvSpPr>
        <p:spPr>
          <a:xfrm>
            <a:off x="4684493" y="2527558"/>
            <a:ext cx="4789116" cy="1108777"/>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8" name="圆角矩形 54"/>
          <p:cNvSpPr/>
          <p:nvPr/>
        </p:nvSpPr>
        <p:spPr>
          <a:xfrm>
            <a:off x="4684494" y="4058646"/>
            <a:ext cx="4799748" cy="1108777"/>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1100"/>
                            </p:stCondLst>
                            <p:childTnLst>
                              <p:par>
                                <p:cTn id="12" presetID="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1600"/>
                            </p:stCondLst>
                            <p:childTnLst>
                              <p:par>
                                <p:cTn id="21" presetID="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100"/>
                            </p:stCondLst>
                            <p:childTnLst>
                              <p:par>
                                <p:cTn id="30" presetID="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10" grpId="0"/>
      <p:bldP spid="11" grpId="0"/>
      <p:bldP spid="12" grpId="0"/>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14"/>
          <p:cNvSpPr/>
          <p:nvPr/>
        </p:nvSpPr>
        <p:spPr bwMode="auto">
          <a:xfrm>
            <a:off x="1820335" y="4980517"/>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A1CE3A"/>
          </a:solidFill>
          <a:ln w="9525">
            <a:noFill/>
            <a:round/>
          </a:ln>
        </p:spPr>
        <p:txBody>
          <a:bodyPr vert="horz" wrap="square" lIns="121908" tIns="60953" rIns="121908" bIns="609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sp>
        <p:nvSpPr>
          <p:cNvPr id="5" name="Freeform 12"/>
          <p:cNvSpPr/>
          <p:nvPr/>
        </p:nvSpPr>
        <p:spPr bwMode="auto">
          <a:xfrm>
            <a:off x="1053043" y="2019301"/>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A1CE3A"/>
          </a:solidFill>
          <a:ln w="9525">
            <a:noFill/>
            <a:round/>
          </a:ln>
        </p:spPr>
        <p:txBody>
          <a:bodyPr vert="horz" wrap="square" lIns="121908" tIns="60953" rIns="121908" bIns="609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ED6568">
                  <a:lumMod val="20000"/>
                  <a:lumOff val="80000"/>
                </a:srgbClr>
              </a:solidFill>
              <a:effectLst/>
              <a:uLnTx/>
              <a:uFillTx/>
              <a:cs typeface="+mn-ea"/>
              <a:sym typeface="+mn-lt"/>
            </a:endParaRPr>
          </a:p>
        </p:txBody>
      </p:sp>
      <p:sp>
        <p:nvSpPr>
          <p:cNvPr id="6" name="Freeform 13"/>
          <p:cNvSpPr/>
          <p:nvPr/>
        </p:nvSpPr>
        <p:spPr bwMode="auto">
          <a:xfrm>
            <a:off x="1048810" y="3960287"/>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A1CE3A"/>
          </a:solidFill>
          <a:ln w="9525">
            <a:noFill/>
            <a:round/>
          </a:ln>
        </p:spPr>
        <p:txBody>
          <a:bodyPr vert="horz" wrap="square" lIns="121908" tIns="60953" rIns="121908" bIns="609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7" name="Freeform 14"/>
          <p:cNvSpPr/>
          <p:nvPr/>
        </p:nvSpPr>
        <p:spPr bwMode="auto">
          <a:xfrm>
            <a:off x="1810810" y="2999317"/>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A1CE3A"/>
          </a:solidFill>
          <a:ln w="9525">
            <a:noFill/>
            <a:round/>
          </a:ln>
        </p:spPr>
        <p:txBody>
          <a:bodyPr vert="horz" wrap="square" lIns="121908" tIns="60953" rIns="121908" bIns="609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17" name="Freeform 187"/>
          <p:cNvSpPr>
            <a:spLocks noEditPoints="1"/>
          </p:cNvSpPr>
          <p:nvPr/>
        </p:nvSpPr>
        <p:spPr bwMode="auto">
          <a:xfrm>
            <a:off x="3484869" y="4989540"/>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A1CE3A"/>
          </a:solidFill>
          <a:ln w="9525">
            <a:noFill/>
            <a:round/>
          </a:ln>
        </p:spPr>
        <p:txBody>
          <a:bodyPr vert="horz" wrap="square" lIns="121908" tIns="60953" rIns="121908" bIns="609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ED6568">
                  <a:lumMod val="20000"/>
                  <a:lumOff val="80000"/>
                </a:srgbClr>
              </a:solidFill>
              <a:effectLst/>
              <a:uLnTx/>
              <a:uFillTx/>
              <a:cs typeface="+mn-ea"/>
              <a:sym typeface="+mn-lt"/>
            </a:endParaRPr>
          </a:p>
        </p:txBody>
      </p:sp>
      <p:sp>
        <p:nvSpPr>
          <p:cNvPr id="18" name="Freeform 52"/>
          <p:cNvSpPr>
            <a:spLocks noEditPoints="1"/>
          </p:cNvSpPr>
          <p:nvPr/>
        </p:nvSpPr>
        <p:spPr bwMode="auto">
          <a:xfrm>
            <a:off x="412882" y="4009422"/>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A1CE3A"/>
          </a:solidFill>
          <a:ln w="9525">
            <a:noFill/>
            <a:round/>
          </a:ln>
        </p:spPr>
        <p:txBody>
          <a:bodyPr vert="horz" wrap="square" lIns="121908" tIns="60953" rIns="121908" bIns="609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ED6568">
                  <a:lumMod val="20000"/>
                  <a:lumOff val="80000"/>
                </a:srgbClr>
              </a:solidFill>
              <a:effectLst/>
              <a:uLnTx/>
              <a:uFillTx/>
              <a:cs typeface="+mn-ea"/>
              <a:sym typeface="+mn-lt"/>
            </a:endParaRPr>
          </a:p>
        </p:txBody>
      </p:sp>
      <p:sp>
        <p:nvSpPr>
          <p:cNvPr id="19" name="Freeform 51"/>
          <p:cNvSpPr>
            <a:spLocks noEditPoints="1"/>
          </p:cNvSpPr>
          <p:nvPr/>
        </p:nvSpPr>
        <p:spPr bwMode="auto">
          <a:xfrm>
            <a:off x="3451241" y="2926324"/>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A1CE3A"/>
          </a:solidFill>
          <a:ln w="9525">
            <a:noFill/>
            <a:round/>
          </a:ln>
        </p:spPr>
        <p:txBody>
          <a:bodyPr vert="horz" wrap="square" lIns="121908" tIns="60953" rIns="121908" bIns="609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ED6568">
                  <a:lumMod val="20000"/>
                  <a:lumOff val="80000"/>
                </a:srgbClr>
              </a:solidFill>
              <a:effectLst/>
              <a:uLnTx/>
              <a:uFillTx/>
              <a:cs typeface="+mn-ea"/>
              <a:sym typeface="+mn-lt"/>
            </a:endParaRPr>
          </a:p>
        </p:txBody>
      </p:sp>
      <p:sp>
        <p:nvSpPr>
          <p:cNvPr id="20" name="Freeform 152"/>
          <p:cNvSpPr>
            <a:spLocks noEditPoints="1"/>
          </p:cNvSpPr>
          <p:nvPr/>
        </p:nvSpPr>
        <p:spPr bwMode="auto">
          <a:xfrm>
            <a:off x="392619" y="2080000"/>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A1CE3A"/>
          </a:solidFill>
          <a:ln w="9525">
            <a:noFill/>
            <a:round/>
          </a:ln>
        </p:spPr>
        <p:txBody>
          <a:bodyPr vert="horz" wrap="square" lIns="121908" tIns="60953" rIns="121908" bIns="609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ED6568">
                  <a:lumMod val="20000"/>
                  <a:lumOff val="80000"/>
                </a:srgbClr>
              </a:solidFill>
              <a:effectLst/>
              <a:uLnTx/>
              <a:uFillTx/>
              <a:cs typeface="+mn-ea"/>
              <a:sym typeface="+mn-lt"/>
            </a:endParaRPr>
          </a:p>
        </p:txBody>
      </p:sp>
      <p:sp>
        <p:nvSpPr>
          <p:cNvPr id="29" name="矩形 28"/>
          <p:cNvSpPr/>
          <p:nvPr>
            <p:custDataLst>
              <p:tags r:id="rId1"/>
            </p:custDataLst>
          </p:nvPr>
        </p:nvSpPr>
        <p:spPr>
          <a:xfrm>
            <a:off x="2937836" y="133350"/>
            <a:ext cx="7007046" cy="523220"/>
          </a:xfrm>
          <a:prstGeom prst="rect">
            <a:avLst/>
          </a:prstGeom>
        </p:spPr>
        <p:txBody>
          <a:bodyPr wrap="none">
            <a:spAutoFit/>
          </a:bodyPr>
          <a:lstStyle/>
          <a:p>
            <a:r>
              <a:rPr lang="zh-CN" altLang="zh-CN" sz="2800" b="1" dirty="0" smtClean="0">
                <a:solidFill>
                  <a:srgbClr val="A1CE3A"/>
                </a:solidFill>
                <a:latin typeface="+mn-ea"/>
              </a:rPr>
              <a:t>三、强化安全意识</a:t>
            </a:r>
            <a:r>
              <a:rPr lang="zh-CN" altLang="zh-CN" sz="2800" b="1" dirty="0" smtClean="0">
                <a:solidFill>
                  <a:srgbClr val="A1CE3A"/>
                </a:solidFill>
                <a:latin typeface="+mn-ea"/>
              </a:rPr>
              <a:t>，守</a:t>
            </a:r>
            <a:r>
              <a:rPr lang="zh-CN" altLang="zh-CN" sz="2800" b="1" dirty="0" smtClean="0">
                <a:solidFill>
                  <a:srgbClr val="A1CE3A"/>
                </a:solidFill>
                <a:latin typeface="+mn-ea"/>
              </a:rPr>
              <a:t>住法纪底线不犯糊涂</a:t>
            </a:r>
            <a:endParaRPr lang="zh-CN" altLang="zh-CN" sz="2800" b="1" dirty="0">
              <a:solidFill>
                <a:srgbClr val="A1CE3A"/>
              </a:solidFill>
              <a:latin typeface="+mn-ea"/>
            </a:endParaRPr>
          </a:p>
        </p:txBody>
      </p:sp>
      <p:sp>
        <p:nvSpPr>
          <p:cNvPr id="30" name="Freeform 100"/>
          <p:cNvSpPr>
            <a:spLocks noEditPoints="1"/>
          </p:cNvSpPr>
          <p:nvPr/>
        </p:nvSpPr>
        <p:spPr bwMode="auto">
          <a:xfrm rot="16200000">
            <a:off x="2568427" y="5230667"/>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FFFFFF"/>
          </a:solidFill>
          <a:ln w="9525">
            <a:noFill/>
            <a:round/>
          </a:ln>
        </p:spPr>
        <p:txBody>
          <a:bodyPr vert="horz" wrap="square" lIns="121908" tIns="60953" rIns="121908" bIns="609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ED6568">
                  <a:lumMod val="20000"/>
                  <a:lumOff val="80000"/>
                </a:srgbClr>
              </a:solidFill>
              <a:effectLst/>
              <a:uLnTx/>
              <a:uFillTx/>
              <a:cs typeface="+mn-ea"/>
              <a:sym typeface="+mn-lt"/>
            </a:endParaRPr>
          </a:p>
        </p:txBody>
      </p:sp>
      <p:sp>
        <p:nvSpPr>
          <p:cNvPr id="31" name="Freeform 100"/>
          <p:cNvSpPr>
            <a:spLocks noEditPoints="1"/>
          </p:cNvSpPr>
          <p:nvPr/>
        </p:nvSpPr>
        <p:spPr bwMode="auto">
          <a:xfrm rot="10800000">
            <a:off x="1282552" y="4182917"/>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FFFFFF"/>
          </a:solidFill>
          <a:ln w="9525">
            <a:noFill/>
            <a:round/>
          </a:ln>
        </p:spPr>
        <p:txBody>
          <a:bodyPr vert="horz" wrap="square" lIns="121908" tIns="60953" rIns="121908" bIns="609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ED6568">
                  <a:lumMod val="20000"/>
                  <a:lumOff val="80000"/>
                </a:srgbClr>
              </a:solidFill>
              <a:effectLst/>
              <a:uLnTx/>
              <a:uFillTx/>
              <a:cs typeface="+mn-ea"/>
              <a:sym typeface="+mn-lt"/>
            </a:endParaRPr>
          </a:p>
        </p:txBody>
      </p:sp>
      <p:sp>
        <p:nvSpPr>
          <p:cNvPr id="32" name="Freeform 100"/>
          <p:cNvSpPr>
            <a:spLocks noEditPoints="1"/>
          </p:cNvSpPr>
          <p:nvPr/>
        </p:nvSpPr>
        <p:spPr bwMode="auto">
          <a:xfrm rot="16200000">
            <a:off x="2587478" y="3249467"/>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FFFFFF"/>
          </a:solidFill>
          <a:ln w="9525">
            <a:noFill/>
            <a:round/>
          </a:ln>
        </p:spPr>
        <p:txBody>
          <a:bodyPr vert="horz" wrap="square" lIns="121908" tIns="60953" rIns="121908" bIns="609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ED6568">
                  <a:lumMod val="20000"/>
                  <a:lumOff val="80000"/>
                </a:srgbClr>
              </a:solidFill>
              <a:effectLst/>
              <a:uLnTx/>
              <a:uFillTx/>
              <a:cs typeface="+mn-ea"/>
              <a:sym typeface="+mn-lt"/>
            </a:endParaRPr>
          </a:p>
        </p:txBody>
      </p:sp>
      <p:sp>
        <p:nvSpPr>
          <p:cNvPr id="34" name="Freeform 100"/>
          <p:cNvSpPr>
            <a:spLocks noEditPoints="1"/>
          </p:cNvSpPr>
          <p:nvPr/>
        </p:nvSpPr>
        <p:spPr bwMode="auto">
          <a:xfrm rot="10800000">
            <a:off x="1301602" y="2258867"/>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FFFFFF"/>
          </a:solidFill>
          <a:ln w="9525">
            <a:noFill/>
            <a:round/>
          </a:ln>
        </p:spPr>
        <p:txBody>
          <a:bodyPr vert="horz" wrap="square" lIns="121908" tIns="60953" rIns="121908" bIns="609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ED6568">
                  <a:lumMod val="20000"/>
                  <a:lumOff val="80000"/>
                </a:srgbClr>
              </a:solidFill>
              <a:effectLst/>
              <a:uLnTx/>
              <a:uFillTx/>
              <a:cs typeface="+mn-ea"/>
              <a:sym typeface="+mn-lt"/>
            </a:endParaRPr>
          </a:p>
        </p:txBody>
      </p:sp>
      <p:sp>
        <p:nvSpPr>
          <p:cNvPr id="35" name="TextBox 34"/>
          <p:cNvSpPr txBox="1"/>
          <p:nvPr/>
        </p:nvSpPr>
        <p:spPr>
          <a:xfrm>
            <a:off x="4762500" y="2056686"/>
            <a:ext cx="7105650" cy="4524315"/>
          </a:xfrm>
          <a:prstGeom prst="rect">
            <a:avLst/>
          </a:prstGeom>
          <a:noFill/>
        </p:spPr>
        <p:txBody>
          <a:bodyPr wrap="square" rtlCol="0">
            <a:spAutoFit/>
          </a:bodyPr>
          <a:lstStyle/>
          <a:p>
            <a:r>
              <a:rPr lang="zh-CN" altLang="zh-CN" b="1" dirty="0" smtClean="0">
                <a:solidFill>
                  <a:srgbClr val="A1CE3A"/>
                </a:solidFill>
              </a:rPr>
              <a:t>今年，省纪委省监委通知关于整治违规吃喝隐形变异“十严禁”</a:t>
            </a:r>
            <a:endParaRPr lang="zh-CN" altLang="zh-CN" dirty="0" smtClean="0">
              <a:solidFill>
                <a:srgbClr val="A1CE3A"/>
              </a:solidFill>
            </a:endParaRPr>
          </a:p>
          <a:p>
            <a:r>
              <a:rPr lang="zh-CN" altLang="zh-CN" dirty="0" smtClean="0">
                <a:solidFill>
                  <a:schemeClr val="bg1"/>
                </a:solidFill>
              </a:rPr>
              <a:t>一、严禁以各种名义违规接受管理服务对象的宴请；</a:t>
            </a:r>
          </a:p>
          <a:p>
            <a:r>
              <a:rPr lang="zh-CN" altLang="zh-CN" dirty="0" smtClean="0">
                <a:solidFill>
                  <a:schemeClr val="bg1"/>
                </a:solidFill>
              </a:rPr>
              <a:t>二、严禁以请示、汇报工作等名义违规宴请上级单位工作人员；</a:t>
            </a:r>
          </a:p>
          <a:p>
            <a:r>
              <a:rPr lang="zh-CN" altLang="zh-CN" dirty="0" smtClean="0">
                <a:solidFill>
                  <a:schemeClr val="bg1"/>
                </a:solidFill>
              </a:rPr>
              <a:t>三、严禁以伪造接待公函、虚列接待事项、虚增接待人数等方式公款吃喝；</a:t>
            </a:r>
          </a:p>
          <a:p>
            <a:r>
              <a:rPr lang="zh-CN" altLang="zh-CN" dirty="0" smtClean="0">
                <a:solidFill>
                  <a:schemeClr val="bg1"/>
                </a:solidFill>
              </a:rPr>
              <a:t>四、严禁化整为零拆分开具公务用餐发票；</a:t>
            </a:r>
          </a:p>
          <a:p>
            <a:r>
              <a:rPr lang="zh-CN" altLang="zh-CN" dirty="0" smtClean="0">
                <a:solidFill>
                  <a:schemeClr val="bg1"/>
                </a:solidFill>
              </a:rPr>
              <a:t>五、严禁在私人用餐中以党政机关、国有企事业单位名义开具发票；</a:t>
            </a:r>
          </a:p>
          <a:p>
            <a:r>
              <a:rPr lang="zh-CN" altLang="zh-CN" dirty="0" smtClean="0">
                <a:solidFill>
                  <a:schemeClr val="bg1"/>
                </a:solidFill>
              </a:rPr>
              <a:t>六、严禁虚列办公费、会议费、差旅费、印刷费等名目隐匿违规吃喝费用；</a:t>
            </a:r>
          </a:p>
          <a:p>
            <a:r>
              <a:rPr lang="zh-CN" altLang="zh-CN" dirty="0" smtClean="0">
                <a:solidFill>
                  <a:schemeClr val="bg1"/>
                </a:solidFill>
              </a:rPr>
              <a:t>七、严禁向下级单位及其他单位、企业、个人转嫁违规吃喝费用；</a:t>
            </a:r>
          </a:p>
          <a:p>
            <a:r>
              <a:rPr lang="zh-CN" altLang="zh-CN" dirty="0" smtClean="0">
                <a:solidFill>
                  <a:schemeClr val="bg1"/>
                </a:solidFill>
              </a:rPr>
              <a:t>八、严禁公款报销或者支付应当由个人负担的吃喝费用；</a:t>
            </a:r>
          </a:p>
          <a:p>
            <a:r>
              <a:rPr lang="zh-CN" altLang="zh-CN" dirty="0" smtClean="0">
                <a:solidFill>
                  <a:schemeClr val="bg1"/>
                </a:solidFill>
              </a:rPr>
              <a:t>九、严禁指使、授意管理服务对象安排违规吃喝活动；</a:t>
            </a:r>
          </a:p>
          <a:p>
            <a:r>
              <a:rPr lang="zh-CN" altLang="zh-CN" dirty="0" smtClean="0">
                <a:solidFill>
                  <a:schemeClr val="bg1"/>
                </a:solidFill>
              </a:rPr>
              <a:t>十、严禁在机关食堂、“一桌餐”场所、企业内部接待场所等地方违规吃喝。</a:t>
            </a:r>
          </a:p>
          <a:p>
            <a:r>
              <a:rPr lang="zh-CN" altLang="zh-CN" dirty="0" smtClean="0">
                <a:solidFill>
                  <a:srgbClr val="A1CE3A"/>
                </a:solidFill>
              </a:rPr>
              <a:t>凡违反上述规定的，一律按程序先停职检查，再视情节给予组织处理或者党纪政务处分</a:t>
            </a:r>
            <a:r>
              <a:rPr lang="zh-CN" altLang="zh-CN" dirty="0" smtClean="0">
                <a:solidFill>
                  <a:srgbClr val="A1CE3A"/>
                </a:solidFill>
              </a:rPr>
              <a:t>。</a:t>
            </a:r>
            <a:endParaRPr lang="zh-CN" altLang="en-US" dirty="0">
              <a:solidFill>
                <a:srgbClr val="A1CE3A"/>
              </a:solidFill>
            </a:endParaRPr>
          </a:p>
        </p:txBody>
      </p:sp>
      <p:grpSp>
        <p:nvGrpSpPr>
          <p:cNvPr id="36" name="Group 2"/>
          <p:cNvGrpSpPr/>
          <p:nvPr/>
        </p:nvGrpSpPr>
        <p:grpSpPr>
          <a:xfrm>
            <a:off x="5177306" y="1031518"/>
            <a:ext cx="852019" cy="787757"/>
            <a:chOff x="529105" y="2374543"/>
            <a:chExt cx="2161524" cy="2161524"/>
          </a:xfrm>
        </p:grpSpPr>
        <p:sp>
          <p:nvSpPr>
            <p:cNvPr id="37" name="Freeform: Shape 97"/>
            <p:cNvSpPr/>
            <p:nvPr/>
          </p:nvSpPr>
          <p:spPr bwMode="auto">
            <a:xfrm>
              <a:off x="529105" y="2374543"/>
              <a:ext cx="2161524" cy="2161524"/>
            </a:xfrm>
            <a:custGeom>
              <a:avLst/>
              <a:gdLst/>
              <a:ahLst/>
              <a:cxnLst>
                <a:cxn ang="0">
                  <a:pos x="673" y="233"/>
                </a:cxn>
                <a:cxn ang="0">
                  <a:pos x="233" y="233"/>
                </a:cxn>
                <a:cxn ang="0">
                  <a:pos x="233" y="673"/>
                </a:cxn>
                <a:cxn ang="0">
                  <a:pos x="0" y="905"/>
                </a:cxn>
                <a:cxn ang="0">
                  <a:pos x="905" y="905"/>
                </a:cxn>
                <a:cxn ang="0">
                  <a:pos x="905" y="0"/>
                </a:cxn>
                <a:cxn ang="0">
                  <a:pos x="673" y="233"/>
                </a:cxn>
              </a:cxnLst>
              <a:rect l="0" t="0" r="r" b="b"/>
              <a:pathLst>
                <a:path w="905" h="905">
                  <a:moveTo>
                    <a:pt x="673" y="233"/>
                  </a:moveTo>
                  <a:lnTo>
                    <a:pt x="233" y="233"/>
                  </a:lnTo>
                  <a:lnTo>
                    <a:pt x="233" y="673"/>
                  </a:lnTo>
                  <a:lnTo>
                    <a:pt x="0" y="905"/>
                  </a:lnTo>
                  <a:lnTo>
                    <a:pt x="905" y="905"/>
                  </a:lnTo>
                  <a:lnTo>
                    <a:pt x="905" y="0"/>
                  </a:lnTo>
                  <a:lnTo>
                    <a:pt x="673" y="233"/>
                  </a:lnTo>
                  <a:close/>
                </a:path>
              </a:pathLst>
            </a:custGeom>
            <a:solidFill>
              <a:srgbClr val="8DB82E"/>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nvGrpSpPr>
            <p:cNvPr id="38" name="Group 117"/>
            <p:cNvGrpSpPr/>
            <p:nvPr/>
          </p:nvGrpSpPr>
          <p:grpSpPr>
            <a:xfrm>
              <a:off x="1640968" y="3448639"/>
              <a:ext cx="599496" cy="587552"/>
              <a:chOff x="1610900" y="2870922"/>
              <a:chExt cx="398464" cy="390524"/>
            </a:xfrm>
          </p:grpSpPr>
          <p:sp>
            <p:nvSpPr>
              <p:cNvPr id="39" name="Freeform: Shape 118"/>
              <p:cNvSpPr/>
              <p:nvPr/>
            </p:nvSpPr>
            <p:spPr bwMode="auto">
              <a:xfrm>
                <a:off x="1610900" y="2870922"/>
                <a:ext cx="233363" cy="234950"/>
              </a:xfrm>
              <a:custGeom>
                <a:avLst/>
                <a:gdLst/>
                <a:ahLst/>
                <a:cxnLst>
                  <a:cxn ang="0">
                    <a:pos x="9" y="48"/>
                  </a:cxn>
                  <a:cxn ang="0">
                    <a:pos x="12" y="55"/>
                  </a:cxn>
                  <a:cxn ang="0">
                    <a:pos x="8" y="59"/>
                  </a:cxn>
                  <a:cxn ang="0">
                    <a:pos x="8" y="64"/>
                  </a:cxn>
                  <a:cxn ang="0">
                    <a:pos x="14" y="70"/>
                  </a:cxn>
                  <a:cxn ang="0">
                    <a:pos x="19" y="70"/>
                  </a:cxn>
                  <a:cxn ang="0">
                    <a:pos x="23" y="67"/>
                  </a:cxn>
                  <a:cxn ang="0">
                    <a:pos x="31" y="70"/>
                  </a:cxn>
                  <a:cxn ang="0">
                    <a:pos x="31" y="75"/>
                  </a:cxn>
                  <a:cxn ang="0">
                    <a:pos x="35" y="79"/>
                  </a:cxn>
                  <a:cxn ang="0">
                    <a:pos x="43" y="79"/>
                  </a:cxn>
                  <a:cxn ang="0">
                    <a:pos x="47" y="75"/>
                  </a:cxn>
                  <a:cxn ang="0">
                    <a:pos x="47" y="70"/>
                  </a:cxn>
                  <a:cxn ang="0">
                    <a:pos x="55" y="67"/>
                  </a:cxn>
                  <a:cxn ang="0">
                    <a:pos x="59" y="70"/>
                  </a:cxn>
                  <a:cxn ang="0">
                    <a:pos x="64" y="70"/>
                  </a:cxn>
                  <a:cxn ang="0">
                    <a:pos x="70" y="64"/>
                  </a:cxn>
                  <a:cxn ang="0">
                    <a:pos x="70" y="59"/>
                  </a:cxn>
                  <a:cxn ang="0">
                    <a:pos x="67" y="55"/>
                  </a:cxn>
                  <a:cxn ang="0">
                    <a:pos x="70" y="48"/>
                  </a:cxn>
                  <a:cxn ang="0">
                    <a:pos x="75" y="47"/>
                  </a:cxn>
                  <a:cxn ang="0">
                    <a:pos x="78" y="43"/>
                  </a:cxn>
                  <a:cxn ang="0">
                    <a:pos x="78" y="35"/>
                  </a:cxn>
                  <a:cxn ang="0">
                    <a:pos x="75" y="31"/>
                  </a:cxn>
                  <a:cxn ang="0">
                    <a:pos x="70" y="31"/>
                  </a:cxn>
                  <a:cxn ang="0">
                    <a:pos x="67" y="23"/>
                  </a:cxn>
                  <a:cxn ang="0">
                    <a:pos x="70" y="20"/>
                  </a:cxn>
                  <a:cxn ang="0">
                    <a:pos x="70" y="15"/>
                  </a:cxn>
                  <a:cxn ang="0">
                    <a:pos x="64" y="9"/>
                  </a:cxn>
                  <a:cxn ang="0">
                    <a:pos x="59" y="8"/>
                  </a:cxn>
                  <a:cxn ang="0">
                    <a:pos x="56" y="11"/>
                  </a:cxn>
                  <a:cxn ang="0">
                    <a:pos x="48" y="8"/>
                  </a:cxn>
                  <a:cxn ang="0">
                    <a:pos x="47" y="3"/>
                  </a:cxn>
                  <a:cxn ang="0">
                    <a:pos x="44" y="0"/>
                  </a:cxn>
                  <a:cxn ang="0">
                    <a:pos x="35" y="0"/>
                  </a:cxn>
                  <a:cxn ang="0">
                    <a:pos x="32" y="3"/>
                  </a:cxn>
                  <a:cxn ang="0">
                    <a:pos x="31" y="8"/>
                  </a:cxn>
                  <a:cxn ang="0">
                    <a:pos x="23" y="12"/>
                  </a:cxn>
                  <a:cxn ang="0">
                    <a:pos x="19" y="8"/>
                  </a:cxn>
                  <a:cxn ang="0">
                    <a:pos x="14" y="9"/>
                  </a:cxn>
                  <a:cxn ang="0">
                    <a:pos x="8" y="15"/>
                  </a:cxn>
                  <a:cxn ang="0">
                    <a:pos x="8" y="20"/>
                  </a:cxn>
                  <a:cxn ang="0">
                    <a:pos x="11" y="24"/>
                  </a:cxn>
                  <a:cxn ang="0">
                    <a:pos x="8" y="31"/>
                  </a:cxn>
                  <a:cxn ang="0">
                    <a:pos x="3" y="32"/>
                  </a:cxn>
                  <a:cxn ang="0">
                    <a:pos x="0" y="35"/>
                  </a:cxn>
                  <a:cxn ang="0">
                    <a:pos x="0" y="44"/>
                  </a:cxn>
                  <a:cxn ang="0">
                    <a:pos x="3" y="47"/>
                  </a:cxn>
                  <a:cxn ang="0">
                    <a:pos x="9" y="48"/>
                  </a:cxn>
                  <a:cxn ang="0">
                    <a:pos x="39" y="25"/>
                  </a:cxn>
                  <a:cxn ang="0">
                    <a:pos x="53" y="39"/>
                  </a:cxn>
                  <a:cxn ang="0">
                    <a:pos x="39" y="53"/>
                  </a:cxn>
                  <a:cxn ang="0">
                    <a:pos x="25" y="39"/>
                  </a:cxn>
                  <a:cxn ang="0">
                    <a:pos x="39" y="25"/>
                  </a:cxn>
                  <a:cxn ang="0">
                    <a:pos x="39" y="25"/>
                  </a:cxn>
                  <a:cxn ang="0">
                    <a:pos x="39" y="25"/>
                  </a:cxn>
                </a:cxnLst>
                <a:rect l="0" t="0" r="r" b="b"/>
                <a:pathLst>
                  <a:path w="78" h="79">
                    <a:moveTo>
                      <a:pt x="9" y="48"/>
                    </a:moveTo>
                    <a:cubicBezTo>
                      <a:pt x="9" y="50"/>
                      <a:pt x="10" y="53"/>
                      <a:pt x="12" y="55"/>
                    </a:cubicBezTo>
                    <a:cubicBezTo>
                      <a:pt x="8" y="59"/>
                      <a:pt x="8" y="59"/>
                      <a:pt x="8" y="59"/>
                    </a:cubicBezTo>
                    <a:cubicBezTo>
                      <a:pt x="7" y="61"/>
                      <a:pt x="7" y="63"/>
                      <a:pt x="8" y="64"/>
                    </a:cubicBezTo>
                    <a:cubicBezTo>
                      <a:pt x="14" y="70"/>
                      <a:pt x="14" y="70"/>
                      <a:pt x="14" y="70"/>
                    </a:cubicBezTo>
                    <a:cubicBezTo>
                      <a:pt x="16" y="71"/>
                      <a:pt x="18" y="71"/>
                      <a:pt x="19" y="70"/>
                    </a:cubicBezTo>
                    <a:cubicBezTo>
                      <a:pt x="23" y="67"/>
                      <a:pt x="23" y="67"/>
                      <a:pt x="23" y="67"/>
                    </a:cubicBezTo>
                    <a:cubicBezTo>
                      <a:pt x="26" y="68"/>
                      <a:pt x="28" y="69"/>
                      <a:pt x="31" y="70"/>
                    </a:cubicBezTo>
                    <a:cubicBezTo>
                      <a:pt x="31" y="75"/>
                      <a:pt x="31" y="75"/>
                      <a:pt x="31" y="75"/>
                    </a:cubicBezTo>
                    <a:cubicBezTo>
                      <a:pt x="31" y="77"/>
                      <a:pt x="33" y="79"/>
                      <a:pt x="35" y="79"/>
                    </a:cubicBezTo>
                    <a:cubicBezTo>
                      <a:pt x="43" y="79"/>
                      <a:pt x="43" y="79"/>
                      <a:pt x="43" y="79"/>
                    </a:cubicBezTo>
                    <a:cubicBezTo>
                      <a:pt x="45" y="79"/>
                      <a:pt x="47" y="77"/>
                      <a:pt x="47" y="75"/>
                    </a:cubicBezTo>
                    <a:cubicBezTo>
                      <a:pt x="47" y="70"/>
                      <a:pt x="47" y="70"/>
                      <a:pt x="47" y="70"/>
                    </a:cubicBezTo>
                    <a:cubicBezTo>
                      <a:pt x="50" y="69"/>
                      <a:pt x="53" y="68"/>
                      <a:pt x="55" y="67"/>
                    </a:cubicBezTo>
                    <a:cubicBezTo>
                      <a:pt x="59" y="70"/>
                      <a:pt x="59" y="70"/>
                      <a:pt x="59" y="70"/>
                    </a:cubicBezTo>
                    <a:cubicBezTo>
                      <a:pt x="61" y="71"/>
                      <a:pt x="63" y="71"/>
                      <a:pt x="64" y="70"/>
                    </a:cubicBezTo>
                    <a:cubicBezTo>
                      <a:pt x="70" y="64"/>
                      <a:pt x="70" y="64"/>
                      <a:pt x="70" y="64"/>
                    </a:cubicBezTo>
                    <a:cubicBezTo>
                      <a:pt x="71" y="63"/>
                      <a:pt x="71" y="61"/>
                      <a:pt x="70" y="59"/>
                    </a:cubicBezTo>
                    <a:cubicBezTo>
                      <a:pt x="67" y="55"/>
                      <a:pt x="67" y="55"/>
                      <a:pt x="67" y="55"/>
                    </a:cubicBezTo>
                    <a:cubicBezTo>
                      <a:pt x="68" y="53"/>
                      <a:pt x="70" y="50"/>
                      <a:pt x="70" y="48"/>
                    </a:cubicBezTo>
                    <a:cubicBezTo>
                      <a:pt x="75" y="47"/>
                      <a:pt x="75" y="47"/>
                      <a:pt x="75" y="47"/>
                    </a:cubicBezTo>
                    <a:cubicBezTo>
                      <a:pt x="77" y="47"/>
                      <a:pt x="78" y="45"/>
                      <a:pt x="78" y="43"/>
                    </a:cubicBezTo>
                    <a:cubicBezTo>
                      <a:pt x="78" y="35"/>
                      <a:pt x="78" y="35"/>
                      <a:pt x="78" y="35"/>
                    </a:cubicBezTo>
                    <a:cubicBezTo>
                      <a:pt x="78" y="33"/>
                      <a:pt x="77" y="32"/>
                      <a:pt x="75" y="31"/>
                    </a:cubicBezTo>
                    <a:cubicBezTo>
                      <a:pt x="70" y="31"/>
                      <a:pt x="70" y="31"/>
                      <a:pt x="70" y="31"/>
                    </a:cubicBezTo>
                    <a:cubicBezTo>
                      <a:pt x="70" y="28"/>
                      <a:pt x="69" y="26"/>
                      <a:pt x="67" y="23"/>
                    </a:cubicBezTo>
                    <a:cubicBezTo>
                      <a:pt x="70" y="20"/>
                      <a:pt x="70" y="20"/>
                      <a:pt x="70" y="20"/>
                    </a:cubicBezTo>
                    <a:cubicBezTo>
                      <a:pt x="71" y="18"/>
                      <a:pt x="71" y="16"/>
                      <a:pt x="70" y="15"/>
                    </a:cubicBezTo>
                    <a:cubicBezTo>
                      <a:pt x="64" y="9"/>
                      <a:pt x="64" y="9"/>
                      <a:pt x="64" y="9"/>
                    </a:cubicBezTo>
                    <a:cubicBezTo>
                      <a:pt x="63" y="7"/>
                      <a:pt x="61" y="7"/>
                      <a:pt x="59" y="8"/>
                    </a:cubicBezTo>
                    <a:cubicBezTo>
                      <a:pt x="56" y="11"/>
                      <a:pt x="56" y="11"/>
                      <a:pt x="56" y="11"/>
                    </a:cubicBezTo>
                    <a:cubicBezTo>
                      <a:pt x="53" y="10"/>
                      <a:pt x="51" y="9"/>
                      <a:pt x="48" y="8"/>
                    </a:cubicBezTo>
                    <a:cubicBezTo>
                      <a:pt x="47" y="3"/>
                      <a:pt x="47" y="3"/>
                      <a:pt x="47" y="3"/>
                    </a:cubicBezTo>
                    <a:cubicBezTo>
                      <a:pt x="47" y="2"/>
                      <a:pt x="45" y="0"/>
                      <a:pt x="44" y="0"/>
                    </a:cubicBezTo>
                    <a:cubicBezTo>
                      <a:pt x="35" y="0"/>
                      <a:pt x="35" y="0"/>
                      <a:pt x="35" y="0"/>
                    </a:cubicBezTo>
                    <a:cubicBezTo>
                      <a:pt x="33" y="0"/>
                      <a:pt x="32" y="2"/>
                      <a:pt x="32" y="3"/>
                    </a:cubicBezTo>
                    <a:cubicBezTo>
                      <a:pt x="31" y="8"/>
                      <a:pt x="31" y="8"/>
                      <a:pt x="31" y="8"/>
                    </a:cubicBezTo>
                    <a:cubicBezTo>
                      <a:pt x="28" y="9"/>
                      <a:pt x="26" y="10"/>
                      <a:pt x="23" y="12"/>
                    </a:cubicBezTo>
                    <a:cubicBezTo>
                      <a:pt x="19" y="8"/>
                      <a:pt x="19" y="8"/>
                      <a:pt x="19" y="8"/>
                    </a:cubicBezTo>
                    <a:cubicBezTo>
                      <a:pt x="18" y="7"/>
                      <a:pt x="16" y="7"/>
                      <a:pt x="14" y="9"/>
                    </a:cubicBezTo>
                    <a:cubicBezTo>
                      <a:pt x="8" y="15"/>
                      <a:pt x="8" y="15"/>
                      <a:pt x="8" y="15"/>
                    </a:cubicBezTo>
                    <a:cubicBezTo>
                      <a:pt x="7" y="16"/>
                      <a:pt x="7" y="18"/>
                      <a:pt x="8" y="20"/>
                    </a:cubicBezTo>
                    <a:cubicBezTo>
                      <a:pt x="11" y="24"/>
                      <a:pt x="11" y="24"/>
                      <a:pt x="11" y="24"/>
                    </a:cubicBezTo>
                    <a:cubicBezTo>
                      <a:pt x="10" y="26"/>
                      <a:pt x="9" y="29"/>
                      <a:pt x="8" y="31"/>
                    </a:cubicBezTo>
                    <a:cubicBezTo>
                      <a:pt x="3" y="32"/>
                      <a:pt x="3" y="32"/>
                      <a:pt x="3" y="32"/>
                    </a:cubicBezTo>
                    <a:cubicBezTo>
                      <a:pt x="1" y="32"/>
                      <a:pt x="0" y="33"/>
                      <a:pt x="0" y="35"/>
                    </a:cubicBezTo>
                    <a:cubicBezTo>
                      <a:pt x="0" y="44"/>
                      <a:pt x="0" y="44"/>
                      <a:pt x="0" y="44"/>
                    </a:cubicBezTo>
                    <a:cubicBezTo>
                      <a:pt x="0" y="46"/>
                      <a:pt x="1" y="47"/>
                      <a:pt x="3" y="47"/>
                    </a:cubicBezTo>
                    <a:lnTo>
                      <a:pt x="9" y="48"/>
                    </a:lnTo>
                    <a:close/>
                    <a:moveTo>
                      <a:pt x="39" y="25"/>
                    </a:moveTo>
                    <a:cubicBezTo>
                      <a:pt x="47" y="25"/>
                      <a:pt x="53" y="31"/>
                      <a:pt x="53" y="39"/>
                    </a:cubicBezTo>
                    <a:cubicBezTo>
                      <a:pt x="53" y="47"/>
                      <a:pt x="47" y="53"/>
                      <a:pt x="39" y="53"/>
                    </a:cubicBezTo>
                    <a:cubicBezTo>
                      <a:pt x="32" y="53"/>
                      <a:pt x="25" y="47"/>
                      <a:pt x="25" y="39"/>
                    </a:cubicBezTo>
                    <a:cubicBezTo>
                      <a:pt x="25" y="31"/>
                      <a:pt x="32" y="25"/>
                      <a:pt x="39" y="25"/>
                    </a:cubicBezTo>
                    <a:close/>
                    <a:moveTo>
                      <a:pt x="39" y="25"/>
                    </a:moveTo>
                    <a:cubicBezTo>
                      <a:pt x="39" y="25"/>
                      <a:pt x="39" y="25"/>
                      <a:pt x="39" y="25"/>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40" name="Freeform: Shape 119"/>
              <p:cNvSpPr/>
              <p:nvPr/>
            </p:nvSpPr>
            <p:spPr bwMode="auto">
              <a:xfrm>
                <a:off x="1814101" y="2989983"/>
                <a:ext cx="195263" cy="193675"/>
              </a:xfrm>
              <a:custGeom>
                <a:avLst/>
                <a:gdLst/>
                <a:ahLst/>
                <a:cxnLst>
                  <a:cxn ang="0">
                    <a:pos x="55" y="10"/>
                  </a:cxn>
                  <a:cxn ang="0">
                    <a:pos x="51" y="6"/>
                  </a:cxn>
                  <a:cxn ang="0">
                    <a:pos x="46" y="6"/>
                  </a:cxn>
                  <a:cxn ang="0">
                    <a:pos x="44" y="9"/>
                  </a:cxn>
                  <a:cxn ang="0">
                    <a:pos x="37" y="7"/>
                  </a:cxn>
                  <a:cxn ang="0">
                    <a:pos x="36" y="3"/>
                  </a:cxn>
                  <a:cxn ang="0">
                    <a:pos x="32" y="0"/>
                  </a:cxn>
                  <a:cxn ang="0">
                    <a:pos x="27" y="1"/>
                  </a:cxn>
                  <a:cxn ang="0">
                    <a:pos x="23" y="4"/>
                  </a:cxn>
                  <a:cxn ang="0">
                    <a:pos x="23" y="8"/>
                  </a:cxn>
                  <a:cxn ang="0">
                    <a:pos x="17" y="11"/>
                  </a:cxn>
                  <a:cxn ang="0">
                    <a:pos x="14" y="9"/>
                  </a:cxn>
                  <a:cxn ang="0">
                    <a:pos x="9" y="10"/>
                  </a:cxn>
                  <a:cxn ang="0">
                    <a:pos x="6" y="14"/>
                  </a:cxn>
                  <a:cxn ang="0">
                    <a:pos x="6" y="19"/>
                  </a:cxn>
                  <a:cxn ang="0">
                    <a:pos x="8" y="22"/>
                  </a:cxn>
                  <a:cxn ang="0">
                    <a:pos x="6" y="28"/>
                  </a:cxn>
                  <a:cxn ang="0">
                    <a:pos x="3" y="29"/>
                  </a:cxn>
                  <a:cxn ang="0">
                    <a:pos x="0" y="33"/>
                  </a:cxn>
                  <a:cxn ang="0">
                    <a:pos x="0" y="38"/>
                  </a:cxn>
                  <a:cxn ang="0">
                    <a:pos x="4" y="42"/>
                  </a:cxn>
                  <a:cxn ang="0">
                    <a:pos x="8" y="42"/>
                  </a:cxn>
                  <a:cxn ang="0">
                    <a:pos x="11" y="47"/>
                  </a:cxn>
                  <a:cxn ang="0">
                    <a:pos x="8" y="51"/>
                  </a:cxn>
                  <a:cxn ang="0">
                    <a:pos x="9" y="55"/>
                  </a:cxn>
                  <a:cxn ang="0">
                    <a:pos x="14" y="59"/>
                  </a:cxn>
                  <a:cxn ang="0">
                    <a:pos x="18" y="59"/>
                  </a:cxn>
                  <a:cxn ang="0">
                    <a:pos x="21" y="56"/>
                  </a:cxn>
                  <a:cxn ang="0">
                    <a:pos x="27" y="58"/>
                  </a:cxn>
                  <a:cxn ang="0">
                    <a:pos x="28" y="62"/>
                  </a:cxn>
                  <a:cxn ang="0">
                    <a:pos x="32" y="65"/>
                  </a:cxn>
                  <a:cxn ang="0">
                    <a:pos x="38" y="64"/>
                  </a:cxn>
                  <a:cxn ang="0">
                    <a:pos x="41" y="61"/>
                  </a:cxn>
                  <a:cxn ang="0">
                    <a:pos x="41" y="57"/>
                  </a:cxn>
                  <a:cxn ang="0">
                    <a:pos x="47" y="54"/>
                  </a:cxn>
                  <a:cxn ang="0">
                    <a:pos x="50" y="56"/>
                  </a:cxn>
                  <a:cxn ang="0">
                    <a:pos x="55" y="56"/>
                  </a:cxn>
                  <a:cxn ang="0">
                    <a:pos x="59" y="51"/>
                  </a:cxn>
                  <a:cxn ang="0">
                    <a:pos x="59" y="46"/>
                  </a:cxn>
                  <a:cxn ang="0">
                    <a:pos x="56" y="44"/>
                  </a:cxn>
                  <a:cxn ang="0">
                    <a:pos x="58" y="37"/>
                  </a:cxn>
                  <a:cxn ang="0">
                    <a:pos x="62" y="37"/>
                  </a:cxn>
                  <a:cxn ang="0">
                    <a:pos x="64" y="33"/>
                  </a:cxn>
                  <a:cxn ang="0">
                    <a:pos x="64" y="27"/>
                  </a:cxn>
                  <a:cxn ang="0">
                    <a:pos x="60" y="24"/>
                  </a:cxn>
                  <a:cxn ang="0">
                    <a:pos x="57" y="24"/>
                  </a:cxn>
                  <a:cxn ang="0">
                    <a:pos x="54" y="18"/>
                  </a:cxn>
                  <a:cxn ang="0">
                    <a:pos x="56" y="15"/>
                  </a:cxn>
                  <a:cxn ang="0">
                    <a:pos x="55" y="10"/>
                  </a:cxn>
                  <a:cxn ang="0">
                    <a:pos x="33" y="44"/>
                  </a:cxn>
                  <a:cxn ang="0">
                    <a:pos x="21" y="33"/>
                  </a:cxn>
                  <a:cxn ang="0">
                    <a:pos x="31" y="21"/>
                  </a:cxn>
                  <a:cxn ang="0">
                    <a:pos x="44" y="31"/>
                  </a:cxn>
                  <a:cxn ang="0">
                    <a:pos x="33" y="44"/>
                  </a:cxn>
                  <a:cxn ang="0">
                    <a:pos x="33" y="44"/>
                  </a:cxn>
                  <a:cxn ang="0">
                    <a:pos x="33" y="44"/>
                  </a:cxn>
                </a:cxnLst>
                <a:rect l="0" t="0" r="r" b="b"/>
                <a:pathLst>
                  <a:path w="65" h="65">
                    <a:moveTo>
                      <a:pt x="55" y="10"/>
                    </a:moveTo>
                    <a:cubicBezTo>
                      <a:pt x="51" y="6"/>
                      <a:pt x="51" y="6"/>
                      <a:pt x="51" y="6"/>
                    </a:cubicBezTo>
                    <a:cubicBezTo>
                      <a:pt x="49" y="5"/>
                      <a:pt x="47" y="5"/>
                      <a:pt x="46" y="6"/>
                    </a:cubicBezTo>
                    <a:cubicBezTo>
                      <a:pt x="44" y="9"/>
                      <a:pt x="44" y="9"/>
                      <a:pt x="44" y="9"/>
                    </a:cubicBezTo>
                    <a:cubicBezTo>
                      <a:pt x="41" y="8"/>
                      <a:pt x="39" y="7"/>
                      <a:pt x="37" y="7"/>
                    </a:cubicBezTo>
                    <a:cubicBezTo>
                      <a:pt x="36" y="3"/>
                      <a:pt x="36" y="3"/>
                      <a:pt x="36" y="3"/>
                    </a:cubicBezTo>
                    <a:cubicBezTo>
                      <a:pt x="36" y="1"/>
                      <a:pt x="34" y="0"/>
                      <a:pt x="32" y="0"/>
                    </a:cubicBezTo>
                    <a:cubicBezTo>
                      <a:pt x="27" y="1"/>
                      <a:pt x="27" y="1"/>
                      <a:pt x="27" y="1"/>
                    </a:cubicBezTo>
                    <a:cubicBezTo>
                      <a:pt x="25" y="1"/>
                      <a:pt x="23" y="2"/>
                      <a:pt x="23" y="4"/>
                    </a:cubicBezTo>
                    <a:cubicBezTo>
                      <a:pt x="23" y="8"/>
                      <a:pt x="23" y="8"/>
                      <a:pt x="23" y="8"/>
                    </a:cubicBezTo>
                    <a:cubicBezTo>
                      <a:pt x="21" y="9"/>
                      <a:pt x="19" y="10"/>
                      <a:pt x="17" y="11"/>
                    </a:cubicBezTo>
                    <a:cubicBezTo>
                      <a:pt x="14" y="9"/>
                      <a:pt x="14" y="9"/>
                      <a:pt x="14" y="9"/>
                    </a:cubicBezTo>
                    <a:cubicBezTo>
                      <a:pt x="13" y="8"/>
                      <a:pt x="11" y="8"/>
                      <a:pt x="9" y="10"/>
                    </a:cubicBezTo>
                    <a:cubicBezTo>
                      <a:pt x="6" y="14"/>
                      <a:pt x="6" y="14"/>
                      <a:pt x="6" y="14"/>
                    </a:cubicBezTo>
                    <a:cubicBezTo>
                      <a:pt x="4" y="16"/>
                      <a:pt x="4" y="18"/>
                      <a:pt x="6" y="19"/>
                    </a:cubicBezTo>
                    <a:cubicBezTo>
                      <a:pt x="8" y="22"/>
                      <a:pt x="8" y="22"/>
                      <a:pt x="8" y="22"/>
                    </a:cubicBezTo>
                    <a:cubicBezTo>
                      <a:pt x="7" y="24"/>
                      <a:pt x="7" y="26"/>
                      <a:pt x="6" y="28"/>
                    </a:cubicBezTo>
                    <a:cubicBezTo>
                      <a:pt x="3" y="29"/>
                      <a:pt x="3" y="29"/>
                      <a:pt x="3" y="29"/>
                    </a:cubicBezTo>
                    <a:cubicBezTo>
                      <a:pt x="1" y="29"/>
                      <a:pt x="0" y="31"/>
                      <a:pt x="0" y="33"/>
                    </a:cubicBezTo>
                    <a:cubicBezTo>
                      <a:pt x="0" y="38"/>
                      <a:pt x="0" y="38"/>
                      <a:pt x="0" y="38"/>
                    </a:cubicBezTo>
                    <a:cubicBezTo>
                      <a:pt x="1" y="40"/>
                      <a:pt x="2" y="42"/>
                      <a:pt x="4" y="42"/>
                    </a:cubicBezTo>
                    <a:cubicBezTo>
                      <a:pt x="8" y="42"/>
                      <a:pt x="8" y="42"/>
                      <a:pt x="8" y="42"/>
                    </a:cubicBezTo>
                    <a:cubicBezTo>
                      <a:pt x="9" y="44"/>
                      <a:pt x="9" y="45"/>
                      <a:pt x="11" y="47"/>
                    </a:cubicBezTo>
                    <a:cubicBezTo>
                      <a:pt x="8" y="51"/>
                      <a:pt x="8" y="51"/>
                      <a:pt x="8" y="51"/>
                    </a:cubicBezTo>
                    <a:cubicBezTo>
                      <a:pt x="7" y="52"/>
                      <a:pt x="8" y="54"/>
                      <a:pt x="9" y="55"/>
                    </a:cubicBezTo>
                    <a:cubicBezTo>
                      <a:pt x="14" y="59"/>
                      <a:pt x="14" y="59"/>
                      <a:pt x="14" y="59"/>
                    </a:cubicBezTo>
                    <a:cubicBezTo>
                      <a:pt x="15" y="60"/>
                      <a:pt x="17" y="60"/>
                      <a:pt x="18" y="59"/>
                    </a:cubicBezTo>
                    <a:cubicBezTo>
                      <a:pt x="21" y="56"/>
                      <a:pt x="21" y="56"/>
                      <a:pt x="21" y="56"/>
                    </a:cubicBezTo>
                    <a:cubicBezTo>
                      <a:pt x="23" y="57"/>
                      <a:pt x="25" y="58"/>
                      <a:pt x="27" y="58"/>
                    </a:cubicBezTo>
                    <a:cubicBezTo>
                      <a:pt x="28" y="62"/>
                      <a:pt x="28" y="62"/>
                      <a:pt x="28" y="62"/>
                    </a:cubicBezTo>
                    <a:cubicBezTo>
                      <a:pt x="28" y="64"/>
                      <a:pt x="30" y="65"/>
                      <a:pt x="32" y="65"/>
                    </a:cubicBezTo>
                    <a:cubicBezTo>
                      <a:pt x="38" y="64"/>
                      <a:pt x="38" y="64"/>
                      <a:pt x="38" y="64"/>
                    </a:cubicBezTo>
                    <a:cubicBezTo>
                      <a:pt x="39" y="64"/>
                      <a:pt x="41" y="63"/>
                      <a:pt x="41" y="61"/>
                    </a:cubicBezTo>
                    <a:cubicBezTo>
                      <a:pt x="41" y="57"/>
                      <a:pt x="41" y="57"/>
                      <a:pt x="41" y="57"/>
                    </a:cubicBezTo>
                    <a:cubicBezTo>
                      <a:pt x="43" y="56"/>
                      <a:pt x="45" y="55"/>
                      <a:pt x="47" y="54"/>
                    </a:cubicBezTo>
                    <a:cubicBezTo>
                      <a:pt x="50" y="56"/>
                      <a:pt x="50" y="56"/>
                      <a:pt x="50" y="56"/>
                    </a:cubicBezTo>
                    <a:cubicBezTo>
                      <a:pt x="52" y="57"/>
                      <a:pt x="54" y="57"/>
                      <a:pt x="55" y="56"/>
                    </a:cubicBezTo>
                    <a:cubicBezTo>
                      <a:pt x="59" y="51"/>
                      <a:pt x="59" y="51"/>
                      <a:pt x="59" y="51"/>
                    </a:cubicBezTo>
                    <a:cubicBezTo>
                      <a:pt x="60" y="50"/>
                      <a:pt x="60" y="48"/>
                      <a:pt x="59" y="46"/>
                    </a:cubicBezTo>
                    <a:cubicBezTo>
                      <a:pt x="56" y="44"/>
                      <a:pt x="56" y="44"/>
                      <a:pt x="56" y="44"/>
                    </a:cubicBezTo>
                    <a:cubicBezTo>
                      <a:pt x="57" y="42"/>
                      <a:pt x="58" y="39"/>
                      <a:pt x="58" y="37"/>
                    </a:cubicBezTo>
                    <a:cubicBezTo>
                      <a:pt x="62" y="37"/>
                      <a:pt x="62" y="37"/>
                      <a:pt x="62" y="37"/>
                    </a:cubicBezTo>
                    <a:cubicBezTo>
                      <a:pt x="63" y="36"/>
                      <a:pt x="65" y="35"/>
                      <a:pt x="64" y="33"/>
                    </a:cubicBezTo>
                    <a:cubicBezTo>
                      <a:pt x="64" y="27"/>
                      <a:pt x="64" y="27"/>
                      <a:pt x="64" y="27"/>
                    </a:cubicBezTo>
                    <a:cubicBezTo>
                      <a:pt x="64" y="25"/>
                      <a:pt x="62" y="24"/>
                      <a:pt x="60" y="24"/>
                    </a:cubicBezTo>
                    <a:cubicBezTo>
                      <a:pt x="57" y="24"/>
                      <a:pt x="57" y="24"/>
                      <a:pt x="57" y="24"/>
                    </a:cubicBezTo>
                    <a:cubicBezTo>
                      <a:pt x="56" y="21"/>
                      <a:pt x="55" y="20"/>
                      <a:pt x="54" y="18"/>
                    </a:cubicBezTo>
                    <a:cubicBezTo>
                      <a:pt x="56" y="15"/>
                      <a:pt x="56" y="15"/>
                      <a:pt x="56" y="15"/>
                    </a:cubicBezTo>
                    <a:cubicBezTo>
                      <a:pt x="57" y="13"/>
                      <a:pt x="57" y="11"/>
                      <a:pt x="55" y="10"/>
                    </a:cubicBezTo>
                    <a:close/>
                    <a:moveTo>
                      <a:pt x="33" y="44"/>
                    </a:moveTo>
                    <a:cubicBezTo>
                      <a:pt x="27" y="44"/>
                      <a:pt x="21" y="40"/>
                      <a:pt x="21" y="33"/>
                    </a:cubicBezTo>
                    <a:cubicBezTo>
                      <a:pt x="20" y="27"/>
                      <a:pt x="25" y="21"/>
                      <a:pt x="31" y="21"/>
                    </a:cubicBezTo>
                    <a:cubicBezTo>
                      <a:pt x="38" y="20"/>
                      <a:pt x="43" y="25"/>
                      <a:pt x="44" y="31"/>
                    </a:cubicBezTo>
                    <a:cubicBezTo>
                      <a:pt x="44" y="38"/>
                      <a:pt x="40" y="43"/>
                      <a:pt x="33" y="44"/>
                    </a:cubicBezTo>
                    <a:close/>
                    <a:moveTo>
                      <a:pt x="33" y="44"/>
                    </a:moveTo>
                    <a:cubicBezTo>
                      <a:pt x="33" y="44"/>
                      <a:pt x="33" y="44"/>
                      <a:pt x="33" y="44"/>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41" name="Freeform: Shape 120"/>
              <p:cNvSpPr/>
              <p:nvPr/>
            </p:nvSpPr>
            <p:spPr bwMode="auto">
              <a:xfrm>
                <a:off x="1688688" y="3105871"/>
                <a:ext cx="155575" cy="155575"/>
              </a:xfrm>
              <a:custGeom>
                <a:avLst/>
                <a:gdLst/>
                <a:ahLst/>
                <a:cxnLst>
                  <a:cxn ang="0">
                    <a:pos x="3" y="21"/>
                  </a:cxn>
                  <a:cxn ang="0">
                    <a:pos x="0" y="24"/>
                  </a:cxn>
                  <a:cxn ang="0">
                    <a:pos x="0" y="28"/>
                  </a:cxn>
                  <a:cxn ang="0">
                    <a:pos x="3" y="31"/>
                  </a:cxn>
                  <a:cxn ang="0">
                    <a:pos x="6" y="32"/>
                  </a:cxn>
                  <a:cxn ang="0">
                    <a:pos x="7" y="36"/>
                  </a:cxn>
                  <a:cxn ang="0">
                    <a:pos x="6" y="38"/>
                  </a:cxn>
                  <a:cxn ang="0">
                    <a:pos x="6" y="43"/>
                  </a:cxn>
                  <a:cxn ang="0">
                    <a:pos x="9" y="45"/>
                  </a:cxn>
                  <a:cxn ang="0">
                    <a:pos x="13" y="46"/>
                  </a:cxn>
                  <a:cxn ang="0">
                    <a:pos x="15" y="44"/>
                  </a:cxn>
                  <a:cxn ang="0">
                    <a:pos x="20" y="46"/>
                  </a:cxn>
                  <a:cxn ang="0">
                    <a:pos x="20" y="49"/>
                  </a:cxn>
                  <a:cxn ang="0">
                    <a:pos x="24" y="52"/>
                  </a:cxn>
                  <a:cxn ang="0">
                    <a:pos x="27" y="52"/>
                  </a:cxn>
                  <a:cxn ang="0">
                    <a:pos x="31" y="49"/>
                  </a:cxn>
                  <a:cxn ang="0">
                    <a:pos x="31" y="47"/>
                  </a:cxn>
                  <a:cxn ang="0">
                    <a:pos x="36" y="45"/>
                  </a:cxn>
                  <a:cxn ang="0">
                    <a:pos x="38" y="46"/>
                  </a:cxn>
                  <a:cxn ang="0">
                    <a:pos x="43" y="46"/>
                  </a:cxn>
                  <a:cxn ang="0">
                    <a:pos x="46" y="43"/>
                  </a:cxn>
                  <a:cxn ang="0">
                    <a:pos x="46" y="39"/>
                  </a:cxn>
                  <a:cxn ang="0">
                    <a:pos x="45" y="37"/>
                  </a:cxn>
                  <a:cxn ang="0">
                    <a:pos x="47" y="32"/>
                  </a:cxn>
                  <a:cxn ang="0">
                    <a:pos x="49" y="32"/>
                  </a:cxn>
                  <a:cxn ang="0">
                    <a:pos x="52" y="28"/>
                  </a:cxn>
                  <a:cxn ang="0">
                    <a:pos x="52" y="24"/>
                  </a:cxn>
                  <a:cxn ang="0">
                    <a:pos x="49" y="21"/>
                  </a:cxn>
                  <a:cxn ang="0">
                    <a:pos x="47" y="21"/>
                  </a:cxn>
                  <a:cxn ang="0">
                    <a:pos x="45" y="16"/>
                  </a:cxn>
                  <a:cxn ang="0">
                    <a:pos x="46" y="14"/>
                  </a:cxn>
                  <a:cxn ang="0">
                    <a:pos x="46" y="9"/>
                  </a:cxn>
                  <a:cxn ang="0">
                    <a:pos x="44" y="7"/>
                  </a:cxn>
                  <a:cxn ang="0">
                    <a:pos x="39" y="6"/>
                  </a:cxn>
                  <a:cxn ang="0">
                    <a:pos x="37" y="8"/>
                  </a:cxn>
                  <a:cxn ang="0">
                    <a:pos x="32" y="5"/>
                  </a:cxn>
                  <a:cxn ang="0">
                    <a:pos x="32" y="3"/>
                  </a:cxn>
                  <a:cxn ang="0">
                    <a:pos x="28" y="0"/>
                  </a:cxn>
                  <a:cxn ang="0">
                    <a:pos x="25" y="0"/>
                  </a:cxn>
                  <a:cxn ang="0">
                    <a:pos x="21" y="3"/>
                  </a:cxn>
                  <a:cxn ang="0">
                    <a:pos x="21" y="5"/>
                  </a:cxn>
                  <a:cxn ang="0">
                    <a:pos x="16" y="7"/>
                  </a:cxn>
                  <a:cxn ang="0">
                    <a:pos x="14" y="6"/>
                  </a:cxn>
                  <a:cxn ang="0">
                    <a:pos x="9" y="6"/>
                  </a:cxn>
                  <a:cxn ang="0">
                    <a:pos x="6" y="9"/>
                  </a:cxn>
                  <a:cxn ang="0">
                    <a:pos x="6" y="13"/>
                  </a:cxn>
                  <a:cxn ang="0">
                    <a:pos x="8" y="15"/>
                  </a:cxn>
                  <a:cxn ang="0">
                    <a:pos x="6" y="20"/>
                  </a:cxn>
                  <a:cxn ang="0">
                    <a:pos x="3" y="21"/>
                  </a:cxn>
                  <a:cxn ang="0">
                    <a:pos x="26" y="16"/>
                  </a:cxn>
                  <a:cxn ang="0">
                    <a:pos x="36" y="26"/>
                  </a:cxn>
                  <a:cxn ang="0">
                    <a:pos x="26" y="35"/>
                  </a:cxn>
                  <a:cxn ang="0">
                    <a:pos x="17" y="26"/>
                  </a:cxn>
                  <a:cxn ang="0">
                    <a:pos x="26" y="16"/>
                  </a:cxn>
                  <a:cxn ang="0">
                    <a:pos x="26" y="16"/>
                  </a:cxn>
                  <a:cxn ang="0">
                    <a:pos x="26" y="16"/>
                  </a:cxn>
                </a:cxnLst>
                <a:rect l="0" t="0" r="r" b="b"/>
                <a:pathLst>
                  <a:path w="52" h="52">
                    <a:moveTo>
                      <a:pt x="3" y="21"/>
                    </a:moveTo>
                    <a:cubicBezTo>
                      <a:pt x="1" y="21"/>
                      <a:pt x="0" y="22"/>
                      <a:pt x="0" y="24"/>
                    </a:cubicBezTo>
                    <a:cubicBezTo>
                      <a:pt x="0" y="28"/>
                      <a:pt x="0" y="28"/>
                      <a:pt x="0" y="28"/>
                    </a:cubicBezTo>
                    <a:cubicBezTo>
                      <a:pt x="0" y="29"/>
                      <a:pt x="1" y="31"/>
                      <a:pt x="3" y="31"/>
                    </a:cubicBezTo>
                    <a:cubicBezTo>
                      <a:pt x="6" y="32"/>
                      <a:pt x="6" y="32"/>
                      <a:pt x="6" y="32"/>
                    </a:cubicBezTo>
                    <a:cubicBezTo>
                      <a:pt x="6" y="33"/>
                      <a:pt x="7" y="35"/>
                      <a:pt x="7" y="36"/>
                    </a:cubicBezTo>
                    <a:cubicBezTo>
                      <a:pt x="6" y="38"/>
                      <a:pt x="6" y="38"/>
                      <a:pt x="6" y="38"/>
                    </a:cubicBezTo>
                    <a:cubicBezTo>
                      <a:pt x="5" y="40"/>
                      <a:pt x="5" y="42"/>
                      <a:pt x="6" y="43"/>
                    </a:cubicBezTo>
                    <a:cubicBezTo>
                      <a:pt x="9" y="45"/>
                      <a:pt x="9" y="45"/>
                      <a:pt x="9" y="45"/>
                    </a:cubicBezTo>
                    <a:cubicBezTo>
                      <a:pt x="10" y="47"/>
                      <a:pt x="12" y="47"/>
                      <a:pt x="13" y="46"/>
                    </a:cubicBezTo>
                    <a:cubicBezTo>
                      <a:pt x="15" y="44"/>
                      <a:pt x="15" y="44"/>
                      <a:pt x="15" y="44"/>
                    </a:cubicBezTo>
                    <a:cubicBezTo>
                      <a:pt x="17" y="45"/>
                      <a:pt x="18" y="46"/>
                      <a:pt x="20" y="46"/>
                    </a:cubicBezTo>
                    <a:cubicBezTo>
                      <a:pt x="20" y="49"/>
                      <a:pt x="20" y="49"/>
                      <a:pt x="20" y="49"/>
                    </a:cubicBezTo>
                    <a:cubicBezTo>
                      <a:pt x="21" y="51"/>
                      <a:pt x="22" y="52"/>
                      <a:pt x="24" y="52"/>
                    </a:cubicBezTo>
                    <a:cubicBezTo>
                      <a:pt x="27" y="52"/>
                      <a:pt x="27" y="52"/>
                      <a:pt x="27" y="52"/>
                    </a:cubicBezTo>
                    <a:cubicBezTo>
                      <a:pt x="29" y="52"/>
                      <a:pt x="31" y="51"/>
                      <a:pt x="31" y="49"/>
                    </a:cubicBezTo>
                    <a:cubicBezTo>
                      <a:pt x="31" y="47"/>
                      <a:pt x="31" y="47"/>
                      <a:pt x="31" y="47"/>
                    </a:cubicBezTo>
                    <a:cubicBezTo>
                      <a:pt x="33" y="46"/>
                      <a:pt x="35" y="45"/>
                      <a:pt x="36" y="45"/>
                    </a:cubicBezTo>
                    <a:cubicBezTo>
                      <a:pt x="38" y="46"/>
                      <a:pt x="38" y="46"/>
                      <a:pt x="38" y="46"/>
                    </a:cubicBezTo>
                    <a:cubicBezTo>
                      <a:pt x="40" y="47"/>
                      <a:pt x="42" y="47"/>
                      <a:pt x="43" y="46"/>
                    </a:cubicBezTo>
                    <a:cubicBezTo>
                      <a:pt x="46" y="43"/>
                      <a:pt x="46" y="43"/>
                      <a:pt x="46" y="43"/>
                    </a:cubicBezTo>
                    <a:cubicBezTo>
                      <a:pt x="47" y="42"/>
                      <a:pt x="47" y="40"/>
                      <a:pt x="46" y="39"/>
                    </a:cubicBezTo>
                    <a:cubicBezTo>
                      <a:pt x="45" y="37"/>
                      <a:pt x="45" y="37"/>
                      <a:pt x="45" y="37"/>
                    </a:cubicBezTo>
                    <a:cubicBezTo>
                      <a:pt x="45" y="35"/>
                      <a:pt x="46" y="33"/>
                      <a:pt x="47" y="32"/>
                    </a:cubicBezTo>
                    <a:cubicBezTo>
                      <a:pt x="49" y="32"/>
                      <a:pt x="49" y="32"/>
                      <a:pt x="49" y="32"/>
                    </a:cubicBezTo>
                    <a:cubicBezTo>
                      <a:pt x="51" y="31"/>
                      <a:pt x="52" y="30"/>
                      <a:pt x="52" y="28"/>
                    </a:cubicBezTo>
                    <a:cubicBezTo>
                      <a:pt x="52" y="24"/>
                      <a:pt x="52" y="24"/>
                      <a:pt x="52" y="24"/>
                    </a:cubicBezTo>
                    <a:cubicBezTo>
                      <a:pt x="52" y="23"/>
                      <a:pt x="51" y="21"/>
                      <a:pt x="49" y="21"/>
                    </a:cubicBezTo>
                    <a:cubicBezTo>
                      <a:pt x="47" y="21"/>
                      <a:pt x="47" y="21"/>
                      <a:pt x="47" y="21"/>
                    </a:cubicBezTo>
                    <a:cubicBezTo>
                      <a:pt x="46" y="19"/>
                      <a:pt x="46" y="17"/>
                      <a:pt x="45" y="16"/>
                    </a:cubicBezTo>
                    <a:cubicBezTo>
                      <a:pt x="46" y="14"/>
                      <a:pt x="46" y="14"/>
                      <a:pt x="46" y="14"/>
                    </a:cubicBezTo>
                    <a:cubicBezTo>
                      <a:pt x="47" y="12"/>
                      <a:pt x="47" y="10"/>
                      <a:pt x="46" y="9"/>
                    </a:cubicBezTo>
                    <a:cubicBezTo>
                      <a:pt x="44" y="7"/>
                      <a:pt x="44" y="7"/>
                      <a:pt x="44" y="7"/>
                    </a:cubicBezTo>
                    <a:cubicBezTo>
                      <a:pt x="42" y="5"/>
                      <a:pt x="40" y="5"/>
                      <a:pt x="39" y="6"/>
                    </a:cubicBezTo>
                    <a:cubicBezTo>
                      <a:pt x="37" y="8"/>
                      <a:pt x="37" y="8"/>
                      <a:pt x="37" y="8"/>
                    </a:cubicBezTo>
                    <a:cubicBezTo>
                      <a:pt x="36" y="7"/>
                      <a:pt x="34" y="6"/>
                      <a:pt x="32" y="5"/>
                    </a:cubicBezTo>
                    <a:cubicBezTo>
                      <a:pt x="32" y="3"/>
                      <a:pt x="32" y="3"/>
                      <a:pt x="32" y="3"/>
                    </a:cubicBezTo>
                    <a:cubicBezTo>
                      <a:pt x="32" y="1"/>
                      <a:pt x="30" y="0"/>
                      <a:pt x="28" y="0"/>
                    </a:cubicBezTo>
                    <a:cubicBezTo>
                      <a:pt x="25" y="0"/>
                      <a:pt x="25" y="0"/>
                      <a:pt x="25" y="0"/>
                    </a:cubicBezTo>
                    <a:cubicBezTo>
                      <a:pt x="23" y="0"/>
                      <a:pt x="21" y="1"/>
                      <a:pt x="21" y="3"/>
                    </a:cubicBezTo>
                    <a:cubicBezTo>
                      <a:pt x="21" y="5"/>
                      <a:pt x="21" y="5"/>
                      <a:pt x="21" y="5"/>
                    </a:cubicBezTo>
                    <a:cubicBezTo>
                      <a:pt x="19" y="6"/>
                      <a:pt x="17" y="6"/>
                      <a:pt x="16" y="7"/>
                    </a:cubicBezTo>
                    <a:cubicBezTo>
                      <a:pt x="14" y="6"/>
                      <a:pt x="14" y="6"/>
                      <a:pt x="14" y="6"/>
                    </a:cubicBezTo>
                    <a:cubicBezTo>
                      <a:pt x="12" y="5"/>
                      <a:pt x="10" y="5"/>
                      <a:pt x="9" y="6"/>
                    </a:cubicBezTo>
                    <a:cubicBezTo>
                      <a:pt x="6" y="9"/>
                      <a:pt x="6" y="9"/>
                      <a:pt x="6" y="9"/>
                    </a:cubicBezTo>
                    <a:cubicBezTo>
                      <a:pt x="5" y="10"/>
                      <a:pt x="5" y="12"/>
                      <a:pt x="6" y="13"/>
                    </a:cubicBezTo>
                    <a:cubicBezTo>
                      <a:pt x="8" y="15"/>
                      <a:pt x="8" y="15"/>
                      <a:pt x="8" y="15"/>
                    </a:cubicBezTo>
                    <a:cubicBezTo>
                      <a:pt x="7" y="17"/>
                      <a:pt x="6" y="19"/>
                      <a:pt x="6" y="20"/>
                    </a:cubicBezTo>
                    <a:lnTo>
                      <a:pt x="3" y="21"/>
                    </a:lnTo>
                    <a:close/>
                    <a:moveTo>
                      <a:pt x="26" y="16"/>
                    </a:moveTo>
                    <a:cubicBezTo>
                      <a:pt x="31" y="17"/>
                      <a:pt x="36" y="21"/>
                      <a:pt x="36" y="26"/>
                    </a:cubicBezTo>
                    <a:cubicBezTo>
                      <a:pt x="35" y="31"/>
                      <a:pt x="31" y="35"/>
                      <a:pt x="26" y="35"/>
                    </a:cubicBezTo>
                    <a:cubicBezTo>
                      <a:pt x="21" y="35"/>
                      <a:pt x="17" y="31"/>
                      <a:pt x="17" y="26"/>
                    </a:cubicBezTo>
                    <a:cubicBezTo>
                      <a:pt x="17" y="21"/>
                      <a:pt x="21" y="16"/>
                      <a:pt x="26" y="16"/>
                    </a:cubicBezTo>
                    <a:close/>
                    <a:moveTo>
                      <a:pt x="26" y="16"/>
                    </a:moveTo>
                    <a:cubicBezTo>
                      <a:pt x="26" y="16"/>
                      <a:pt x="26" y="16"/>
                      <a:pt x="26" y="16"/>
                    </a:cubicBezTo>
                  </a:path>
                </a:pathLst>
              </a:custGeom>
              <a:solidFill>
                <a:srgbClr val="FFFFFF"/>
              </a:solidFill>
              <a:ln w="9525">
                <a:noFill/>
                <a:round/>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grpSp>
      <p:sp>
        <p:nvSpPr>
          <p:cNvPr id="42" name="圆角矩形 54"/>
          <p:cNvSpPr/>
          <p:nvPr/>
        </p:nvSpPr>
        <p:spPr>
          <a:xfrm>
            <a:off x="189579" y="949065"/>
            <a:ext cx="4811046" cy="87020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43" name="Rectangle 1"/>
          <p:cNvSpPr>
            <a:spLocks noChangeArrowheads="1"/>
          </p:cNvSpPr>
          <p:nvPr/>
        </p:nvSpPr>
        <p:spPr bwMode="auto">
          <a:xfrm>
            <a:off x="209550" y="956101"/>
            <a:ext cx="4724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A1CE3A"/>
                </a:solidFill>
                <a:effectLst/>
                <a:latin typeface="+mn-ea"/>
                <a:cs typeface="Times New Roman" pitchFamily="18" charset="0"/>
              </a:rPr>
              <a:t>（三）切实加强风险防控。</a:t>
            </a:r>
            <a:r>
              <a:rPr kumimoji="0" lang="zh-CN" sz="1600" b="0" i="0" u="none" strike="noStrike" cap="none" normalizeH="0" baseline="0" dirty="0" smtClean="0">
                <a:ln>
                  <a:noFill/>
                </a:ln>
                <a:solidFill>
                  <a:srgbClr val="A1CE3A"/>
                </a:solidFill>
                <a:effectLst/>
                <a:latin typeface="+mn-ea"/>
                <a:cs typeface="Times New Roman" pitchFamily="18" charset="0"/>
              </a:rPr>
              <a:t>着力从预算管理、收支管理、债务管理、政府采购、资产管理等重要环节，分析风险点、加强防控措施、落实防控责任。</a:t>
            </a:r>
            <a:endParaRPr kumimoji="0" lang="zh-CN" sz="1800" b="0" i="0" u="none" strike="noStrike" cap="none" normalizeH="0" baseline="0" dirty="0" smtClean="0">
              <a:ln>
                <a:noFill/>
              </a:ln>
              <a:solidFill>
                <a:srgbClr val="A1CE3A"/>
              </a:solidFill>
              <a:effectLst/>
              <a:latin typeface="+mn-ea"/>
              <a:cs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53" presetClass="entr" presetSubtype="16"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childTnLst>
                          </p:cTn>
                        </p:par>
                        <p:par>
                          <p:cTn id="63" fill="hold">
                            <p:stCondLst>
                              <p:cond delay="150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par>
                          <p:cTn id="69" fill="hold">
                            <p:stCondLst>
                              <p:cond delay="2000"/>
                            </p:stCondLst>
                            <p:childTnLst>
                              <p:par>
                                <p:cTn id="70" presetID="53" presetClass="entr" presetSubtype="16"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2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1000" fill="hold"/>
                                        <p:tgtEl>
                                          <p:spTgt spid="36"/>
                                        </p:tgtEl>
                                        <p:attrNameLst>
                                          <p:attrName>ppt_w</p:attrName>
                                        </p:attrNameLst>
                                      </p:cBhvr>
                                      <p:tavLst>
                                        <p:tav tm="0">
                                          <p:val>
                                            <p:fltVal val="0"/>
                                          </p:val>
                                        </p:tav>
                                        <p:tav tm="100000">
                                          <p:val>
                                            <p:strVal val="#ppt_w"/>
                                          </p:val>
                                        </p:tav>
                                      </p:tavLst>
                                    </p:anim>
                                    <p:anim calcmode="lin" valueType="num">
                                      <p:cBhvr>
                                        <p:cTn id="86" dur="1000" fill="hold"/>
                                        <p:tgtEl>
                                          <p:spTgt spid="36"/>
                                        </p:tgtEl>
                                        <p:attrNameLst>
                                          <p:attrName>ppt_h</p:attrName>
                                        </p:attrNameLst>
                                      </p:cBhvr>
                                      <p:tavLst>
                                        <p:tav tm="0">
                                          <p:val>
                                            <p:fltVal val="0"/>
                                          </p:val>
                                        </p:tav>
                                        <p:tav tm="100000">
                                          <p:val>
                                            <p:strVal val="#ppt_h"/>
                                          </p:val>
                                        </p:tav>
                                      </p:tavLst>
                                    </p:anim>
                                    <p:anim calcmode="lin" valueType="num">
                                      <p:cBhvr>
                                        <p:cTn id="87" dur="1000" fill="hold"/>
                                        <p:tgtEl>
                                          <p:spTgt spid="36"/>
                                        </p:tgtEl>
                                        <p:attrNameLst>
                                          <p:attrName>style.rotation</p:attrName>
                                        </p:attrNameLst>
                                      </p:cBhvr>
                                      <p:tavLst>
                                        <p:tav tm="0">
                                          <p:val>
                                            <p:fltVal val="90"/>
                                          </p:val>
                                        </p:tav>
                                        <p:tav tm="100000">
                                          <p:val>
                                            <p:fltVal val="0"/>
                                          </p:val>
                                        </p:tav>
                                      </p:tavLst>
                                    </p:anim>
                                    <p:animEffect transition="in" filter="fade">
                                      <p:cBhvr>
                                        <p:cTn id="88" dur="1000"/>
                                        <p:tgtEl>
                                          <p:spTgt spid="3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childTnLst>
                          </p:cTn>
                        </p:par>
                        <p:par>
                          <p:cTn id="92" fill="hold">
                            <p:stCondLst>
                              <p:cond delay="1000"/>
                            </p:stCondLst>
                            <p:childTnLst>
                              <p:par>
                                <p:cTn id="93" presetID="53" presetClass="entr" presetSubtype="16"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 calcmode="lin" valueType="num">
                                      <p:cBhvr>
                                        <p:cTn id="95" dur="500" fill="hold"/>
                                        <p:tgtEl>
                                          <p:spTgt spid="44"/>
                                        </p:tgtEl>
                                        <p:attrNameLst>
                                          <p:attrName>ppt_w</p:attrName>
                                        </p:attrNameLst>
                                      </p:cBhvr>
                                      <p:tavLst>
                                        <p:tav tm="0">
                                          <p:val>
                                            <p:fltVal val="0"/>
                                          </p:val>
                                        </p:tav>
                                        <p:tav tm="100000">
                                          <p:val>
                                            <p:strVal val="#ppt_w"/>
                                          </p:val>
                                        </p:tav>
                                      </p:tavLst>
                                    </p:anim>
                                    <p:anim calcmode="lin" valueType="num">
                                      <p:cBhvr>
                                        <p:cTn id="96" dur="500" fill="hold"/>
                                        <p:tgtEl>
                                          <p:spTgt spid="44"/>
                                        </p:tgtEl>
                                        <p:attrNameLst>
                                          <p:attrName>ppt_h</p:attrName>
                                        </p:attrNameLst>
                                      </p:cBhvr>
                                      <p:tavLst>
                                        <p:tav tm="0">
                                          <p:val>
                                            <p:fltVal val="0"/>
                                          </p:val>
                                        </p:tav>
                                        <p:tav tm="100000">
                                          <p:val>
                                            <p:strVal val="#ppt_h"/>
                                          </p:val>
                                        </p:tav>
                                      </p:tavLst>
                                    </p:anim>
                                    <p:animEffect transition="in" filter="fade">
                                      <p:cBhvr>
                                        <p:cTn id="9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 grpId="0" animBg="1"/>
      <p:bldP spid="6" grpId="0" animBg="1"/>
      <p:bldP spid="7" grpId="0" animBg="1"/>
      <p:bldP spid="17" grpId="0" animBg="1"/>
      <p:bldP spid="18" grpId="0" animBg="1"/>
      <p:bldP spid="19" grpId="0" animBg="1"/>
      <p:bldP spid="20" grpId="0" animBg="1"/>
      <p:bldP spid="29" grpId="0"/>
      <p:bldP spid="30" grpId="0" animBg="1"/>
      <p:bldP spid="31" grpId="0" animBg="1"/>
      <p:bldP spid="32" grpId="0" animBg="1"/>
      <p:bldP spid="34"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8796153" y="0"/>
            <a:ext cx="3482437" cy="6858000"/>
          </a:xfrm>
          <a:prstGeom prst="rect">
            <a:avLst/>
          </a:prstGeom>
        </p:spPr>
      </p:pic>
      <p:sp>
        <p:nvSpPr>
          <p:cNvPr id="7" name="文本框 6"/>
          <p:cNvSpPr txBox="1"/>
          <p:nvPr/>
        </p:nvSpPr>
        <p:spPr>
          <a:xfrm>
            <a:off x="3148702" y="2753350"/>
            <a:ext cx="5642873" cy="584775"/>
          </a:xfrm>
          <a:prstGeom prst="rect">
            <a:avLst/>
          </a:prstGeom>
          <a:noFill/>
        </p:spPr>
        <p:txBody>
          <a:bodyPr wrap="square" rtlCol="0">
            <a:spAutoFit/>
          </a:bodyPr>
          <a:lstStyle/>
          <a:p>
            <a:r>
              <a:rPr lang="zh-CN" altLang="zh-CN" sz="3200" b="1" dirty="0" smtClean="0">
                <a:solidFill>
                  <a:srgbClr val="A1CE3A"/>
                </a:solidFill>
              </a:rPr>
              <a:t>关于做好会计工作的几点体会</a:t>
            </a:r>
            <a:endParaRPr lang="en-US" altLang="zh-CN" sz="3200" b="1" dirty="0">
              <a:solidFill>
                <a:srgbClr val="A1CE3A"/>
              </a:solidFill>
              <a:cs typeface="+mn-ea"/>
              <a:sym typeface="+mn-lt"/>
            </a:endParaRPr>
          </a:p>
        </p:txBody>
      </p:sp>
      <p:grpSp>
        <p:nvGrpSpPr>
          <p:cNvPr id="2" name="组合 8"/>
          <p:cNvGrpSpPr/>
          <p:nvPr/>
        </p:nvGrpSpPr>
        <p:grpSpPr>
          <a:xfrm>
            <a:off x="1429408" y="2705725"/>
            <a:ext cx="1440616" cy="1446550"/>
            <a:chOff x="1690665" y="1272439"/>
            <a:chExt cx="1440616" cy="1446550"/>
          </a:xfrm>
        </p:grpSpPr>
        <p:sp>
          <p:nvSpPr>
            <p:cNvPr id="8" name="椭圆 7"/>
            <p:cNvSpPr/>
            <p:nvPr/>
          </p:nvSpPr>
          <p:spPr>
            <a:xfrm>
              <a:off x="1690665" y="1335314"/>
              <a:ext cx="1320800" cy="1320800"/>
            </a:xfrm>
            <a:prstGeom prst="ellipse">
              <a:avLst/>
            </a:prstGeom>
            <a:solidFill>
              <a:srgbClr val="A1CE3A"/>
            </a:solidFill>
            <a:ln>
              <a:solidFill>
                <a:srgbClr val="A1C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778247" y="1272439"/>
              <a:ext cx="1353034" cy="1446550"/>
            </a:xfrm>
            <a:prstGeom prst="rect">
              <a:avLst/>
            </a:prstGeom>
            <a:noFill/>
          </p:spPr>
          <p:txBody>
            <a:bodyPr wrap="square" rtlCol="0">
              <a:spAutoFit/>
            </a:bodyPr>
            <a:lstStyle/>
            <a:p>
              <a:endParaRPr lang="zh-CN" altLang="en-US" sz="8800" dirty="0">
                <a:solidFill>
                  <a:schemeClr val="bg1"/>
                </a:solidFill>
                <a:latin typeface="Agency FB" panose="020B0503020202020204" pitchFamily="34" charset="0"/>
                <a:cs typeface="+mn-ea"/>
                <a:sym typeface="+mn-lt"/>
              </a:endParaRPr>
            </a:p>
          </p:txBody>
        </p:sp>
      </p:grpSp>
      <p:pic>
        <p:nvPicPr>
          <p:cNvPr id="10" name="图片 9"/>
          <p:cNvPicPr>
            <a:picLocks noChangeAspect="1"/>
          </p:cNvPicPr>
          <p:nvPr/>
        </p:nvPicPr>
        <p:blipFill>
          <a:blip r:embed="rId5" cstate="print"/>
          <a:stretch>
            <a:fillRect/>
          </a:stretch>
        </p:blipFill>
        <p:spPr>
          <a:xfrm>
            <a:off x="3306619" y="3760660"/>
            <a:ext cx="4898080" cy="67130"/>
          </a:xfrm>
          <a:prstGeom prst="rect">
            <a:avLst/>
          </a:prstGeom>
        </p:spPr>
      </p:pic>
      <p:sp>
        <p:nvSpPr>
          <p:cNvPr id="12" name="文本占位符 6"/>
          <p:cNvSpPr txBox="1"/>
          <p:nvPr>
            <p:custDataLst>
              <p:tags r:id="rId1"/>
            </p:custDataLst>
          </p:nvPr>
        </p:nvSpPr>
        <p:spPr bwMode="auto">
          <a:xfrm>
            <a:off x="3220894" y="4187995"/>
            <a:ext cx="5532581" cy="1365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zh-CN" sz="2000" dirty="0" smtClean="0">
                <a:solidFill>
                  <a:schemeClr val="bg1"/>
                </a:solidFill>
                <a:latin typeface="+mn-ea"/>
                <a:ea typeface="+mn-ea"/>
              </a:rPr>
              <a:t>近年来，我国经济社会各领域加快发展，财政、财务改革进度越来越快，对会计人员的学习和工作要求越来越高，会计人员也普遍感受到工作压力越来越大。从近年来有关财政检查情况来看，不少单位会计核算和财务管理积累的问题也越来越多，我深切感受到</a:t>
            </a:r>
            <a:r>
              <a:rPr lang="zh-CN" altLang="zh-CN" sz="2000" b="1" dirty="0" smtClean="0">
                <a:solidFill>
                  <a:schemeClr val="bg1"/>
                </a:solidFill>
                <a:latin typeface="+mn-ea"/>
                <a:ea typeface="+mn-ea"/>
              </a:rPr>
              <a:t>加强会计意识</a:t>
            </a:r>
            <a:r>
              <a:rPr lang="zh-CN" altLang="zh-CN" sz="2000" dirty="0" smtClean="0">
                <a:solidFill>
                  <a:schemeClr val="bg1"/>
                </a:solidFill>
                <a:latin typeface="+mn-ea"/>
                <a:ea typeface="+mn-ea"/>
              </a:rPr>
              <a:t>、</a:t>
            </a:r>
            <a:r>
              <a:rPr lang="zh-CN" altLang="zh-CN" sz="2000" b="1" dirty="0" smtClean="0">
                <a:solidFill>
                  <a:schemeClr val="bg1"/>
                </a:solidFill>
                <a:latin typeface="+mn-ea"/>
                <a:ea typeface="+mn-ea"/>
              </a:rPr>
              <a:t>规范会计行为</a:t>
            </a:r>
            <a:r>
              <a:rPr lang="zh-CN" altLang="zh-CN" sz="2000" dirty="0" smtClean="0">
                <a:solidFill>
                  <a:schemeClr val="bg1"/>
                </a:solidFill>
                <a:latin typeface="+mn-ea"/>
                <a:ea typeface="+mn-ea"/>
              </a:rPr>
              <a:t>非常必要、非常重要。</a:t>
            </a:r>
            <a:endParaRPr lang="zh-CN" altLang="zh-CN" sz="2000" dirty="0">
              <a:solidFill>
                <a:schemeClr val="bg1"/>
              </a:solidFill>
              <a:latin typeface="+mn-ea"/>
              <a:ea typeface="+mn-ea"/>
            </a:endParaRPr>
          </a:p>
        </p:txBody>
      </p:sp>
      <p:sp>
        <p:nvSpPr>
          <p:cNvPr id="13" name="圆角矩形 54"/>
          <p:cNvSpPr/>
          <p:nvPr/>
        </p:nvSpPr>
        <p:spPr>
          <a:xfrm>
            <a:off x="3161378" y="4035166"/>
            <a:ext cx="5677822" cy="2213234"/>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by="(-#ppt_w*2)" calcmode="lin" valueType="num">
                                      <p:cBhvr rctx="PPT">
                                        <p:cTn id="23" dur="500" autoRev="1" fill="hold">
                                          <p:stCondLst>
                                            <p:cond delay="0"/>
                                          </p:stCondLst>
                                        </p:cTn>
                                        <p:tgtEl>
                                          <p:spTgt spid="12"/>
                                        </p:tgtEl>
                                        <p:attrNameLst>
                                          <p:attrName>ppt_w</p:attrName>
                                        </p:attrNameLst>
                                      </p:cBhvr>
                                    </p:anim>
                                    <p:anim by="(#ppt_w*0.50)" calcmode="lin" valueType="num">
                                      <p:cBhvr>
                                        <p:cTn id="24" dur="500" decel="50000" autoRev="1" fill="hold">
                                          <p:stCondLst>
                                            <p:cond delay="0"/>
                                          </p:stCondLst>
                                        </p:cTn>
                                        <p:tgtEl>
                                          <p:spTgt spid="12"/>
                                        </p:tgtEl>
                                        <p:attrNameLst>
                                          <p:attrName>ppt_x</p:attrName>
                                        </p:attrNameLst>
                                      </p:cBhvr>
                                    </p:anim>
                                    <p:anim from="(-#ppt_h/2)" to="(#ppt_y)" calcmode="lin" valueType="num">
                                      <p:cBhvr>
                                        <p:cTn id="25" dur="1000" fill="hold">
                                          <p:stCondLst>
                                            <p:cond delay="0"/>
                                          </p:stCondLst>
                                        </p:cTn>
                                        <p:tgtEl>
                                          <p:spTgt spid="12"/>
                                        </p:tgtEl>
                                        <p:attrNameLst>
                                          <p:attrName>ppt_y</p:attrName>
                                        </p:attrNameLst>
                                      </p:cBhvr>
                                    </p:anim>
                                    <p:animRot by="21600000">
                                      <p:cBhvr>
                                        <p:cTn id="26" dur="1000" fill="hold">
                                          <p:stCondLst>
                                            <p:cond delay="0"/>
                                          </p:stCondLst>
                                        </p:cTn>
                                        <p:tgtEl>
                                          <p:spTgt spid="12"/>
                                        </p:tgtEl>
                                        <p:attrNameLst>
                                          <p:attrName>r</p:attrName>
                                        </p:attrNameLst>
                                      </p:cBhvr>
                                    </p:animRo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0" cstate="print"/>
          <a:stretch>
            <a:fillRect/>
          </a:stretch>
        </p:blipFill>
        <p:spPr>
          <a:xfrm>
            <a:off x="0" y="799746"/>
            <a:ext cx="12192000" cy="71111"/>
          </a:xfrm>
          <a:prstGeom prst="rect">
            <a:avLst/>
          </a:prstGeom>
        </p:spPr>
      </p:pic>
      <p:sp>
        <p:nvSpPr>
          <p:cNvPr id="3" name="矩形 2"/>
          <p:cNvSpPr/>
          <p:nvPr>
            <p:custDataLst>
              <p:tags r:id="rId1"/>
            </p:custDataLst>
          </p:nvPr>
        </p:nvSpPr>
        <p:spPr>
          <a:xfrm>
            <a:off x="2937836" y="161925"/>
            <a:ext cx="6498895" cy="523220"/>
          </a:xfrm>
          <a:prstGeom prst="rect">
            <a:avLst/>
          </a:prstGeom>
        </p:spPr>
        <p:txBody>
          <a:bodyPr wrap="none">
            <a:spAutoFit/>
          </a:bodyPr>
          <a:lstStyle/>
          <a:p>
            <a:r>
              <a:rPr lang="zh-CN" altLang="zh-CN" sz="2800" b="1" dirty="0" smtClean="0">
                <a:solidFill>
                  <a:srgbClr val="A1CE3A"/>
                </a:solidFill>
                <a:latin typeface="+mn-ea"/>
              </a:rPr>
              <a:t>会计人员要重点强化</a:t>
            </a:r>
            <a:r>
              <a:rPr lang="en-US" altLang="zh-CN" sz="2800" b="1" dirty="0" smtClean="0">
                <a:solidFill>
                  <a:srgbClr val="A1CE3A"/>
                </a:solidFill>
                <a:latin typeface="+mn-ea"/>
              </a:rPr>
              <a:t>6</a:t>
            </a:r>
            <a:r>
              <a:rPr lang="zh-CN" altLang="zh-CN" sz="2800" b="1" dirty="0" smtClean="0">
                <a:solidFill>
                  <a:srgbClr val="A1CE3A"/>
                </a:solidFill>
                <a:latin typeface="+mn-ea"/>
              </a:rPr>
              <a:t>个方面的会计意</a:t>
            </a:r>
            <a:r>
              <a:rPr lang="zh-CN" altLang="zh-CN" sz="2800" b="1" dirty="0" smtClean="0">
                <a:solidFill>
                  <a:srgbClr val="A1CE3A"/>
                </a:solidFill>
                <a:latin typeface="+mn-ea"/>
              </a:rPr>
              <a:t>识</a:t>
            </a:r>
            <a:endParaRPr lang="zh-CN" altLang="en-US" sz="2800" b="1" dirty="0">
              <a:solidFill>
                <a:srgbClr val="A1CE3A"/>
              </a:solidFill>
              <a:latin typeface="+mn-ea"/>
              <a:cs typeface="+mn-ea"/>
              <a:sym typeface="+mn-lt"/>
            </a:endParaRPr>
          </a:p>
        </p:txBody>
      </p:sp>
      <p:sp>
        <p:nvSpPr>
          <p:cNvPr id="16" name="MH_Other_2"/>
          <p:cNvSpPr/>
          <p:nvPr>
            <p:custDataLst>
              <p:tags r:id="rId2"/>
            </p:custDataLst>
          </p:nvPr>
        </p:nvSpPr>
        <p:spPr>
          <a:xfrm rot="20557937">
            <a:off x="3451225" y="1552574"/>
            <a:ext cx="538163" cy="536575"/>
          </a:xfrm>
          <a:prstGeom prst="ellipse">
            <a:avLst/>
          </a:prstGeom>
          <a:solidFill>
            <a:srgbClr val="A1CE3A"/>
          </a:solidFill>
          <a:ln w="12700" cap="flat" cmpd="sng" algn="ctr">
            <a:noFill/>
            <a:prstDash val="solid"/>
            <a:miter lim="800000"/>
          </a:ln>
          <a:effectLst/>
        </p:spPr>
        <p:txBody>
          <a:bodyPr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cs typeface="+mn-ea"/>
                <a:sym typeface="+mn-lt"/>
              </a:rPr>
              <a:t>1</a:t>
            </a:r>
            <a:endParaRPr kumimoji="0" lang="zh-CN" altLang="en-US" sz="2400" b="0" i="0" u="none" strike="noStrike" kern="0" cap="none" spc="0" normalizeH="0" baseline="0" noProof="0" dirty="0">
              <a:ln>
                <a:noFill/>
              </a:ln>
              <a:solidFill>
                <a:prstClr val="white"/>
              </a:solidFill>
              <a:effectLst/>
              <a:uLnTx/>
              <a:uFillTx/>
              <a:cs typeface="+mn-ea"/>
              <a:sym typeface="+mn-lt"/>
            </a:endParaRPr>
          </a:p>
        </p:txBody>
      </p:sp>
      <p:sp>
        <p:nvSpPr>
          <p:cNvPr id="17" name="MH_Other_4"/>
          <p:cNvSpPr/>
          <p:nvPr>
            <p:custDataLst>
              <p:tags r:id="rId3"/>
            </p:custDataLst>
          </p:nvPr>
        </p:nvSpPr>
        <p:spPr>
          <a:xfrm rot="20557937">
            <a:off x="3405188" y="3271837"/>
            <a:ext cx="538162" cy="538162"/>
          </a:xfrm>
          <a:prstGeom prst="ellipse">
            <a:avLst/>
          </a:prstGeom>
          <a:solidFill>
            <a:srgbClr val="A1CE3A"/>
          </a:solidFill>
          <a:ln w="12700" cap="flat" cmpd="sng" algn="ctr">
            <a:noFill/>
            <a:prstDash val="solid"/>
            <a:miter lim="800000"/>
          </a:ln>
          <a:effectLst/>
        </p:spPr>
        <p:txBody>
          <a:bodyPr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cs typeface="+mn-ea"/>
                <a:sym typeface="+mn-lt"/>
              </a:rPr>
              <a:t>2</a:t>
            </a:r>
            <a:endParaRPr kumimoji="0" lang="zh-CN" altLang="en-US" sz="2400" b="0" i="0" u="none" strike="noStrike" kern="0" cap="none" spc="0" normalizeH="0" baseline="0" noProof="0" dirty="0">
              <a:ln>
                <a:noFill/>
              </a:ln>
              <a:solidFill>
                <a:prstClr val="white"/>
              </a:solidFill>
              <a:effectLst/>
              <a:uLnTx/>
              <a:uFillTx/>
              <a:cs typeface="+mn-ea"/>
              <a:sym typeface="+mn-lt"/>
            </a:endParaRPr>
          </a:p>
        </p:txBody>
      </p:sp>
      <p:sp>
        <p:nvSpPr>
          <p:cNvPr id="18" name="MH_Other_6"/>
          <p:cNvSpPr/>
          <p:nvPr>
            <p:custDataLst>
              <p:tags r:id="rId4"/>
            </p:custDataLst>
          </p:nvPr>
        </p:nvSpPr>
        <p:spPr>
          <a:xfrm rot="20557937">
            <a:off x="3403600" y="5241924"/>
            <a:ext cx="536575" cy="536575"/>
          </a:xfrm>
          <a:prstGeom prst="ellipse">
            <a:avLst/>
          </a:prstGeom>
          <a:solidFill>
            <a:srgbClr val="A1CE3A"/>
          </a:solidFill>
          <a:ln w="12700" cap="flat" cmpd="sng" algn="ctr">
            <a:noFill/>
            <a:prstDash val="solid"/>
            <a:miter lim="800000"/>
          </a:ln>
          <a:effectLst/>
        </p:spPr>
        <p:txBody>
          <a:bodyPr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cs typeface="+mn-ea"/>
                <a:sym typeface="+mn-lt"/>
              </a:rPr>
              <a:t>3</a:t>
            </a:r>
            <a:endParaRPr kumimoji="0" lang="zh-CN" altLang="en-US" sz="2400" b="0" i="0" u="none" strike="noStrike" kern="0" cap="none" spc="0" normalizeH="0" baseline="0" noProof="0" dirty="0">
              <a:ln>
                <a:noFill/>
              </a:ln>
              <a:solidFill>
                <a:prstClr val="white"/>
              </a:solidFill>
              <a:effectLst/>
              <a:uLnTx/>
              <a:uFillTx/>
              <a:cs typeface="+mn-ea"/>
              <a:sym typeface="+mn-lt"/>
            </a:endParaRPr>
          </a:p>
        </p:txBody>
      </p:sp>
      <p:sp>
        <p:nvSpPr>
          <p:cNvPr id="20" name="MH_SubTitle_4"/>
          <p:cNvSpPr>
            <a:spLocks noChangeArrowheads="1"/>
          </p:cNvSpPr>
          <p:nvPr/>
        </p:nvSpPr>
        <p:spPr bwMode="auto">
          <a:xfrm>
            <a:off x="596900" y="1362073"/>
            <a:ext cx="2508249"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nSpc>
                <a:spcPct val="100000"/>
              </a:lnSpc>
              <a:spcBef>
                <a:spcPct val="0"/>
              </a:spcBef>
              <a:buNone/>
              <a:defRPr/>
            </a:pPr>
            <a:r>
              <a:rPr lang="zh-CN" altLang="en-US" sz="1400" kern="0" dirty="0" smtClean="0">
                <a:solidFill>
                  <a:srgbClr val="A1CE3A"/>
                </a:solidFill>
                <a:latin typeface="+mn-ea"/>
                <a:ea typeface="+mn-ea"/>
                <a:cs typeface="+mn-ea"/>
                <a:sym typeface="+mn-lt"/>
              </a:rPr>
              <a:t>依</a:t>
            </a:r>
            <a:r>
              <a:rPr lang="zh-CN" altLang="en-US" sz="1400" kern="0" dirty="0" smtClean="0">
                <a:solidFill>
                  <a:srgbClr val="A1CE3A"/>
                </a:solidFill>
                <a:latin typeface="+mn-ea"/>
                <a:ea typeface="+mn-ea"/>
                <a:cs typeface="+mn-ea"/>
                <a:sym typeface="+mn-lt"/>
              </a:rPr>
              <a:t>据意识。</a:t>
            </a:r>
          </a:p>
          <a:p>
            <a:pPr lvl="0">
              <a:lnSpc>
                <a:spcPct val="100000"/>
              </a:lnSpc>
              <a:spcBef>
                <a:spcPct val="0"/>
              </a:spcBef>
              <a:buNone/>
              <a:defRPr/>
            </a:pPr>
            <a:r>
              <a:rPr lang="zh-CN" altLang="en-US" sz="1400" kern="0" dirty="0" smtClean="0">
                <a:solidFill>
                  <a:srgbClr val="FFFFFF"/>
                </a:solidFill>
                <a:latin typeface="+mn-ea"/>
                <a:ea typeface="+mn-ea"/>
                <a:cs typeface="+mn-ea"/>
                <a:sym typeface="+mn-lt"/>
              </a:rPr>
              <a:t>就是要依法依规依程序做好单位财务工作。</a:t>
            </a:r>
            <a:endParaRPr kumimoji="0" lang="zh-CN" altLang="en-US" sz="1400" b="0" i="0" u="none" strike="noStrike" kern="0" cap="none" spc="0" normalizeH="0" baseline="0" noProof="0" dirty="0">
              <a:ln>
                <a:noFill/>
              </a:ln>
              <a:solidFill>
                <a:srgbClr val="FFFFFF"/>
              </a:solidFill>
              <a:effectLst/>
              <a:uLnTx/>
              <a:uFillTx/>
              <a:latin typeface="+mn-ea"/>
              <a:ea typeface="+mn-ea"/>
              <a:cs typeface="+mn-ea"/>
              <a:sym typeface="+mn-lt"/>
            </a:endParaRPr>
          </a:p>
        </p:txBody>
      </p:sp>
      <p:sp>
        <p:nvSpPr>
          <p:cNvPr id="21" name="MH_SubTitle_5"/>
          <p:cNvSpPr>
            <a:spLocks noChangeArrowheads="1"/>
          </p:cNvSpPr>
          <p:nvPr/>
        </p:nvSpPr>
        <p:spPr bwMode="auto">
          <a:xfrm>
            <a:off x="549275" y="3087686"/>
            <a:ext cx="2555875"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nSpc>
                <a:spcPct val="100000"/>
              </a:lnSpc>
              <a:spcBef>
                <a:spcPct val="0"/>
              </a:spcBef>
              <a:buNone/>
              <a:defRPr/>
            </a:pPr>
            <a:r>
              <a:rPr lang="zh-CN" altLang="en-US" sz="1400" kern="0" dirty="0" smtClean="0">
                <a:solidFill>
                  <a:srgbClr val="A1CE3A"/>
                </a:solidFill>
                <a:latin typeface="+mn-ea"/>
                <a:ea typeface="+mn-ea"/>
                <a:cs typeface="+mn-ea"/>
                <a:sym typeface="+mn-lt"/>
              </a:rPr>
              <a:t>敬</a:t>
            </a:r>
            <a:r>
              <a:rPr lang="zh-CN" altLang="en-US" sz="1400" kern="0" dirty="0" smtClean="0">
                <a:solidFill>
                  <a:srgbClr val="A1CE3A"/>
                </a:solidFill>
                <a:latin typeface="+mn-ea"/>
                <a:ea typeface="+mn-ea"/>
                <a:cs typeface="+mn-ea"/>
                <a:sym typeface="+mn-lt"/>
              </a:rPr>
              <a:t>畏意识</a:t>
            </a:r>
            <a:r>
              <a:rPr lang="zh-CN" altLang="en-US" sz="1400" kern="0" dirty="0" smtClean="0">
                <a:solidFill>
                  <a:srgbClr val="A1CE3A"/>
                </a:solidFill>
                <a:latin typeface="+mn-ea"/>
                <a:ea typeface="+mn-ea"/>
                <a:cs typeface="+mn-ea"/>
                <a:sym typeface="+mn-lt"/>
              </a:rPr>
              <a:t>。</a:t>
            </a:r>
            <a:endParaRPr lang="en-US" altLang="zh-CN" sz="1400" kern="0" dirty="0" smtClean="0">
              <a:solidFill>
                <a:srgbClr val="A1CE3A"/>
              </a:solidFill>
              <a:latin typeface="+mn-ea"/>
              <a:ea typeface="+mn-ea"/>
              <a:cs typeface="+mn-ea"/>
              <a:sym typeface="+mn-lt"/>
            </a:endParaRPr>
          </a:p>
          <a:p>
            <a:pPr lvl="0">
              <a:lnSpc>
                <a:spcPct val="100000"/>
              </a:lnSpc>
              <a:spcBef>
                <a:spcPct val="0"/>
              </a:spcBef>
              <a:buNone/>
              <a:defRPr/>
            </a:pPr>
            <a:r>
              <a:rPr lang="zh-CN" altLang="en-US" sz="1400" kern="0" dirty="0" smtClean="0">
                <a:solidFill>
                  <a:srgbClr val="FFFFFF"/>
                </a:solidFill>
                <a:latin typeface="+mn-ea"/>
                <a:ea typeface="+mn-ea"/>
                <a:cs typeface="+mn-ea"/>
                <a:sym typeface="+mn-lt"/>
              </a:rPr>
              <a:t>会</a:t>
            </a:r>
            <a:r>
              <a:rPr lang="zh-CN" altLang="en-US" sz="1400" kern="0" dirty="0" smtClean="0">
                <a:solidFill>
                  <a:srgbClr val="FFFFFF"/>
                </a:solidFill>
                <a:latin typeface="+mn-ea"/>
                <a:ea typeface="+mn-ea"/>
                <a:cs typeface="+mn-ea"/>
                <a:sym typeface="+mn-lt"/>
              </a:rPr>
              <a:t>计人员最要有敬畏意识，最怕不懂又不学不问以致“无知无畏”、误人误已误单位。</a:t>
            </a:r>
            <a:endParaRPr kumimoji="0" lang="zh-CN" altLang="en-US" sz="1400" b="0" i="0" u="none" strike="noStrike" kern="0" cap="none" spc="0" normalizeH="0" baseline="0" noProof="0" dirty="0">
              <a:ln>
                <a:noFill/>
              </a:ln>
              <a:solidFill>
                <a:srgbClr val="FFFFFF"/>
              </a:solidFill>
              <a:effectLst/>
              <a:uLnTx/>
              <a:uFillTx/>
              <a:latin typeface="+mn-ea"/>
              <a:ea typeface="+mn-ea"/>
              <a:cs typeface="+mn-ea"/>
              <a:sym typeface="+mn-lt"/>
            </a:endParaRPr>
          </a:p>
        </p:txBody>
      </p:sp>
      <p:sp>
        <p:nvSpPr>
          <p:cNvPr id="22" name="MH_SubTitle_6"/>
          <p:cNvSpPr>
            <a:spLocks noChangeArrowheads="1"/>
          </p:cNvSpPr>
          <p:nvPr/>
        </p:nvSpPr>
        <p:spPr bwMode="auto">
          <a:xfrm>
            <a:off x="482601" y="5033962"/>
            <a:ext cx="2765424" cy="1176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nSpc>
                <a:spcPct val="100000"/>
              </a:lnSpc>
              <a:spcBef>
                <a:spcPct val="0"/>
              </a:spcBef>
              <a:buNone/>
              <a:defRPr/>
            </a:pPr>
            <a:r>
              <a:rPr lang="zh-CN" altLang="en-US" sz="1400" kern="0" dirty="0" smtClean="0">
                <a:solidFill>
                  <a:srgbClr val="A1CE3A"/>
                </a:solidFill>
                <a:latin typeface="+mn-ea"/>
                <a:ea typeface="+mn-ea"/>
                <a:cs typeface="+mn-ea"/>
                <a:sym typeface="+mn-lt"/>
              </a:rPr>
              <a:t>保</a:t>
            </a:r>
            <a:r>
              <a:rPr lang="zh-CN" altLang="en-US" sz="1400" kern="0" dirty="0" smtClean="0">
                <a:solidFill>
                  <a:srgbClr val="A1CE3A"/>
                </a:solidFill>
                <a:latin typeface="+mn-ea"/>
                <a:ea typeface="+mn-ea"/>
                <a:cs typeface="+mn-ea"/>
                <a:sym typeface="+mn-lt"/>
              </a:rPr>
              <a:t>护意识</a:t>
            </a:r>
            <a:r>
              <a:rPr lang="zh-CN" altLang="en-US" sz="1400" kern="0" dirty="0" smtClean="0">
                <a:solidFill>
                  <a:srgbClr val="A1CE3A"/>
                </a:solidFill>
                <a:latin typeface="+mn-ea"/>
                <a:ea typeface="+mn-ea"/>
                <a:cs typeface="+mn-ea"/>
                <a:sym typeface="+mn-lt"/>
              </a:rPr>
              <a:t>。</a:t>
            </a:r>
            <a:endParaRPr lang="en-US" altLang="zh-CN" sz="1400" kern="0" dirty="0" smtClean="0">
              <a:solidFill>
                <a:srgbClr val="A1CE3A"/>
              </a:solidFill>
              <a:latin typeface="+mn-ea"/>
              <a:ea typeface="+mn-ea"/>
              <a:cs typeface="+mn-ea"/>
              <a:sym typeface="+mn-lt"/>
            </a:endParaRPr>
          </a:p>
          <a:p>
            <a:pPr lvl="0">
              <a:lnSpc>
                <a:spcPct val="100000"/>
              </a:lnSpc>
              <a:spcBef>
                <a:spcPct val="0"/>
              </a:spcBef>
              <a:buNone/>
              <a:defRPr/>
            </a:pPr>
            <a:r>
              <a:rPr lang="zh-CN" altLang="en-US" sz="1400" kern="0" dirty="0" smtClean="0">
                <a:solidFill>
                  <a:srgbClr val="FFFFFF"/>
                </a:solidFill>
                <a:latin typeface="+mn-ea"/>
                <a:ea typeface="+mn-ea"/>
                <a:cs typeface="+mn-ea"/>
                <a:sym typeface="+mn-lt"/>
              </a:rPr>
              <a:t>就</a:t>
            </a:r>
            <a:r>
              <a:rPr lang="zh-CN" altLang="en-US" sz="1400" kern="0" dirty="0" smtClean="0">
                <a:solidFill>
                  <a:srgbClr val="FFFFFF"/>
                </a:solidFill>
                <a:latin typeface="+mn-ea"/>
                <a:ea typeface="+mn-ea"/>
                <a:cs typeface="+mn-ea"/>
                <a:sym typeface="+mn-lt"/>
              </a:rPr>
              <a:t>是说会计人员要学会自我保护，要坚持依法依规依程序办事，至少要坚持审批手续到位、报账程序到位、原始资料到位。</a:t>
            </a:r>
            <a:endParaRPr kumimoji="0" lang="zh-CN" altLang="en-US" sz="1400" b="0" i="0" u="none" strike="noStrike" kern="0" cap="none" spc="0" normalizeH="0" baseline="0" noProof="0" dirty="0">
              <a:ln>
                <a:noFill/>
              </a:ln>
              <a:solidFill>
                <a:srgbClr val="FFFFFF"/>
              </a:solidFill>
              <a:effectLst/>
              <a:uLnTx/>
              <a:uFillTx/>
              <a:latin typeface="+mn-ea"/>
              <a:ea typeface="+mn-ea"/>
              <a:cs typeface="+mn-ea"/>
              <a:sym typeface="+mn-lt"/>
            </a:endParaRPr>
          </a:p>
        </p:txBody>
      </p:sp>
      <p:sp>
        <p:nvSpPr>
          <p:cNvPr id="24" name="圆角矩形 53"/>
          <p:cNvSpPr/>
          <p:nvPr/>
        </p:nvSpPr>
        <p:spPr>
          <a:xfrm>
            <a:off x="541339" y="1349374"/>
            <a:ext cx="2592386" cy="755650"/>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5" name="圆角矩形 54"/>
          <p:cNvSpPr/>
          <p:nvPr/>
        </p:nvSpPr>
        <p:spPr>
          <a:xfrm>
            <a:off x="493714" y="3043236"/>
            <a:ext cx="2668586" cy="1062037"/>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6" name="圆角矩形 55"/>
          <p:cNvSpPr/>
          <p:nvPr/>
        </p:nvSpPr>
        <p:spPr>
          <a:xfrm>
            <a:off x="427038" y="4979987"/>
            <a:ext cx="2744787" cy="1211262"/>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37" name="MH_Other_2"/>
          <p:cNvSpPr/>
          <p:nvPr>
            <p:custDataLst>
              <p:tags r:id="rId5"/>
            </p:custDataLst>
          </p:nvPr>
        </p:nvSpPr>
        <p:spPr>
          <a:xfrm rot="20557937">
            <a:off x="7861300" y="1495426"/>
            <a:ext cx="538163" cy="536575"/>
          </a:xfrm>
          <a:prstGeom prst="ellipse">
            <a:avLst/>
          </a:prstGeom>
          <a:solidFill>
            <a:srgbClr val="A1CE3A"/>
          </a:solidFill>
          <a:ln w="12700" cap="flat" cmpd="sng" algn="ctr">
            <a:noFill/>
            <a:prstDash val="solid"/>
            <a:miter lim="800000"/>
          </a:ln>
          <a:effectLst/>
        </p:spPr>
        <p:txBody>
          <a:bodyPr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cs typeface="+mn-ea"/>
                <a:sym typeface="+mn-lt"/>
              </a:rPr>
              <a:t>4</a:t>
            </a:r>
            <a:endParaRPr kumimoji="0" lang="zh-CN" altLang="en-US" sz="2400" b="0" i="0" u="none" strike="noStrike" kern="0" cap="none" spc="0" normalizeH="0" baseline="0" noProof="0" dirty="0">
              <a:ln>
                <a:noFill/>
              </a:ln>
              <a:solidFill>
                <a:prstClr val="white"/>
              </a:solidFill>
              <a:effectLst/>
              <a:uLnTx/>
              <a:uFillTx/>
              <a:cs typeface="+mn-ea"/>
              <a:sym typeface="+mn-lt"/>
            </a:endParaRPr>
          </a:p>
        </p:txBody>
      </p:sp>
      <p:sp>
        <p:nvSpPr>
          <p:cNvPr id="38" name="MH_Other_4"/>
          <p:cNvSpPr/>
          <p:nvPr>
            <p:custDataLst>
              <p:tags r:id="rId6"/>
            </p:custDataLst>
          </p:nvPr>
        </p:nvSpPr>
        <p:spPr>
          <a:xfrm rot="20557937">
            <a:off x="7815263" y="3214689"/>
            <a:ext cx="538162" cy="538162"/>
          </a:xfrm>
          <a:prstGeom prst="ellipse">
            <a:avLst/>
          </a:prstGeom>
          <a:solidFill>
            <a:srgbClr val="A1CE3A"/>
          </a:solidFill>
          <a:ln w="12700" cap="flat" cmpd="sng" algn="ctr">
            <a:noFill/>
            <a:prstDash val="solid"/>
            <a:miter lim="800000"/>
          </a:ln>
          <a:effectLst/>
        </p:spPr>
        <p:txBody>
          <a:bodyPr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cs typeface="+mn-ea"/>
                <a:sym typeface="+mn-lt"/>
              </a:rPr>
              <a:t>5</a:t>
            </a:r>
            <a:endParaRPr kumimoji="0" lang="zh-CN" altLang="en-US" sz="2400" b="0" i="0" u="none" strike="noStrike" kern="0" cap="none" spc="0" normalizeH="0" baseline="0" noProof="0" dirty="0">
              <a:ln>
                <a:noFill/>
              </a:ln>
              <a:solidFill>
                <a:prstClr val="white"/>
              </a:solidFill>
              <a:effectLst/>
              <a:uLnTx/>
              <a:uFillTx/>
              <a:cs typeface="+mn-ea"/>
              <a:sym typeface="+mn-lt"/>
            </a:endParaRPr>
          </a:p>
        </p:txBody>
      </p:sp>
      <p:sp>
        <p:nvSpPr>
          <p:cNvPr id="39" name="MH_Other_6"/>
          <p:cNvSpPr/>
          <p:nvPr>
            <p:custDataLst>
              <p:tags r:id="rId7"/>
            </p:custDataLst>
          </p:nvPr>
        </p:nvSpPr>
        <p:spPr>
          <a:xfrm rot="20557937">
            <a:off x="7766050" y="5118101"/>
            <a:ext cx="536575" cy="536575"/>
          </a:xfrm>
          <a:prstGeom prst="ellipse">
            <a:avLst/>
          </a:prstGeom>
          <a:solidFill>
            <a:srgbClr val="A1CE3A"/>
          </a:solidFill>
          <a:ln w="12700" cap="flat" cmpd="sng" algn="ctr">
            <a:noFill/>
            <a:prstDash val="solid"/>
            <a:miter lim="800000"/>
          </a:ln>
          <a:effectLst/>
        </p:spPr>
        <p:txBody>
          <a:bodyPr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cs typeface="+mn-ea"/>
                <a:sym typeface="+mn-lt"/>
              </a:rPr>
              <a:t>6</a:t>
            </a:r>
            <a:endParaRPr kumimoji="0" lang="zh-CN" altLang="en-US" sz="2400" b="0" i="0" u="none" strike="noStrike" kern="0" cap="none" spc="0" normalizeH="0" baseline="0" noProof="0" dirty="0">
              <a:ln>
                <a:noFill/>
              </a:ln>
              <a:solidFill>
                <a:prstClr val="white"/>
              </a:solidFill>
              <a:effectLst/>
              <a:uLnTx/>
              <a:uFillTx/>
              <a:cs typeface="+mn-ea"/>
              <a:sym typeface="+mn-lt"/>
            </a:endParaRPr>
          </a:p>
        </p:txBody>
      </p:sp>
      <p:sp>
        <p:nvSpPr>
          <p:cNvPr id="40" name="TextBox 39"/>
          <p:cNvSpPr txBox="1"/>
          <p:nvPr/>
        </p:nvSpPr>
        <p:spPr>
          <a:xfrm>
            <a:off x="8601074" y="1076326"/>
            <a:ext cx="3324226" cy="1785104"/>
          </a:xfrm>
          <a:prstGeom prst="rect">
            <a:avLst/>
          </a:prstGeom>
          <a:noFill/>
        </p:spPr>
        <p:txBody>
          <a:bodyPr wrap="square" rtlCol="0">
            <a:spAutoFit/>
          </a:bodyPr>
          <a:lstStyle/>
          <a:p>
            <a:r>
              <a:rPr lang="zh-CN" altLang="en-US" sz="1400" dirty="0" smtClean="0">
                <a:solidFill>
                  <a:srgbClr val="A1CE3A"/>
                </a:solidFill>
              </a:rPr>
              <a:t>参谋意识。</a:t>
            </a:r>
          </a:p>
          <a:p>
            <a:r>
              <a:rPr lang="zh-CN" altLang="en-US" sz="1200" dirty="0" smtClean="0">
                <a:solidFill>
                  <a:schemeClr val="bg1"/>
                </a:solidFill>
              </a:rPr>
              <a:t>①开好方子。依法行政、依法理财，研究政策、用好政策、用活政策，结合单位实际拿出切实可行的理财方案。</a:t>
            </a:r>
          </a:p>
          <a:p>
            <a:r>
              <a:rPr lang="zh-CN" altLang="en-US" sz="1200" dirty="0" smtClean="0">
                <a:solidFill>
                  <a:schemeClr val="bg1"/>
                </a:solidFill>
              </a:rPr>
              <a:t>②拿好盘子。编好预算、订好计划。</a:t>
            </a:r>
          </a:p>
          <a:p>
            <a:r>
              <a:rPr lang="zh-CN" altLang="en-US" sz="1200" dirty="0" smtClean="0">
                <a:solidFill>
                  <a:schemeClr val="bg1"/>
                </a:solidFill>
              </a:rPr>
              <a:t>③管好票子。④锁好支出口子。⑤出好点子。</a:t>
            </a:r>
          </a:p>
          <a:p>
            <a:r>
              <a:rPr lang="zh-CN" altLang="en-US" sz="1200" dirty="0" smtClean="0">
                <a:solidFill>
                  <a:schemeClr val="bg1"/>
                </a:solidFill>
              </a:rPr>
              <a:t>⑥填好格子。包括数字、文字。规章制度、操作规程、实施办法、会计核算、分析总结、意见建议。</a:t>
            </a:r>
            <a:endParaRPr lang="zh-CN" altLang="en-US" sz="1200" dirty="0">
              <a:solidFill>
                <a:schemeClr val="bg1"/>
              </a:solidFill>
            </a:endParaRPr>
          </a:p>
        </p:txBody>
      </p:sp>
      <p:sp>
        <p:nvSpPr>
          <p:cNvPr id="41" name="TextBox 40"/>
          <p:cNvSpPr txBox="1"/>
          <p:nvPr/>
        </p:nvSpPr>
        <p:spPr>
          <a:xfrm>
            <a:off x="8591549" y="2952750"/>
            <a:ext cx="3286126" cy="1231106"/>
          </a:xfrm>
          <a:prstGeom prst="rect">
            <a:avLst/>
          </a:prstGeom>
          <a:noFill/>
        </p:spPr>
        <p:txBody>
          <a:bodyPr wrap="square" rtlCol="0">
            <a:spAutoFit/>
          </a:bodyPr>
          <a:lstStyle/>
          <a:p>
            <a:r>
              <a:rPr lang="zh-CN" altLang="en-US" sz="1400" dirty="0" smtClean="0">
                <a:solidFill>
                  <a:srgbClr val="A1CE3A"/>
                </a:solidFill>
                <a:latin typeface="+mn-ea"/>
              </a:rPr>
              <a:t>管理意识</a:t>
            </a:r>
            <a:r>
              <a:rPr lang="zh-CN" altLang="en-US" sz="1400" dirty="0" smtClean="0">
                <a:solidFill>
                  <a:srgbClr val="A1CE3A"/>
                </a:solidFill>
                <a:latin typeface="+mn-ea"/>
              </a:rPr>
              <a:t>。</a:t>
            </a:r>
            <a:endParaRPr lang="en-US" altLang="zh-CN" sz="1400" dirty="0" smtClean="0">
              <a:solidFill>
                <a:srgbClr val="A1CE3A"/>
              </a:solidFill>
              <a:latin typeface="+mn-ea"/>
            </a:endParaRPr>
          </a:p>
          <a:p>
            <a:r>
              <a:rPr lang="zh-CN" altLang="en-US" sz="1200" dirty="0" smtClean="0">
                <a:solidFill>
                  <a:schemeClr val="bg1"/>
                </a:solidFill>
              </a:rPr>
              <a:t>会</a:t>
            </a:r>
            <a:r>
              <a:rPr lang="zh-CN" altLang="en-US" sz="1200" dirty="0" smtClean="0">
                <a:solidFill>
                  <a:schemeClr val="bg1"/>
                </a:solidFill>
              </a:rPr>
              <a:t>计人员为单位当家理财、增收节支，必须要牢固树立“管理强质量、管理提效益”的思想</a:t>
            </a:r>
            <a:r>
              <a:rPr lang="zh-CN" altLang="en-US" sz="1200" dirty="0" smtClean="0">
                <a:solidFill>
                  <a:schemeClr val="bg1"/>
                </a:solidFill>
              </a:rPr>
              <a:t>。</a:t>
            </a:r>
            <a:endParaRPr lang="en-US" altLang="zh-CN" sz="1200" dirty="0" smtClean="0">
              <a:solidFill>
                <a:schemeClr val="bg1"/>
              </a:solidFill>
            </a:endParaRPr>
          </a:p>
          <a:p>
            <a:r>
              <a:rPr lang="zh-CN" altLang="en-US" sz="1200" dirty="0" smtClean="0">
                <a:solidFill>
                  <a:schemeClr val="bg1"/>
                </a:solidFill>
              </a:rPr>
              <a:t>一</a:t>
            </a:r>
            <a:r>
              <a:rPr lang="zh-CN" altLang="en-US" sz="1200" dirty="0" smtClean="0">
                <a:solidFill>
                  <a:schemeClr val="bg1"/>
                </a:solidFill>
              </a:rPr>
              <a:t>是要强化制度。</a:t>
            </a:r>
          </a:p>
          <a:p>
            <a:r>
              <a:rPr lang="zh-CN" altLang="en-US" sz="1200" dirty="0" smtClean="0">
                <a:solidFill>
                  <a:schemeClr val="bg1"/>
                </a:solidFill>
              </a:rPr>
              <a:t>二是规范程序。</a:t>
            </a:r>
          </a:p>
          <a:p>
            <a:r>
              <a:rPr lang="zh-CN" altLang="en-US" sz="1200" dirty="0" smtClean="0">
                <a:solidFill>
                  <a:schemeClr val="bg1"/>
                </a:solidFill>
              </a:rPr>
              <a:t>三是审核把关。</a:t>
            </a:r>
            <a:endParaRPr lang="zh-CN" altLang="en-US" sz="1200" dirty="0">
              <a:solidFill>
                <a:schemeClr val="bg1"/>
              </a:solidFill>
            </a:endParaRPr>
          </a:p>
        </p:txBody>
      </p:sp>
      <p:sp>
        <p:nvSpPr>
          <p:cNvPr id="42" name="TextBox 41"/>
          <p:cNvSpPr txBox="1"/>
          <p:nvPr/>
        </p:nvSpPr>
        <p:spPr>
          <a:xfrm>
            <a:off x="8629649" y="4657725"/>
            <a:ext cx="3343275" cy="1600438"/>
          </a:xfrm>
          <a:prstGeom prst="rect">
            <a:avLst/>
          </a:prstGeom>
          <a:noFill/>
        </p:spPr>
        <p:txBody>
          <a:bodyPr wrap="square" rtlCol="0">
            <a:spAutoFit/>
          </a:bodyPr>
          <a:lstStyle/>
          <a:p>
            <a:r>
              <a:rPr lang="zh-CN" altLang="en-US" sz="1400" dirty="0" smtClean="0">
                <a:solidFill>
                  <a:srgbClr val="A1CE3A"/>
                </a:solidFill>
              </a:rPr>
              <a:t>宣传意识。</a:t>
            </a:r>
          </a:p>
          <a:p>
            <a:r>
              <a:rPr lang="zh-CN" altLang="en-US" sz="1200" dirty="0" smtClean="0">
                <a:solidFill>
                  <a:schemeClr val="bg1"/>
                </a:solidFill>
              </a:rPr>
              <a:t>一是夯实基础工作，用增收节支的数据分析说明我们所做的工作；</a:t>
            </a:r>
          </a:p>
          <a:p>
            <a:r>
              <a:rPr lang="zh-CN" altLang="en-US" sz="1200" dirty="0" smtClean="0">
                <a:solidFill>
                  <a:schemeClr val="bg1"/>
                </a:solidFill>
              </a:rPr>
              <a:t>二是善于总结汇报，适应形势需要，及时总结财会工作，并向领导做好汇报。</a:t>
            </a:r>
          </a:p>
          <a:p>
            <a:r>
              <a:rPr lang="zh-CN" altLang="en-US" sz="1200" dirty="0" smtClean="0">
                <a:solidFill>
                  <a:schemeClr val="bg1"/>
                </a:solidFill>
              </a:rPr>
              <a:t>三是宣扬会计文化，包括理财思想、理财方法、理财经验、会计理念等，让领导和同事们深入了解财会工作、认同会计人员。</a:t>
            </a:r>
            <a:endParaRPr lang="zh-CN" altLang="en-US" sz="1200" dirty="0">
              <a:solidFill>
                <a:schemeClr val="bg1"/>
              </a:solidFill>
            </a:endParaRPr>
          </a:p>
        </p:txBody>
      </p:sp>
      <p:sp>
        <p:nvSpPr>
          <p:cNvPr id="43" name="圆角矩形 53"/>
          <p:cNvSpPr/>
          <p:nvPr/>
        </p:nvSpPr>
        <p:spPr>
          <a:xfrm>
            <a:off x="8599488" y="1025524"/>
            <a:ext cx="3211511" cy="1851025"/>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44" name="圆角矩形 53"/>
          <p:cNvSpPr/>
          <p:nvPr/>
        </p:nvSpPr>
        <p:spPr>
          <a:xfrm>
            <a:off x="8589964" y="2940050"/>
            <a:ext cx="3240086" cy="1270000"/>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45" name="圆角矩形 53"/>
          <p:cNvSpPr/>
          <p:nvPr/>
        </p:nvSpPr>
        <p:spPr>
          <a:xfrm>
            <a:off x="8609013" y="4625975"/>
            <a:ext cx="3268661" cy="1670050"/>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68" name="MH_Other_1"/>
          <p:cNvSpPr>
            <a:spLocks noChangeArrowheads="1"/>
          </p:cNvSpPr>
          <p:nvPr/>
        </p:nvSpPr>
        <p:spPr bwMode="auto">
          <a:xfrm>
            <a:off x="4603750" y="2406650"/>
            <a:ext cx="2644775" cy="2660650"/>
          </a:xfrm>
          <a:prstGeom prst="ellipse">
            <a:avLst/>
          </a:prstGeom>
          <a:noFill/>
          <a:ln w="53975" cmpd="dbl">
            <a:solidFill>
              <a:srgbClr val="A1CE3A"/>
            </a:solidFill>
            <a:bevel/>
          </a:ln>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8000" b="0" i="0" u="none" strike="noStrike" kern="0" cap="none" spc="0" normalizeH="0" baseline="0" noProof="0" dirty="0">
              <a:ln>
                <a:noFill/>
              </a:ln>
              <a:solidFill>
                <a:srgbClr val="FFFFFF"/>
              </a:solidFill>
              <a:effectLst/>
              <a:uLnTx/>
              <a:uFillTx/>
              <a:cs typeface="+mn-ea"/>
              <a:sym typeface="+mn-lt"/>
            </a:endParaRPr>
          </a:p>
        </p:txBody>
      </p:sp>
      <p:sp>
        <p:nvSpPr>
          <p:cNvPr id="69" name="MH_Other_2"/>
          <p:cNvSpPr>
            <a:spLocks noChangeArrowheads="1"/>
          </p:cNvSpPr>
          <p:nvPr/>
        </p:nvSpPr>
        <p:spPr bwMode="auto">
          <a:xfrm>
            <a:off x="4521200" y="2370138"/>
            <a:ext cx="830263" cy="835025"/>
          </a:xfrm>
          <a:prstGeom prst="ellipse">
            <a:avLst/>
          </a:prstGeom>
          <a:solidFill>
            <a:srgbClr val="A1CE3A"/>
          </a:solidFill>
          <a:ln w="28575">
            <a:noFill/>
            <a:bevel/>
          </a:ln>
        </p:spPr>
        <p:txBody>
          <a:bodyPr anchor="ctr">
            <a:normAutofit fontScale="47500" lnSpcReduction="20000"/>
          </a:bodyPr>
          <a:lstStyle/>
          <a:p>
            <a:pPr lvl="0" algn="ctr">
              <a:defRPr/>
            </a:pPr>
            <a:r>
              <a:rPr lang="en-US" altLang="zh-CN" sz="8000" kern="0" dirty="0" smtClean="0">
                <a:solidFill>
                  <a:prstClr val="white"/>
                </a:solidFill>
                <a:cs typeface="+mn-ea"/>
                <a:sym typeface="+mn-lt"/>
              </a:rPr>
              <a:t>1</a:t>
            </a:r>
            <a:endParaRPr lang="zh-CN" altLang="en-US" sz="8000" kern="0" dirty="0">
              <a:solidFill>
                <a:prstClr val="white"/>
              </a:solidFill>
              <a:cs typeface="+mn-ea"/>
              <a:sym typeface="+mn-lt"/>
            </a:endParaRPr>
          </a:p>
        </p:txBody>
      </p:sp>
      <p:sp>
        <p:nvSpPr>
          <p:cNvPr id="70" name="MH_Other_3"/>
          <p:cNvSpPr>
            <a:spLocks noChangeArrowheads="1"/>
          </p:cNvSpPr>
          <p:nvPr/>
        </p:nvSpPr>
        <p:spPr bwMode="auto">
          <a:xfrm>
            <a:off x="4138613" y="3319463"/>
            <a:ext cx="830262" cy="835025"/>
          </a:xfrm>
          <a:prstGeom prst="ellipse">
            <a:avLst/>
          </a:prstGeom>
          <a:solidFill>
            <a:srgbClr val="A1CE3A"/>
          </a:solidFill>
          <a:ln w="28575">
            <a:noFill/>
            <a:bevel/>
          </a:ln>
        </p:spPr>
        <p:txBody>
          <a:bodyPr anchor="ctr">
            <a:normAutofit fontScale="47500" lnSpcReduction="20000"/>
          </a:bodyPr>
          <a:lstStyle/>
          <a:p>
            <a:pPr lvl="0" algn="ctr">
              <a:defRPr/>
            </a:pPr>
            <a:r>
              <a:rPr lang="en-US" altLang="zh-CN" sz="8000" kern="0" dirty="0" smtClean="0">
                <a:solidFill>
                  <a:prstClr val="white"/>
                </a:solidFill>
                <a:cs typeface="+mn-ea"/>
                <a:sym typeface="+mn-lt"/>
              </a:rPr>
              <a:t>2</a:t>
            </a:r>
            <a:endParaRPr lang="zh-CN" altLang="en-US" sz="8000" kern="0" dirty="0">
              <a:solidFill>
                <a:prstClr val="white"/>
              </a:solidFill>
              <a:cs typeface="+mn-ea"/>
              <a:sym typeface="+mn-lt"/>
            </a:endParaRPr>
          </a:p>
        </p:txBody>
      </p:sp>
      <p:sp>
        <p:nvSpPr>
          <p:cNvPr id="71" name="MH_Other_4"/>
          <p:cNvSpPr>
            <a:spLocks noChangeArrowheads="1"/>
          </p:cNvSpPr>
          <p:nvPr/>
        </p:nvSpPr>
        <p:spPr bwMode="auto">
          <a:xfrm>
            <a:off x="4521200" y="4316413"/>
            <a:ext cx="830263" cy="836612"/>
          </a:xfrm>
          <a:prstGeom prst="ellipse">
            <a:avLst/>
          </a:prstGeom>
          <a:solidFill>
            <a:srgbClr val="A1CE3A"/>
          </a:solidFill>
          <a:ln w="28575">
            <a:noFill/>
            <a:bevel/>
          </a:ln>
        </p:spPr>
        <p:txBody>
          <a:bodyPr anchor="ctr">
            <a:normAutofit fontScale="47500" lnSpcReduction="20000"/>
          </a:bodyPr>
          <a:lstStyle/>
          <a:p>
            <a:pPr lvl="0" algn="ctr">
              <a:defRPr/>
            </a:pPr>
            <a:r>
              <a:rPr lang="en-US" altLang="zh-CN" sz="8000" kern="0" dirty="0" smtClean="0">
                <a:solidFill>
                  <a:prstClr val="white"/>
                </a:solidFill>
                <a:cs typeface="+mn-ea"/>
                <a:sym typeface="+mn-lt"/>
              </a:rPr>
              <a:t>3</a:t>
            </a:r>
            <a:endParaRPr lang="zh-CN" altLang="en-US" sz="8000" kern="0" dirty="0">
              <a:solidFill>
                <a:prstClr val="white"/>
              </a:solidFill>
              <a:cs typeface="+mn-ea"/>
              <a:sym typeface="+mn-lt"/>
            </a:endParaRPr>
          </a:p>
        </p:txBody>
      </p:sp>
      <p:sp>
        <p:nvSpPr>
          <p:cNvPr id="72" name="MH_Other_5"/>
          <p:cNvSpPr>
            <a:spLocks noChangeArrowheads="1"/>
          </p:cNvSpPr>
          <p:nvPr/>
        </p:nvSpPr>
        <p:spPr bwMode="auto">
          <a:xfrm>
            <a:off x="6513513" y="2370138"/>
            <a:ext cx="830262" cy="835025"/>
          </a:xfrm>
          <a:prstGeom prst="ellipse">
            <a:avLst/>
          </a:prstGeom>
          <a:solidFill>
            <a:srgbClr val="A1CE3A"/>
          </a:solidFill>
          <a:ln w="28575">
            <a:noFill/>
            <a:bevel/>
          </a:ln>
        </p:spPr>
        <p:txBody>
          <a:bodyPr anchor="ctr">
            <a:normAutofit fontScale="47500" lnSpcReduction="20000"/>
          </a:bodyPr>
          <a:lstStyle/>
          <a:p>
            <a:pPr lvl="0" algn="ctr">
              <a:defRPr/>
            </a:pPr>
            <a:r>
              <a:rPr lang="en-US" altLang="zh-CN" sz="8000" kern="0" dirty="0" smtClean="0">
                <a:solidFill>
                  <a:prstClr val="white"/>
                </a:solidFill>
                <a:cs typeface="+mn-ea"/>
                <a:sym typeface="+mn-lt"/>
              </a:rPr>
              <a:t>4</a:t>
            </a:r>
            <a:endParaRPr lang="zh-CN" altLang="en-US" sz="8000" kern="0" dirty="0">
              <a:solidFill>
                <a:prstClr val="white"/>
              </a:solidFill>
              <a:cs typeface="+mn-ea"/>
              <a:sym typeface="+mn-lt"/>
            </a:endParaRPr>
          </a:p>
        </p:txBody>
      </p:sp>
      <p:sp>
        <p:nvSpPr>
          <p:cNvPr id="73" name="MH_Other_7"/>
          <p:cNvSpPr>
            <a:spLocks noChangeArrowheads="1"/>
          </p:cNvSpPr>
          <p:nvPr/>
        </p:nvSpPr>
        <p:spPr bwMode="auto">
          <a:xfrm>
            <a:off x="6513513" y="4316413"/>
            <a:ext cx="830262" cy="836612"/>
          </a:xfrm>
          <a:prstGeom prst="ellipse">
            <a:avLst/>
          </a:prstGeom>
          <a:solidFill>
            <a:srgbClr val="A1CE3A"/>
          </a:solidFill>
          <a:ln w="28575">
            <a:noFill/>
            <a:bevel/>
          </a:ln>
        </p:spPr>
        <p:txBody>
          <a:bodyPr anchor="ctr">
            <a:normAutofit fontScale="47500" lnSpcReduction="20000"/>
          </a:bodyPr>
          <a:lstStyle/>
          <a:p>
            <a:pPr lvl="0" algn="ctr">
              <a:defRPr/>
            </a:pPr>
            <a:r>
              <a:rPr lang="en-US" altLang="zh-CN" sz="8000" kern="0" dirty="0" smtClean="0">
                <a:solidFill>
                  <a:prstClr val="white"/>
                </a:solidFill>
                <a:cs typeface="+mn-ea"/>
                <a:sym typeface="+mn-lt"/>
              </a:rPr>
              <a:t>6</a:t>
            </a:r>
            <a:endParaRPr lang="zh-CN" altLang="en-US" sz="8000" kern="0" dirty="0">
              <a:solidFill>
                <a:prstClr val="white"/>
              </a:solidFill>
              <a:cs typeface="+mn-ea"/>
              <a:sym typeface="+mn-lt"/>
            </a:endParaRPr>
          </a:p>
        </p:txBody>
      </p:sp>
      <p:sp>
        <p:nvSpPr>
          <p:cNvPr id="74" name="MH_Other_9"/>
          <p:cNvSpPr>
            <a:spLocks noChangeArrowheads="1"/>
          </p:cNvSpPr>
          <p:nvPr/>
        </p:nvSpPr>
        <p:spPr bwMode="auto">
          <a:xfrm>
            <a:off x="4964113" y="2849563"/>
            <a:ext cx="1587" cy="1587"/>
          </a:xfrm>
          <a:prstGeom prst="rect">
            <a:avLst/>
          </a:prstGeom>
          <a:solidFill>
            <a:srgbClr val="FEFFFF"/>
          </a:solidFill>
          <a:ln w="9525">
            <a:noFill/>
            <a:bevel/>
          </a:ln>
        </p:spPr>
        <p:txBody>
          <a:bodyPr>
            <a:normAutofit fontScale="25000" lnSpcReduction="20000"/>
          </a:bodyPr>
          <a:lstStyle/>
          <a:p>
            <a:pPr>
              <a:defRPr/>
            </a:pPr>
            <a:endParaRPr lang="zh-CN" altLang="zh-CN" sz="1600" dirty="0">
              <a:solidFill>
                <a:srgbClr val="FFFFFF"/>
              </a:solidFill>
              <a:cs typeface="+mn-ea"/>
              <a:sym typeface="+mn-lt"/>
            </a:endParaRPr>
          </a:p>
        </p:txBody>
      </p:sp>
      <p:sp>
        <p:nvSpPr>
          <p:cNvPr id="75" name="MH_Other_5"/>
          <p:cNvSpPr>
            <a:spLocks noChangeArrowheads="1"/>
          </p:cNvSpPr>
          <p:nvPr/>
        </p:nvSpPr>
        <p:spPr bwMode="auto">
          <a:xfrm>
            <a:off x="6761163" y="3322638"/>
            <a:ext cx="830262" cy="835025"/>
          </a:xfrm>
          <a:prstGeom prst="ellipse">
            <a:avLst/>
          </a:prstGeom>
          <a:solidFill>
            <a:srgbClr val="A1CE3A"/>
          </a:solidFill>
          <a:ln w="28575">
            <a:noFill/>
            <a:bevel/>
          </a:ln>
        </p:spPr>
        <p:txBody>
          <a:bodyPr anchor="ctr">
            <a:normAutofit fontScale="47500" lnSpcReduction="20000"/>
          </a:bodyPr>
          <a:lstStyle/>
          <a:p>
            <a:pPr lvl="0" algn="ctr">
              <a:defRPr/>
            </a:pPr>
            <a:r>
              <a:rPr lang="en-US" altLang="zh-CN" sz="8000" kern="0" dirty="0" smtClean="0">
                <a:solidFill>
                  <a:prstClr val="white"/>
                </a:solidFill>
                <a:cs typeface="+mn-ea"/>
                <a:sym typeface="+mn-lt"/>
              </a:rPr>
              <a:t>5</a:t>
            </a:r>
            <a:endParaRPr lang="zh-CN" altLang="en-US" sz="8000" kern="0" dirty="0">
              <a:solidFill>
                <a:prstClr val="white"/>
              </a:solidFill>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p:stCondLst>
                              <p:cond delay="3000"/>
                            </p:stCondLst>
                            <p:childTnLst>
                              <p:par>
                                <p:cTn id="58" presetID="53" presetClass="entr" presetSubtype="16"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par>
                          <p:cTn id="63" fill="hold">
                            <p:stCondLst>
                              <p:cond delay="3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fade">
                                      <p:cBhvr>
                                        <p:cTn id="81" dur="500"/>
                                        <p:tgtEl>
                                          <p:spTgt spid="6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fade">
                                      <p:cBhvr>
                                        <p:cTn id="90" dur="500"/>
                                        <p:tgtEl>
                                          <p:spTgt spid="7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500"/>
                                        <p:tgtEl>
                                          <p:spTgt spid="7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500"/>
                                        <p:tgtEl>
                                          <p:spTgt spid="7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500"/>
                                        <p:tgtEl>
                                          <p:spTgt spid="7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7" grpId="0" animBg="1"/>
      <p:bldP spid="18" grpId="0" animBg="1"/>
      <p:bldP spid="20" grpId="0"/>
      <p:bldP spid="21" grpId="0"/>
      <p:bldP spid="22" grpId="0"/>
      <p:bldP spid="24" grpId="0" animBg="1"/>
      <p:bldP spid="25" grpId="0" animBg="1"/>
      <p:bldP spid="26" grpId="0" animBg="1"/>
      <p:bldP spid="37" grpId="0" animBg="1"/>
      <p:bldP spid="38" grpId="0" animBg="1"/>
      <p:bldP spid="39" grpId="0" animBg="1"/>
      <p:bldP spid="43" grpId="0" animBg="1"/>
      <p:bldP spid="44" grpId="0" animBg="1"/>
      <p:bldP spid="45" grpId="0" animBg="1"/>
      <p:bldP spid="68" grpId="0" animBg="1"/>
      <p:bldP spid="69" grpId="0" animBg="1"/>
      <p:bldP spid="70" grpId="0" animBg="1"/>
      <p:bldP spid="71" grpId="0" animBg="1"/>
      <p:bldP spid="72" grpId="0" animBg="1"/>
      <p:bldP spid="73" grpId="0" animBg="1"/>
      <p:bldP spid="74" grpId="0" animBg="1"/>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
        <p:nvSpPr>
          <p:cNvPr id="11" name="文本框 10"/>
          <p:cNvSpPr txBox="1"/>
          <p:nvPr/>
        </p:nvSpPr>
        <p:spPr>
          <a:xfrm>
            <a:off x="7312365" y="4482555"/>
            <a:ext cx="43843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dirty="0" smtClean="0">
                <a:solidFill>
                  <a:srgbClr val="A1CE3A"/>
                </a:solidFill>
                <a:cs typeface="+mn-ea"/>
                <a:sym typeface="+mn-lt"/>
              </a:rPr>
              <a:t>岳阳</a:t>
            </a:r>
            <a:r>
              <a:rPr lang="zh-CN" altLang="en-US" sz="2800" b="1" dirty="0" smtClean="0">
                <a:solidFill>
                  <a:srgbClr val="A1CE3A"/>
                </a:solidFill>
                <a:cs typeface="+mn-ea"/>
                <a:sym typeface="+mn-lt"/>
              </a:rPr>
              <a:t>市财政局    汪自为</a:t>
            </a:r>
            <a:endParaRPr kumimoji="0" lang="zh-CN" altLang="en-US" sz="2800" b="1" i="0" u="none" strike="noStrike" kern="1200" cap="none" spc="0" normalizeH="0" baseline="0" noProof="0" dirty="0">
              <a:ln>
                <a:noFill/>
              </a:ln>
              <a:solidFill>
                <a:srgbClr val="A1CE3A"/>
              </a:solidFill>
              <a:effectLst/>
              <a:uLnTx/>
              <a:uFillTx/>
              <a:cs typeface="+mn-ea"/>
              <a:sym typeface="+mn-lt"/>
            </a:endParaRPr>
          </a:p>
        </p:txBody>
      </p:sp>
      <p:cxnSp>
        <p:nvCxnSpPr>
          <p:cNvPr id="13" name="直接连接符 12"/>
          <p:cNvCxnSpPr/>
          <p:nvPr/>
        </p:nvCxnSpPr>
        <p:spPr>
          <a:xfrm>
            <a:off x="1024629" y="3471788"/>
            <a:ext cx="8052696" cy="4837"/>
          </a:xfrm>
          <a:prstGeom prst="line">
            <a:avLst/>
          </a:prstGeom>
          <a:ln>
            <a:solidFill>
              <a:srgbClr val="A1CE3A"/>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77903" y="590549"/>
            <a:ext cx="8299447" cy="2677656"/>
          </a:xfrm>
          <a:prstGeom prst="rect">
            <a:avLst/>
          </a:prstGeom>
          <a:noFill/>
        </p:spPr>
        <p:txBody>
          <a:bodyPr wrap="square" rtlCol="0">
            <a:spAutoFit/>
          </a:bodyPr>
          <a:lstStyle/>
          <a:p>
            <a:r>
              <a:rPr lang="en-US" altLang="zh-CN" sz="2400" dirty="0" smtClean="0">
                <a:solidFill>
                  <a:schemeClr val="bg1"/>
                </a:solidFill>
                <a:latin typeface="+mn-ea"/>
              </a:rPr>
              <a:t>       </a:t>
            </a:r>
            <a:r>
              <a:rPr lang="zh-CN" altLang="zh-CN" sz="2400" dirty="0" smtClean="0">
                <a:solidFill>
                  <a:schemeClr val="bg1"/>
                </a:solidFill>
                <a:latin typeface="+mn-ea"/>
              </a:rPr>
              <a:t>今</a:t>
            </a:r>
            <a:r>
              <a:rPr lang="zh-CN" altLang="zh-CN" sz="2400" dirty="0" smtClean="0">
                <a:solidFill>
                  <a:schemeClr val="bg1"/>
                </a:solidFill>
                <a:latin typeface="+mn-ea"/>
              </a:rPr>
              <a:t>天与各位领导和各位同仁交流主要是抛砖引玉，大家一起共同努力、与时俱进，适应财政财务治理现代化进程，切实可行地落实政府会计准则制度要求、做好单位财务管理工作，规矩做人守底线、规范做事促发展、规程理财保平安。</a:t>
            </a:r>
            <a:endParaRPr lang="en-US" altLang="zh-CN" sz="2400" dirty="0" smtClean="0">
              <a:solidFill>
                <a:schemeClr val="bg1"/>
              </a:solidFill>
              <a:latin typeface="+mn-ea"/>
            </a:endParaRPr>
          </a:p>
          <a:p>
            <a:endParaRPr lang="zh-CN" altLang="zh-CN" sz="2400" dirty="0" smtClean="0">
              <a:solidFill>
                <a:schemeClr val="bg1"/>
              </a:solidFill>
              <a:latin typeface="+mn-ea"/>
            </a:endParaRPr>
          </a:p>
          <a:p>
            <a:r>
              <a:rPr lang="en-US" altLang="zh-CN" sz="2400" dirty="0" smtClean="0">
                <a:solidFill>
                  <a:schemeClr val="bg1"/>
                </a:solidFill>
                <a:latin typeface="+mn-ea"/>
              </a:rPr>
              <a:t>       </a:t>
            </a:r>
            <a:r>
              <a:rPr lang="zh-CN" altLang="zh-CN" sz="2400" dirty="0" smtClean="0">
                <a:solidFill>
                  <a:schemeClr val="bg1"/>
                </a:solidFill>
                <a:latin typeface="+mn-ea"/>
              </a:rPr>
              <a:t>谢</a:t>
            </a:r>
            <a:r>
              <a:rPr lang="zh-CN" altLang="zh-CN" sz="2400" dirty="0" smtClean="0">
                <a:solidFill>
                  <a:schemeClr val="bg1"/>
                </a:solidFill>
                <a:latin typeface="+mn-ea"/>
              </a:rPr>
              <a:t>谢大家！祝大家身体健康、工作顺利、家庭幸福、万事如意！</a:t>
            </a:r>
            <a:endParaRPr lang="zh-CN" altLang="zh-CN" sz="2400" dirty="0">
              <a:solidFill>
                <a:schemeClr val="bg1"/>
              </a:solidFill>
              <a:latin typeface="+mn-ea"/>
            </a:endParaRPr>
          </a:p>
        </p:txBody>
      </p:sp>
      <p:sp>
        <p:nvSpPr>
          <p:cNvPr id="10" name="TextBox 9"/>
          <p:cNvSpPr txBox="1"/>
          <p:nvPr/>
        </p:nvSpPr>
        <p:spPr>
          <a:xfrm>
            <a:off x="8753474" y="5105400"/>
            <a:ext cx="2714625" cy="461665"/>
          </a:xfrm>
          <a:prstGeom prst="rect">
            <a:avLst/>
          </a:prstGeom>
          <a:noFill/>
        </p:spPr>
        <p:txBody>
          <a:bodyPr wrap="square" rtlCol="0">
            <a:spAutoFit/>
          </a:bodyPr>
          <a:lstStyle/>
          <a:p>
            <a:r>
              <a:rPr lang="en-US" altLang="zh-CN" sz="2400" dirty="0" smtClean="0">
                <a:solidFill>
                  <a:srgbClr val="A1CE3A"/>
                </a:solidFill>
                <a:latin typeface="+mn-ea"/>
              </a:rPr>
              <a:t>2021</a:t>
            </a:r>
            <a:r>
              <a:rPr lang="zh-CN" altLang="en-US" sz="2400" dirty="0" smtClean="0">
                <a:solidFill>
                  <a:srgbClr val="A1CE3A"/>
                </a:solidFill>
                <a:latin typeface="+mn-ea"/>
              </a:rPr>
              <a:t>年   </a:t>
            </a:r>
            <a:r>
              <a:rPr lang="en-US" altLang="zh-CN" sz="2400" dirty="0" smtClean="0">
                <a:solidFill>
                  <a:srgbClr val="A1CE3A"/>
                </a:solidFill>
                <a:latin typeface="+mn-ea"/>
              </a:rPr>
              <a:t>7</a:t>
            </a:r>
            <a:r>
              <a:rPr lang="zh-CN" altLang="en-US" sz="2400" dirty="0" smtClean="0">
                <a:solidFill>
                  <a:srgbClr val="A1CE3A"/>
                </a:solidFill>
                <a:latin typeface="+mn-ea"/>
              </a:rPr>
              <a:t>月</a:t>
            </a:r>
            <a:endParaRPr lang="zh-CN" altLang="en-US" sz="2400" dirty="0">
              <a:solidFill>
                <a:srgbClr val="A1CE3A"/>
              </a:solidFill>
              <a:latin typeface="+mn-ea"/>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150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8796153" y="0"/>
            <a:ext cx="3482437" cy="6858000"/>
          </a:xfrm>
          <a:prstGeom prst="rect">
            <a:avLst/>
          </a:prstGeom>
        </p:spPr>
      </p:pic>
      <p:sp>
        <p:nvSpPr>
          <p:cNvPr id="7" name="文本框 6"/>
          <p:cNvSpPr txBox="1"/>
          <p:nvPr/>
        </p:nvSpPr>
        <p:spPr>
          <a:xfrm>
            <a:off x="3186802" y="2429279"/>
            <a:ext cx="6180481" cy="1077218"/>
          </a:xfrm>
          <a:prstGeom prst="rect">
            <a:avLst/>
          </a:prstGeom>
          <a:noFill/>
        </p:spPr>
        <p:txBody>
          <a:bodyPr wrap="square" rtlCol="0">
            <a:spAutoFit/>
          </a:bodyPr>
          <a:lstStyle/>
          <a:p>
            <a:r>
              <a:rPr lang="zh-CN" altLang="zh-CN" sz="3200" b="1" dirty="0" smtClean="0">
                <a:solidFill>
                  <a:srgbClr val="A1CE3A"/>
                </a:solidFill>
                <a:latin typeface="+mn-ea"/>
              </a:rPr>
              <a:t>一、强化规范意识，</a:t>
            </a:r>
            <a:endParaRPr lang="en-US" altLang="zh-CN" sz="3200" b="1" dirty="0" smtClean="0">
              <a:solidFill>
                <a:srgbClr val="A1CE3A"/>
              </a:solidFill>
              <a:latin typeface="+mn-ea"/>
            </a:endParaRPr>
          </a:p>
          <a:p>
            <a:r>
              <a:rPr lang="zh-CN" altLang="zh-CN" sz="3200" b="1" dirty="0" smtClean="0">
                <a:solidFill>
                  <a:srgbClr val="A1CE3A"/>
                </a:solidFill>
                <a:latin typeface="+mn-ea"/>
              </a:rPr>
              <a:t>落实政府会计准则制度不打折扣</a:t>
            </a:r>
            <a:endParaRPr lang="zh-CN" altLang="zh-CN" sz="3200" b="1" dirty="0">
              <a:solidFill>
                <a:srgbClr val="A1CE3A"/>
              </a:solidFill>
              <a:latin typeface="+mn-ea"/>
            </a:endParaRPr>
          </a:p>
        </p:txBody>
      </p:sp>
      <p:grpSp>
        <p:nvGrpSpPr>
          <p:cNvPr id="9" name="组合 8"/>
          <p:cNvGrpSpPr/>
          <p:nvPr/>
        </p:nvGrpSpPr>
        <p:grpSpPr>
          <a:xfrm>
            <a:off x="1429408" y="2705725"/>
            <a:ext cx="1320800" cy="1446550"/>
            <a:chOff x="1690665" y="1272439"/>
            <a:chExt cx="1320800" cy="1446550"/>
          </a:xfrm>
        </p:grpSpPr>
        <p:sp>
          <p:nvSpPr>
            <p:cNvPr id="8" name="椭圆 7"/>
            <p:cNvSpPr/>
            <p:nvPr/>
          </p:nvSpPr>
          <p:spPr>
            <a:xfrm>
              <a:off x="1690665" y="1335314"/>
              <a:ext cx="1320800" cy="1320800"/>
            </a:xfrm>
            <a:prstGeom prst="ellipse">
              <a:avLst/>
            </a:prstGeom>
            <a:solidFill>
              <a:srgbClr val="A1CE3A"/>
            </a:solidFill>
            <a:ln>
              <a:solidFill>
                <a:srgbClr val="A1C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778247" y="1272439"/>
              <a:ext cx="1233218" cy="1446550"/>
            </a:xfrm>
            <a:prstGeom prst="rect">
              <a:avLst/>
            </a:prstGeom>
            <a:noFill/>
          </p:spPr>
          <p:txBody>
            <a:bodyPr wrap="square" rtlCol="0">
              <a:spAutoFit/>
            </a:bodyPr>
            <a:lstStyle/>
            <a:p>
              <a:pPr algn="ctr"/>
              <a:r>
                <a:rPr lang="en-US" altLang="zh-CN" sz="8800" dirty="0" smtClean="0">
                  <a:solidFill>
                    <a:schemeClr val="bg1"/>
                  </a:solidFill>
                  <a:latin typeface="Agency FB" panose="020B0503020202020204" pitchFamily="34" charset="0"/>
                  <a:cs typeface="+mn-ea"/>
                  <a:sym typeface="+mn-lt"/>
                </a:rPr>
                <a:t>1</a:t>
              </a:r>
              <a:endParaRPr lang="zh-CN" altLang="en-US" sz="8800" dirty="0">
                <a:solidFill>
                  <a:schemeClr val="bg1"/>
                </a:solidFill>
                <a:latin typeface="Agency FB" panose="020B0503020202020204" pitchFamily="34" charset="0"/>
                <a:cs typeface="+mn-ea"/>
                <a:sym typeface="+mn-lt"/>
              </a:endParaRPr>
            </a:p>
          </p:txBody>
        </p:sp>
      </p:grpSp>
      <p:pic>
        <p:nvPicPr>
          <p:cNvPr id="10" name="图片 9"/>
          <p:cNvPicPr>
            <a:picLocks noChangeAspect="1"/>
          </p:cNvPicPr>
          <p:nvPr/>
        </p:nvPicPr>
        <p:blipFill>
          <a:blip r:embed="rId5" cstate="print"/>
          <a:stretch>
            <a:fillRect/>
          </a:stretch>
        </p:blipFill>
        <p:spPr>
          <a:xfrm>
            <a:off x="3306619" y="3760660"/>
            <a:ext cx="4898080" cy="67130"/>
          </a:xfrm>
          <a:prstGeom prst="rect">
            <a:avLst/>
          </a:prstGeom>
        </p:spPr>
      </p:pic>
      <p:sp>
        <p:nvSpPr>
          <p:cNvPr id="12" name="文本占位符 6"/>
          <p:cNvSpPr txBox="1"/>
          <p:nvPr>
            <p:custDataLst>
              <p:tags r:id="rId1"/>
            </p:custDataLst>
          </p:nvPr>
        </p:nvSpPr>
        <p:spPr bwMode="auto">
          <a:xfrm>
            <a:off x="3179028" y="4161414"/>
            <a:ext cx="6571028" cy="22819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10000"/>
              </a:lnSpc>
              <a:spcBef>
                <a:spcPts val="1600"/>
              </a:spcBef>
              <a:buClr>
                <a:srgbClr val="963B22"/>
              </a:buClr>
              <a:buSzPct val="60000"/>
              <a:buNone/>
            </a:pPr>
            <a:r>
              <a:rPr lang="zh-CN" altLang="en-US" sz="1800" dirty="0" smtClean="0">
                <a:solidFill>
                  <a:schemeClr val="bg1"/>
                </a:solidFill>
                <a:latin typeface="+mn-lt"/>
                <a:ea typeface="+mn-ea"/>
                <a:cs typeface="+mn-ea"/>
                <a:sym typeface="+mn-lt"/>
              </a:rPr>
              <a:t>围绕规范落实政府会计制度改革政策，</a:t>
            </a:r>
          </a:p>
          <a:p>
            <a:pPr>
              <a:lnSpc>
                <a:spcPct val="110000"/>
              </a:lnSpc>
              <a:spcBef>
                <a:spcPts val="1600"/>
              </a:spcBef>
              <a:buClr>
                <a:srgbClr val="963B22"/>
              </a:buClr>
              <a:buSzPct val="60000"/>
              <a:buNone/>
            </a:pPr>
            <a:r>
              <a:rPr lang="zh-CN" altLang="en-US" sz="1800" dirty="0" smtClean="0">
                <a:solidFill>
                  <a:schemeClr val="bg1"/>
                </a:solidFill>
                <a:latin typeface="+mn-lt"/>
                <a:ea typeface="+mn-ea"/>
                <a:cs typeface="+mn-ea"/>
                <a:sym typeface="+mn-lt"/>
              </a:rPr>
              <a:t>再次梳理相关改革内容和要求，厘清一些特殊情况和问题，</a:t>
            </a:r>
          </a:p>
          <a:p>
            <a:pPr>
              <a:lnSpc>
                <a:spcPct val="110000"/>
              </a:lnSpc>
              <a:spcBef>
                <a:spcPts val="1600"/>
              </a:spcBef>
              <a:buClr>
                <a:srgbClr val="963B22"/>
              </a:buClr>
              <a:buSzPct val="60000"/>
              <a:buNone/>
            </a:pPr>
            <a:r>
              <a:rPr lang="zh-CN" altLang="en-US" sz="1800" dirty="0" smtClean="0">
                <a:solidFill>
                  <a:schemeClr val="bg1"/>
                </a:solidFill>
                <a:latin typeface="+mn-lt"/>
                <a:ea typeface="+mn-ea"/>
                <a:cs typeface="+mn-ea"/>
                <a:sym typeface="+mn-lt"/>
              </a:rPr>
              <a:t>确保各单位规范建账、规范记账、规范报表、规范管理，</a:t>
            </a:r>
          </a:p>
          <a:p>
            <a:pPr>
              <a:lnSpc>
                <a:spcPct val="110000"/>
              </a:lnSpc>
              <a:spcBef>
                <a:spcPts val="1600"/>
              </a:spcBef>
              <a:buClr>
                <a:srgbClr val="963B22"/>
              </a:buClr>
              <a:buSzPct val="60000"/>
              <a:buNone/>
            </a:pPr>
            <a:r>
              <a:rPr lang="zh-CN" altLang="en-US" sz="1800" dirty="0" smtClean="0">
                <a:solidFill>
                  <a:schemeClr val="bg1"/>
                </a:solidFill>
                <a:latin typeface="+mn-lt"/>
                <a:ea typeface="+mn-ea"/>
                <a:cs typeface="+mn-ea"/>
                <a:sym typeface="+mn-lt"/>
              </a:rPr>
              <a:t>并从完善系列制度体系建设方面进一步深化政府会计制度改革。</a:t>
            </a:r>
            <a:endParaRPr lang="en-US" altLang="zh-CN" sz="1800" dirty="0">
              <a:solidFill>
                <a:schemeClr val="bg1"/>
              </a:solidFill>
              <a:latin typeface="+mn-lt"/>
              <a:ea typeface="+mn-ea"/>
              <a:cs typeface="+mn-ea"/>
              <a:sym typeface="+mn-lt"/>
            </a:endParaRPr>
          </a:p>
        </p:txBody>
      </p:sp>
      <p:sp>
        <p:nvSpPr>
          <p:cNvPr id="11" name="圆角矩形 54"/>
          <p:cNvSpPr/>
          <p:nvPr/>
        </p:nvSpPr>
        <p:spPr>
          <a:xfrm>
            <a:off x="3100243" y="3984217"/>
            <a:ext cx="6564752" cy="210823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by="(-#ppt_w*2)" calcmode="lin" valueType="num">
                                      <p:cBhvr rctx="PPT">
                                        <p:cTn id="23" dur="500" autoRev="1" fill="hold">
                                          <p:stCondLst>
                                            <p:cond delay="0"/>
                                          </p:stCondLst>
                                        </p:cTn>
                                        <p:tgtEl>
                                          <p:spTgt spid="12"/>
                                        </p:tgtEl>
                                        <p:attrNameLst>
                                          <p:attrName>ppt_w</p:attrName>
                                        </p:attrNameLst>
                                      </p:cBhvr>
                                    </p:anim>
                                    <p:anim by="(#ppt_w*0.50)" calcmode="lin" valueType="num">
                                      <p:cBhvr>
                                        <p:cTn id="24" dur="500" decel="50000" autoRev="1" fill="hold">
                                          <p:stCondLst>
                                            <p:cond delay="0"/>
                                          </p:stCondLst>
                                        </p:cTn>
                                        <p:tgtEl>
                                          <p:spTgt spid="12"/>
                                        </p:tgtEl>
                                        <p:attrNameLst>
                                          <p:attrName>ppt_x</p:attrName>
                                        </p:attrNameLst>
                                      </p:cBhvr>
                                    </p:anim>
                                    <p:anim from="(-#ppt_h/2)" to="(#ppt_y)" calcmode="lin" valueType="num">
                                      <p:cBhvr>
                                        <p:cTn id="25" dur="1000" fill="hold">
                                          <p:stCondLst>
                                            <p:cond delay="0"/>
                                          </p:stCondLst>
                                        </p:cTn>
                                        <p:tgtEl>
                                          <p:spTgt spid="12"/>
                                        </p:tgtEl>
                                        <p:attrNameLst>
                                          <p:attrName>ppt_y</p:attrName>
                                        </p:attrNameLst>
                                      </p:cBhvr>
                                    </p:anim>
                                    <p:animRot by="21600000">
                                      <p:cBhvr>
                                        <p:cTn id="26" dur="1000" fill="hold">
                                          <p:stCondLst>
                                            <p:cond delay="0"/>
                                          </p:stCondLst>
                                        </p:cTn>
                                        <p:tgtEl>
                                          <p:spTgt spid="12"/>
                                        </p:tgtEl>
                                        <p:attrNameLst>
                                          <p:attrName>r</p:attrName>
                                        </p:attrNameLst>
                                      </p:cBhvr>
                                    </p:animRo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grpSp>
        <p:nvGrpSpPr>
          <p:cNvPr id="4" name="组合 3"/>
          <p:cNvGrpSpPr/>
          <p:nvPr/>
        </p:nvGrpSpPr>
        <p:grpSpPr>
          <a:xfrm>
            <a:off x="3160278" y="1595643"/>
            <a:ext cx="1429925" cy="158044"/>
            <a:chOff x="3579813" y="2773363"/>
            <a:chExt cx="1508125" cy="166687"/>
          </a:xfrm>
          <a:solidFill>
            <a:srgbClr val="C4CFD9"/>
          </a:solidFill>
        </p:grpSpPr>
        <p:sp>
          <p:nvSpPr>
            <p:cNvPr id="5" name="Freeform 6"/>
            <p:cNvSpPr>
              <a:spLocks noEditPoints="1"/>
            </p:cNvSpPr>
            <p:nvPr/>
          </p:nvSpPr>
          <p:spPr bwMode="auto">
            <a:xfrm>
              <a:off x="3579813" y="2773363"/>
              <a:ext cx="166688" cy="166687"/>
            </a:xfrm>
            <a:custGeom>
              <a:avLst/>
              <a:gdLst>
                <a:gd name="T0" fmla="*/ 43 w 105"/>
                <a:gd name="T1" fmla="*/ 9 h 105"/>
                <a:gd name="T2" fmla="*/ 29 w 105"/>
                <a:gd name="T3" fmla="*/ 16 h 105"/>
                <a:gd name="T4" fmla="*/ 16 w 105"/>
                <a:gd name="T5" fmla="*/ 29 h 105"/>
                <a:gd name="T6" fmla="*/ 12 w 105"/>
                <a:gd name="T7" fmla="*/ 37 h 105"/>
                <a:gd name="T8" fmla="*/ 9 w 105"/>
                <a:gd name="T9" fmla="*/ 52 h 105"/>
                <a:gd name="T10" fmla="*/ 12 w 105"/>
                <a:gd name="T11" fmla="*/ 68 h 105"/>
                <a:gd name="T12" fmla="*/ 22 w 105"/>
                <a:gd name="T13" fmla="*/ 83 h 105"/>
                <a:gd name="T14" fmla="*/ 43 w 105"/>
                <a:gd name="T15" fmla="*/ 95 h 105"/>
                <a:gd name="T16" fmla="*/ 63 w 105"/>
                <a:gd name="T17" fmla="*/ 95 h 105"/>
                <a:gd name="T18" fmla="*/ 77 w 105"/>
                <a:gd name="T19" fmla="*/ 89 h 105"/>
                <a:gd name="T20" fmla="*/ 95 w 105"/>
                <a:gd name="T21" fmla="*/ 69 h 105"/>
                <a:gd name="T22" fmla="*/ 97 w 105"/>
                <a:gd name="T23" fmla="*/ 52 h 105"/>
                <a:gd name="T24" fmla="*/ 95 w 105"/>
                <a:gd name="T25" fmla="*/ 36 h 105"/>
                <a:gd name="T26" fmla="*/ 77 w 105"/>
                <a:gd name="T27" fmla="*/ 16 h 105"/>
                <a:gd name="T28" fmla="*/ 68 w 105"/>
                <a:gd name="T29" fmla="*/ 12 h 105"/>
                <a:gd name="T30" fmla="*/ 53 w 105"/>
                <a:gd name="T31" fmla="*/ 8 h 105"/>
                <a:gd name="T32" fmla="*/ 63 w 105"/>
                <a:gd name="T33" fmla="*/ 1 h 105"/>
                <a:gd name="T34" fmla="*/ 75 w 105"/>
                <a:gd name="T35" fmla="*/ 5 h 105"/>
                <a:gd name="T36" fmla="*/ 90 w 105"/>
                <a:gd name="T37" fmla="*/ 15 h 105"/>
                <a:gd name="T38" fmla="*/ 102 w 105"/>
                <a:gd name="T39" fmla="*/ 33 h 105"/>
                <a:gd name="T40" fmla="*/ 105 w 105"/>
                <a:gd name="T41" fmla="*/ 52 h 105"/>
                <a:gd name="T42" fmla="*/ 102 w 105"/>
                <a:gd name="T43" fmla="*/ 71 h 105"/>
                <a:gd name="T44" fmla="*/ 90 w 105"/>
                <a:gd name="T45" fmla="*/ 90 h 105"/>
                <a:gd name="T46" fmla="*/ 75 w 105"/>
                <a:gd name="T47" fmla="*/ 101 h 105"/>
                <a:gd name="T48" fmla="*/ 63 w 105"/>
                <a:gd name="T49" fmla="*/ 104 h 105"/>
                <a:gd name="T50" fmla="*/ 43 w 105"/>
                <a:gd name="T51" fmla="*/ 104 h 105"/>
                <a:gd name="T52" fmla="*/ 30 w 105"/>
                <a:gd name="T53" fmla="*/ 101 h 105"/>
                <a:gd name="T54" fmla="*/ 10 w 105"/>
                <a:gd name="T55" fmla="*/ 82 h 105"/>
                <a:gd name="T56" fmla="*/ 1 w 105"/>
                <a:gd name="T57" fmla="*/ 62 h 105"/>
                <a:gd name="T58" fmla="*/ 0 w 105"/>
                <a:gd name="T59" fmla="*/ 52 h 105"/>
                <a:gd name="T60" fmla="*/ 4 w 105"/>
                <a:gd name="T61" fmla="*/ 33 h 105"/>
                <a:gd name="T62" fmla="*/ 10 w 105"/>
                <a:gd name="T63" fmla="*/ 23 h 105"/>
                <a:gd name="T64" fmla="*/ 23 w 105"/>
                <a:gd name="T65" fmla="*/ 9 h 105"/>
                <a:gd name="T66" fmla="*/ 43 w 105"/>
                <a:gd name="T67"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05">
                  <a:moveTo>
                    <a:pt x="53" y="8"/>
                  </a:moveTo>
                  <a:lnTo>
                    <a:pt x="43" y="9"/>
                  </a:lnTo>
                  <a:lnTo>
                    <a:pt x="37" y="12"/>
                  </a:lnTo>
                  <a:lnTo>
                    <a:pt x="29" y="16"/>
                  </a:lnTo>
                  <a:lnTo>
                    <a:pt x="22" y="21"/>
                  </a:lnTo>
                  <a:lnTo>
                    <a:pt x="16" y="29"/>
                  </a:lnTo>
                  <a:lnTo>
                    <a:pt x="12" y="37"/>
                  </a:lnTo>
                  <a:lnTo>
                    <a:pt x="12" y="37"/>
                  </a:lnTo>
                  <a:lnTo>
                    <a:pt x="10" y="42"/>
                  </a:lnTo>
                  <a:lnTo>
                    <a:pt x="9" y="52"/>
                  </a:lnTo>
                  <a:lnTo>
                    <a:pt x="10" y="62"/>
                  </a:lnTo>
                  <a:lnTo>
                    <a:pt x="12" y="68"/>
                  </a:lnTo>
                  <a:lnTo>
                    <a:pt x="16" y="76"/>
                  </a:lnTo>
                  <a:lnTo>
                    <a:pt x="22" y="83"/>
                  </a:lnTo>
                  <a:lnTo>
                    <a:pt x="36" y="94"/>
                  </a:lnTo>
                  <a:lnTo>
                    <a:pt x="43" y="95"/>
                  </a:lnTo>
                  <a:lnTo>
                    <a:pt x="53" y="96"/>
                  </a:lnTo>
                  <a:lnTo>
                    <a:pt x="63" y="95"/>
                  </a:lnTo>
                  <a:lnTo>
                    <a:pt x="70" y="94"/>
                  </a:lnTo>
                  <a:lnTo>
                    <a:pt x="77" y="89"/>
                  </a:lnTo>
                  <a:lnTo>
                    <a:pt x="84" y="83"/>
                  </a:lnTo>
                  <a:lnTo>
                    <a:pt x="95" y="69"/>
                  </a:lnTo>
                  <a:lnTo>
                    <a:pt x="96" y="62"/>
                  </a:lnTo>
                  <a:lnTo>
                    <a:pt x="97" y="52"/>
                  </a:lnTo>
                  <a:lnTo>
                    <a:pt x="96" y="42"/>
                  </a:lnTo>
                  <a:lnTo>
                    <a:pt x="95" y="36"/>
                  </a:lnTo>
                  <a:lnTo>
                    <a:pt x="84" y="21"/>
                  </a:lnTo>
                  <a:lnTo>
                    <a:pt x="77" y="16"/>
                  </a:lnTo>
                  <a:lnTo>
                    <a:pt x="68" y="12"/>
                  </a:lnTo>
                  <a:lnTo>
                    <a:pt x="68" y="12"/>
                  </a:lnTo>
                  <a:lnTo>
                    <a:pt x="63" y="9"/>
                  </a:lnTo>
                  <a:lnTo>
                    <a:pt x="53" y="8"/>
                  </a:lnTo>
                  <a:close/>
                  <a:moveTo>
                    <a:pt x="53" y="0"/>
                  </a:moveTo>
                  <a:lnTo>
                    <a:pt x="63" y="1"/>
                  </a:lnTo>
                  <a:lnTo>
                    <a:pt x="72" y="4"/>
                  </a:lnTo>
                  <a:lnTo>
                    <a:pt x="75" y="5"/>
                  </a:lnTo>
                  <a:lnTo>
                    <a:pt x="84" y="9"/>
                  </a:lnTo>
                  <a:lnTo>
                    <a:pt x="90" y="15"/>
                  </a:lnTo>
                  <a:lnTo>
                    <a:pt x="101" y="30"/>
                  </a:lnTo>
                  <a:lnTo>
                    <a:pt x="102" y="33"/>
                  </a:lnTo>
                  <a:lnTo>
                    <a:pt x="104" y="42"/>
                  </a:lnTo>
                  <a:lnTo>
                    <a:pt x="105" y="52"/>
                  </a:lnTo>
                  <a:lnTo>
                    <a:pt x="104" y="62"/>
                  </a:lnTo>
                  <a:lnTo>
                    <a:pt x="102" y="71"/>
                  </a:lnTo>
                  <a:lnTo>
                    <a:pt x="101" y="75"/>
                  </a:lnTo>
                  <a:lnTo>
                    <a:pt x="90" y="90"/>
                  </a:lnTo>
                  <a:lnTo>
                    <a:pt x="84" y="95"/>
                  </a:lnTo>
                  <a:lnTo>
                    <a:pt x="75" y="101"/>
                  </a:lnTo>
                  <a:lnTo>
                    <a:pt x="72" y="102"/>
                  </a:lnTo>
                  <a:lnTo>
                    <a:pt x="63" y="104"/>
                  </a:lnTo>
                  <a:lnTo>
                    <a:pt x="53" y="105"/>
                  </a:lnTo>
                  <a:lnTo>
                    <a:pt x="43" y="104"/>
                  </a:lnTo>
                  <a:lnTo>
                    <a:pt x="34" y="102"/>
                  </a:lnTo>
                  <a:lnTo>
                    <a:pt x="30" y="101"/>
                  </a:lnTo>
                  <a:lnTo>
                    <a:pt x="15" y="90"/>
                  </a:lnTo>
                  <a:lnTo>
                    <a:pt x="10" y="82"/>
                  </a:lnTo>
                  <a:lnTo>
                    <a:pt x="5" y="75"/>
                  </a:lnTo>
                  <a:lnTo>
                    <a:pt x="1" y="62"/>
                  </a:lnTo>
                  <a:lnTo>
                    <a:pt x="0" y="52"/>
                  </a:lnTo>
                  <a:lnTo>
                    <a:pt x="0" y="52"/>
                  </a:lnTo>
                  <a:lnTo>
                    <a:pt x="1" y="42"/>
                  </a:lnTo>
                  <a:lnTo>
                    <a:pt x="4" y="33"/>
                  </a:lnTo>
                  <a:lnTo>
                    <a:pt x="5" y="30"/>
                  </a:lnTo>
                  <a:lnTo>
                    <a:pt x="10" y="23"/>
                  </a:lnTo>
                  <a:lnTo>
                    <a:pt x="15" y="15"/>
                  </a:lnTo>
                  <a:lnTo>
                    <a:pt x="23" y="9"/>
                  </a:lnTo>
                  <a:lnTo>
                    <a:pt x="30" y="5"/>
                  </a:lnTo>
                  <a:lnTo>
                    <a:pt x="43" y="1"/>
                  </a:lnTo>
                  <a:lnTo>
                    <a:pt x="53"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6" name="Freeform 7"/>
            <p:cNvSpPr/>
            <p:nvPr/>
          </p:nvSpPr>
          <p:spPr bwMode="auto">
            <a:xfrm>
              <a:off x="3622675" y="2816225"/>
              <a:ext cx="80963" cy="79375"/>
            </a:xfrm>
            <a:custGeom>
              <a:avLst/>
              <a:gdLst>
                <a:gd name="T0" fmla="*/ 26 w 51"/>
                <a:gd name="T1" fmla="*/ 0 h 50"/>
                <a:gd name="T2" fmla="*/ 36 w 51"/>
                <a:gd name="T3" fmla="*/ 2 h 50"/>
                <a:gd name="T4" fmla="*/ 44 w 51"/>
                <a:gd name="T5" fmla="*/ 7 h 50"/>
                <a:gd name="T6" fmla="*/ 49 w 51"/>
                <a:gd name="T7" fmla="*/ 15 h 50"/>
                <a:gd name="T8" fmla="*/ 51 w 51"/>
                <a:gd name="T9" fmla="*/ 25 h 50"/>
                <a:gd name="T10" fmla="*/ 49 w 51"/>
                <a:gd name="T11" fmla="*/ 35 h 50"/>
                <a:gd name="T12" fmla="*/ 44 w 51"/>
                <a:gd name="T13" fmla="*/ 43 h 50"/>
                <a:gd name="T14" fmla="*/ 36 w 51"/>
                <a:gd name="T15" fmla="*/ 49 h 50"/>
                <a:gd name="T16" fmla="*/ 26 w 51"/>
                <a:gd name="T17" fmla="*/ 50 h 50"/>
                <a:gd name="T18" fmla="*/ 16 w 51"/>
                <a:gd name="T19" fmla="*/ 49 h 50"/>
                <a:gd name="T20" fmla="*/ 8 w 51"/>
                <a:gd name="T21" fmla="*/ 43 h 50"/>
                <a:gd name="T22" fmla="*/ 2 w 51"/>
                <a:gd name="T23" fmla="*/ 35 h 50"/>
                <a:gd name="T24" fmla="*/ 0 w 51"/>
                <a:gd name="T25" fmla="*/ 25 h 50"/>
                <a:gd name="T26" fmla="*/ 2 w 51"/>
                <a:gd name="T27" fmla="*/ 15 h 50"/>
                <a:gd name="T28" fmla="*/ 8 w 51"/>
                <a:gd name="T29" fmla="*/ 7 h 50"/>
                <a:gd name="T30" fmla="*/ 16 w 51"/>
                <a:gd name="T31" fmla="*/ 2 h 50"/>
                <a:gd name="T32" fmla="*/ 26 w 51"/>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6" y="0"/>
                  </a:moveTo>
                  <a:lnTo>
                    <a:pt x="36" y="2"/>
                  </a:lnTo>
                  <a:lnTo>
                    <a:pt x="44" y="7"/>
                  </a:lnTo>
                  <a:lnTo>
                    <a:pt x="49" y="15"/>
                  </a:lnTo>
                  <a:lnTo>
                    <a:pt x="51" y="25"/>
                  </a:lnTo>
                  <a:lnTo>
                    <a:pt x="49" y="35"/>
                  </a:lnTo>
                  <a:lnTo>
                    <a:pt x="44" y="43"/>
                  </a:lnTo>
                  <a:lnTo>
                    <a:pt x="36" y="49"/>
                  </a:lnTo>
                  <a:lnTo>
                    <a:pt x="26" y="50"/>
                  </a:lnTo>
                  <a:lnTo>
                    <a:pt x="16" y="49"/>
                  </a:lnTo>
                  <a:lnTo>
                    <a:pt x="8" y="43"/>
                  </a:lnTo>
                  <a:lnTo>
                    <a:pt x="2" y="35"/>
                  </a:lnTo>
                  <a:lnTo>
                    <a:pt x="0" y="25"/>
                  </a:lnTo>
                  <a:lnTo>
                    <a:pt x="2" y="15"/>
                  </a:lnTo>
                  <a:lnTo>
                    <a:pt x="8" y="7"/>
                  </a:lnTo>
                  <a:lnTo>
                    <a:pt x="16" y="2"/>
                  </a:lnTo>
                  <a:lnTo>
                    <a:pt x="26"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7" name="Rectangle 8"/>
            <p:cNvSpPr>
              <a:spLocks noChangeArrowheads="1"/>
            </p:cNvSpPr>
            <p:nvPr/>
          </p:nvSpPr>
          <p:spPr bwMode="auto">
            <a:xfrm>
              <a:off x="3740150" y="2849563"/>
              <a:ext cx="14288" cy="12700"/>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8" name="Freeform 9"/>
            <p:cNvSpPr>
              <a:spLocks noEditPoints="1"/>
            </p:cNvSpPr>
            <p:nvPr/>
          </p:nvSpPr>
          <p:spPr bwMode="auto">
            <a:xfrm>
              <a:off x="3781425" y="2849563"/>
              <a:ext cx="1265238" cy="12700"/>
            </a:xfrm>
            <a:custGeom>
              <a:avLst/>
              <a:gdLst>
                <a:gd name="T0" fmla="*/ 797 w 797"/>
                <a:gd name="T1" fmla="*/ 0 h 8"/>
                <a:gd name="T2" fmla="*/ 780 w 797"/>
                <a:gd name="T3" fmla="*/ 8 h 8"/>
                <a:gd name="T4" fmla="*/ 746 w 797"/>
                <a:gd name="T5" fmla="*/ 0 h 8"/>
                <a:gd name="T6" fmla="*/ 764 w 797"/>
                <a:gd name="T7" fmla="*/ 8 h 8"/>
                <a:gd name="T8" fmla="*/ 746 w 797"/>
                <a:gd name="T9" fmla="*/ 0 h 8"/>
                <a:gd name="T10" fmla="*/ 730 w 797"/>
                <a:gd name="T11" fmla="*/ 0 h 8"/>
                <a:gd name="T12" fmla="*/ 713 w 797"/>
                <a:gd name="T13" fmla="*/ 8 h 8"/>
                <a:gd name="T14" fmla="*/ 679 w 797"/>
                <a:gd name="T15" fmla="*/ 0 h 8"/>
                <a:gd name="T16" fmla="*/ 695 w 797"/>
                <a:gd name="T17" fmla="*/ 8 h 8"/>
                <a:gd name="T18" fmla="*/ 679 w 797"/>
                <a:gd name="T19" fmla="*/ 0 h 8"/>
                <a:gd name="T20" fmla="*/ 661 w 797"/>
                <a:gd name="T21" fmla="*/ 0 h 8"/>
                <a:gd name="T22" fmla="*/ 645 w 797"/>
                <a:gd name="T23" fmla="*/ 8 h 8"/>
                <a:gd name="T24" fmla="*/ 610 w 797"/>
                <a:gd name="T25" fmla="*/ 0 h 8"/>
                <a:gd name="T26" fmla="*/ 628 w 797"/>
                <a:gd name="T27" fmla="*/ 8 h 8"/>
                <a:gd name="T28" fmla="*/ 610 w 797"/>
                <a:gd name="T29" fmla="*/ 0 h 8"/>
                <a:gd name="T30" fmla="*/ 594 w 797"/>
                <a:gd name="T31" fmla="*/ 0 h 8"/>
                <a:gd name="T32" fmla="*/ 577 w 797"/>
                <a:gd name="T33" fmla="*/ 8 h 8"/>
                <a:gd name="T34" fmla="*/ 543 w 797"/>
                <a:gd name="T35" fmla="*/ 0 h 8"/>
                <a:gd name="T36" fmla="*/ 560 w 797"/>
                <a:gd name="T37" fmla="*/ 8 h 8"/>
                <a:gd name="T38" fmla="*/ 543 w 797"/>
                <a:gd name="T39" fmla="*/ 0 h 8"/>
                <a:gd name="T40" fmla="*/ 527 w 797"/>
                <a:gd name="T41" fmla="*/ 0 h 8"/>
                <a:gd name="T42" fmla="*/ 509 w 797"/>
                <a:gd name="T43" fmla="*/ 8 h 8"/>
                <a:gd name="T44" fmla="*/ 475 w 797"/>
                <a:gd name="T45" fmla="*/ 0 h 8"/>
                <a:gd name="T46" fmla="*/ 492 w 797"/>
                <a:gd name="T47" fmla="*/ 8 h 8"/>
                <a:gd name="T48" fmla="*/ 475 w 797"/>
                <a:gd name="T49" fmla="*/ 0 h 8"/>
                <a:gd name="T50" fmla="*/ 458 w 797"/>
                <a:gd name="T51" fmla="*/ 0 h 8"/>
                <a:gd name="T52" fmla="*/ 442 w 797"/>
                <a:gd name="T53" fmla="*/ 8 h 8"/>
                <a:gd name="T54" fmla="*/ 407 w 797"/>
                <a:gd name="T55" fmla="*/ 0 h 8"/>
                <a:gd name="T56" fmla="*/ 424 w 797"/>
                <a:gd name="T57" fmla="*/ 8 h 8"/>
                <a:gd name="T58" fmla="*/ 407 w 797"/>
                <a:gd name="T59" fmla="*/ 0 h 8"/>
                <a:gd name="T60" fmla="*/ 391 w 797"/>
                <a:gd name="T61" fmla="*/ 0 h 8"/>
                <a:gd name="T62" fmla="*/ 373 w 797"/>
                <a:gd name="T63" fmla="*/ 8 h 8"/>
                <a:gd name="T64" fmla="*/ 339 w 797"/>
                <a:gd name="T65" fmla="*/ 0 h 8"/>
                <a:gd name="T66" fmla="*/ 357 w 797"/>
                <a:gd name="T67" fmla="*/ 8 h 8"/>
                <a:gd name="T68" fmla="*/ 339 w 797"/>
                <a:gd name="T69" fmla="*/ 0 h 8"/>
                <a:gd name="T70" fmla="*/ 322 w 797"/>
                <a:gd name="T71" fmla="*/ 0 h 8"/>
                <a:gd name="T72" fmla="*/ 306 w 797"/>
                <a:gd name="T73" fmla="*/ 8 h 8"/>
                <a:gd name="T74" fmla="*/ 272 w 797"/>
                <a:gd name="T75" fmla="*/ 0 h 8"/>
                <a:gd name="T76" fmla="*/ 288 w 797"/>
                <a:gd name="T77" fmla="*/ 8 h 8"/>
                <a:gd name="T78" fmla="*/ 272 w 797"/>
                <a:gd name="T79" fmla="*/ 0 h 8"/>
                <a:gd name="T80" fmla="*/ 255 w 797"/>
                <a:gd name="T81" fmla="*/ 0 h 8"/>
                <a:gd name="T82" fmla="*/ 237 w 797"/>
                <a:gd name="T83" fmla="*/ 8 h 8"/>
                <a:gd name="T84" fmla="*/ 204 w 797"/>
                <a:gd name="T85" fmla="*/ 0 h 8"/>
                <a:gd name="T86" fmla="*/ 221 w 797"/>
                <a:gd name="T87" fmla="*/ 8 h 8"/>
                <a:gd name="T88" fmla="*/ 204 w 797"/>
                <a:gd name="T89" fmla="*/ 0 h 8"/>
                <a:gd name="T90" fmla="*/ 187 w 797"/>
                <a:gd name="T91" fmla="*/ 0 h 8"/>
                <a:gd name="T92" fmla="*/ 170 w 797"/>
                <a:gd name="T93" fmla="*/ 8 h 8"/>
                <a:gd name="T94" fmla="*/ 136 w 797"/>
                <a:gd name="T95" fmla="*/ 0 h 8"/>
                <a:gd name="T96" fmla="*/ 152 w 797"/>
                <a:gd name="T97" fmla="*/ 8 h 8"/>
                <a:gd name="T98" fmla="*/ 136 w 797"/>
                <a:gd name="T99" fmla="*/ 0 h 8"/>
                <a:gd name="T100" fmla="*/ 119 w 797"/>
                <a:gd name="T101" fmla="*/ 0 h 8"/>
                <a:gd name="T102" fmla="*/ 102 w 797"/>
                <a:gd name="T103" fmla="*/ 8 h 8"/>
                <a:gd name="T104" fmla="*/ 68 w 797"/>
                <a:gd name="T105" fmla="*/ 0 h 8"/>
                <a:gd name="T106" fmla="*/ 85 w 797"/>
                <a:gd name="T107" fmla="*/ 8 h 8"/>
                <a:gd name="T108" fmla="*/ 68 w 797"/>
                <a:gd name="T109" fmla="*/ 0 h 8"/>
                <a:gd name="T110" fmla="*/ 51 w 797"/>
                <a:gd name="T111" fmla="*/ 0 h 8"/>
                <a:gd name="T112" fmla="*/ 34 w 797"/>
                <a:gd name="T113" fmla="*/ 8 h 8"/>
                <a:gd name="T114" fmla="*/ 0 w 797"/>
                <a:gd name="T115" fmla="*/ 0 h 8"/>
                <a:gd name="T116" fmla="*/ 18 w 797"/>
                <a:gd name="T117" fmla="*/ 8 h 8"/>
                <a:gd name="T118" fmla="*/ 0 w 797"/>
                <a:gd name="T1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 h="8">
                  <a:moveTo>
                    <a:pt x="780" y="0"/>
                  </a:moveTo>
                  <a:lnTo>
                    <a:pt x="797" y="0"/>
                  </a:lnTo>
                  <a:lnTo>
                    <a:pt x="797" y="8"/>
                  </a:lnTo>
                  <a:lnTo>
                    <a:pt x="780" y="8"/>
                  </a:lnTo>
                  <a:lnTo>
                    <a:pt x="780" y="0"/>
                  </a:lnTo>
                  <a:close/>
                  <a:moveTo>
                    <a:pt x="746" y="0"/>
                  </a:moveTo>
                  <a:lnTo>
                    <a:pt x="764" y="0"/>
                  </a:lnTo>
                  <a:lnTo>
                    <a:pt x="764" y="8"/>
                  </a:lnTo>
                  <a:lnTo>
                    <a:pt x="746" y="8"/>
                  </a:lnTo>
                  <a:lnTo>
                    <a:pt x="746" y="0"/>
                  </a:lnTo>
                  <a:close/>
                  <a:moveTo>
                    <a:pt x="713" y="0"/>
                  </a:moveTo>
                  <a:lnTo>
                    <a:pt x="730" y="0"/>
                  </a:lnTo>
                  <a:lnTo>
                    <a:pt x="730" y="8"/>
                  </a:lnTo>
                  <a:lnTo>
                    <a:pt x="713" y="8"/>
                  </a:lnTo>
                  <a:lnTo>
                    <a:pt x="713" y="0"/>
                  </a:lnTo>
                  <a:close/>
                  <a:moveTo>
                    <a:pt x="679" y="0"/>
                  </a:moveTo>
                  <a:lnTo>
                    <a:pt x="695" y="0"/>
                  </a:lnTo>
                  <a:lnTo>
                    <a:pt x="695" y="8"/>
                  </a:lnTo>
                  <a:lnTo>
                    <a:pt x="679" y="8"/>
                  </a:lnTo>
                  <a:lnTo>
                    <a:pt x="679" y="0"/>
                  </a:lnTo>
                  <a:close/>
                  <a:moveTo>
                    <a:pt x="645" y="0"/>
                  </a:moveTo>
                  <a:lnTo>
                    <a:pt x="661" y="0"/>
                  </a:lnTo>
                  <a:lnTo>
                    <a:pt x="661" y="8"/>
                  </a:lnTo>
                  <a:lnTo>
                    <a:pt x="645" y="8"/>
                  </a:lnTo>
                  <a:lnTo>
                    <a:pt x="645" y="0"/>
                  </a:lnTo>
                  <a:close/>
                  <a:moveTo>
                    <a:pt x="610" y="0"/>
                  </a:moveTo>
                  <a:lnTo>
                    <a:pt x="628" y="0"/>
                  </a:lnTo>
                  <a:lnTo>
                    <a:pt x="628" y="8"/>
                  </a:lnTo>
                  <a:lnTo>
                    <a:pt x="610" y="8"/>
                  </a:lnTo>
                  <a:lnTo>
                    <a:pt x="610" y="0"/>
                  </a:lnTo>
                  <a:close/>
                  <a:moveTo>
                    <a:pt x="577" y="0"/>
                  </a:moveTo>
                  <a:lnTo>
                    <a:pt x="594" y="0"/>
                  </a:lnTo>
                  <a:lnTo>
                    <a:pt x="594" y="8"/>
                  </a:lnTo>
                  <a:lnTo>
                    <a:pt x="577" y="8"/>
                  </a:lnTo>
                  <a:lnTo>
                    <a:pt x="577" y="0"/>
                  </a:lnTo>
                  <a:close/>
                  <a:moveTo>
                    <a:pt x="543" y="0"/>
                  </a:moveTo>
                  <a:lnTo>
                    <a:pt x="560" y="0"/>
                  </a:lnTo>
                  <a:lnTo>
                    <a:pt x="560" y="8"/>
                  </a:lnTo>
                  <a:lnTo>
                    <a:pt x="543" y="8"/>
                  </a:lnTo>
                  <a:lnTo>
                    <a:pt x="543" y="0"/>
                  </a:lnTo>
                  <a:close/>
                  <a:moveTo>
                    <a:pt x="509" y="0"/>
                  </a:moveTo>
                  <a:lnTo>
                    <a:pt x="527" y="0"/>
                  </a:lnTo>
                  <a:lnTo>
                    <a:pt x="527" y="8"/>
                  </a:lnTo>
                  <a:lnTo>
                    <a:pt x="509" y="8"/>
                  </a:lnTo>
                  <a:lnTo>
                    <a:pt x="509" y="0"/>
                  </a:lnTo>
                  <a:close/>
                  <a:moveTo>
                    <a:pt x="475" y="0"/>
                  </a:moveTo>
                  <a:lnTo>
                    <a:pt x="492" y="0"/>
                  </a:lnTo>
                  <a:lnTo>
                    <a:pt x="492" y="8"/>
                  </a:lnTo>
                  <a:lnTo>
                    <a:pt x="475" y="8"/>
                  </a:lnTo>
                  <a:lnTo>
                    <a:pt x="475" y="0"/>
                  </a:lnTo>
                  <a:close/>
                  <a:moveTo>
                    <a:pt x="442" y="0"/>
                  </a:moveTo>
                  <a:lnTo>
                    <a:pt x="458" y="0"/>
                  </a:lnTo>
                  <a:lnTo>
                    <a:pt x="458" y="8"/>
                  </a:lnTo>
                  <a:lnTo>
                    <a:pt x="442" y="8"/>
                  </a:lnTo>
                  <a:lnTo>
                    <a:pt x="442" y="0"/>
                  </a:lnTo>
                  <a:close/>
                  <a:moveTo>
                    <a:pt x="407" y="0"/>
                  </a:moveTo>
                  <a:lnTo>
                    <a:pt x="424" y="0"/>
                  </a:lnTo>
                  <a:lnTo>
                    <a:pt x="424" y="8"/>
                  </a:lnTo>
                  <a:lnTo>
                    <a:pt x="407" y="8"/>
                  </a:lnTo>
                  <a:lnTo>
                    <a:pt x="407" y="0"/>
                  </a:lnTo>
                  <a:close/>
                  <a:moveTo>
                    <a:pt x="373" y="0"/>
                  </a:moveTo>
                  <a:lnTo>
                    <a:pt x="391" y="0"/>
                  </a:lnTo>
                  <a:lnTo>
                    <a:pt x="391" y="8"/>
                  </a:lnTo>
                  <a:lnTo>
                    <a:pt x="373" y="8"/>
                  </a:lnTo>
                  <a:lnTo>
                    <a:pt x="373" y="0"/>
                  </a:lnTo>
                  <a:close/>
                  <a:moveTo>
                    <a:pt x="339" y="0"/>
                  </a:moveTo>
                  <a:lnTo>
                    <a:pt x="357" y="0"/>
                  </a:lnTo>
                  <a:lnTo>
                    <a:pt x="357" y="8"/>
                  </a:lnTo>
                  <a:lnTo>
                    <a:pt x="339" y="8"/>
                  </a:lnTo>
                  <a:lnTo>
                    <a:pt x="339" y="0"/>
                  </a:lnTo>
                  <a:close/>
                  <a:moveTo>
                    <a:pt x="306" y="0"/>
                  </a:moveTo>
                  <a:lnTo>
                    <a:pt x="322" y="0"/>
                  </a:lnTo>
                  <a:lnTo>
                    <a:pt x="322" y="8"/>
                  </a:lnTo>
                  <a:lnTo>
                    <a:pt x="306" y="8"/>
                  </a:lnTo>
                  <a:lnTo>
                    <a:pt x="306" y="0"/>
                  </a:lnTo>
                  <a:close/>
                  <a:moveTo>
                    <a:pt x="272" y="0"/>
                  </a:moveTo>
                  <a:lnTo>
                    <a:pt x="288" y="0"/>
                  </a:lnTo>
                  <a:lnTo>
                    <a:pt x="288" y="8"/>
                  </a:lnTo>
                  <a:lnTo>
                    <a:pt x="272" y="8"/>
                  </a:lnTo>
                  <a:lnTo>
                    <a:pt x="272" y="0"/>
                  </a:lnTo>
                  <a:close/>
                  <a:moveTo>
                    <a:pt x="237" y="0"/>
                  </a:moveTo>
                  <a:lnTo>
                    <a:pt x="255" y="0"/>
                  </a:lnTo>
                  <a:lnTo>
                    <a:pt x="255" y="8"/>
                  </a:lnTo>
                  <a:lnTo>
                    <a:pt x="237" y="8"/>
                  </a:lnTo>
                  <a:lnTo>
                    <a:pt x="237" y="0"/>
                  </a:lnTo>
                  <a:close/>
                  <a:moveTo>
                    <a:pt x="204" y="0"/>
                  </a:moveTo>
                  <a:lnTo>
                    <a:pt x="221" y="0"/>
                  </a:lnTo>
                  <a:lnTo>
                    <a:pt x="221" y="8"/>
                  </a:lnTo>
                  <a:lnTo>
                    <a:pt x="204" y="8"/>
                  </a:lnTo>
                  <a:lnTo>
                    <a:pt x="204" y="0"/>
                  </a:lnTo>
                  <a:close/>
                  <a:moveTo>
                    <a:pt x="170" y="0"/>
                  </a:moveTo>
                  <a:lnTo>
                    <a:pt x="187" y="0"/>
                  </a:lnTo>
                  <a:lnTo>
                    <a:pt x="187" y="8"/>
                  </a:lnTo>
                  <a:lnTo>
                    <a:pt x="170" y="8"/>
                  </a:lnTo>
                  <a:lnTo>
                    <a:pt x="170" y="0"/>
                  </a:lnTo>
                  <a:close/>
                  <a:moveTo>
                    <a:pt x="136" y="0"/>
                  </a:moveTo>
                  <a:lnTo>
                    <a:pt x="152" y="0"/>
                  </a:lnTo>
                  <a:lnTo>
                    <a:pt x="152" y="8"/>
                  </a:lnTo>
                  <a:lnTo>
                    <a:pt x="136" y="8"/>
                  </a:lnTo>
                  <a:lnTo>
                    <a:pt x="136" y="0"/>
                  </a:lnTo>
                  <a:close/>
                  <a:moveTo>
                    <a:pt x="102" y="0"/>
                  </a:moveTo>
                  <a:lnTo>
                    <a:pt x="119" y="0"/>
                  </a:lnTo>
                  <a:lnTo>
                    <a:pt x="119" y="8"/>
                  </a:lnTo>
                  <a:lnTo>
                    <a:pt x="102" y="8"/>
                  </a:lnTo>
                  <a:lnTo>
                    <a:pt x="102" y="0"/>
                  </a:lnTo>
                  <a:close/>
                  <a:moveTo>
                    <a:pt x="68" y="0"/>
                  </a:moveTo>
                  <a:lnTo>
                    <a:pt x="85" y="0"/>
                  </a:lnTo>
                  <a:lnTo>
                    <a:pt x="85" y="8"/>
                  </a:lnTo>
                  <a:lnTo>
                    <a:pt x="68" y="8"/>
                  </a:lnTo>
                  <a:lnTo>
                    <a:pt x="68" y="0"/>
                  </a:lnTo>
                  <a:close/>
                  <a:moveTo>
                    <a:pt x="34" y="0"/>
                  </a:moveTo>
                  <a:lnTo>
                    <a:pt x="51" y="0"/>
                  </a:lnTo>
                  <a:lnTo>
                    <a:pt x="51" y="8"/>
                  </a:lnTo>
                  <a:lnTo>
                    <a:pt x="34" y="8"/>
                  </a:lnTo>
                  <a:lnTo>
                    <a:pt x="34" y="0"/>
                  </a:lnTo>
                  <a:close/>
                  <a:moveTo>
                    <a:pt x="0" y="0"/>
                  </a:moveTo>
                  <a:lnTo>
                    <a:pt x="18" y="0"/>
                  </a:lnTo>
                  <a:lnTo>
                    <a:pt x="18" y="8"/>
                  </a:lnTo>
                  <a:lnTo>
                    <a:pt x="0" y="8"/>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9" name="Rectangle 10"/>
            <p:cNvSpPr>
              <a:spLocks noChangeArrowheads="1"/>
            </p:cNvSpPr>
            <p:nvPr/>
          </p:nvSpPr>
          <p:spPr bwMode="auto">
            <a:xfrm>
              <a:off x="5075238" y="2849563"/>
              <a:ext cx="12700" cy="12700"/>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grpSp>
      <p:grpSp>
        <p:nvGrpSpPr>
          <p:cNvPr id="10" name="组合 9"/>
          <p:cNvGrpSpPr/>
          <p:nvPr/>
        </p:nvGrpSpPr>
        <p:grpSpPr>
          <a:xfrm>
            <a:off x="3160278" y="2861502"/>
            <a:ext cx="1390791" cy="161055"/>
            <a:chOff x="3579813" y="4108450"/>
            <a:chExt cx="1466850" cy="169862"/>
          </a:xfrm>
          <a:solidFill>
            <a:srgbClr val="C4CFD9"/>
          </a:solidFill>
        </p:grpSpPr>
        <p:sp>
          <p:nvSpPr>
            <p:cNvPr id="11" name="Freeform 11"/>
            <p:cNvSpPr>
              <a:spLocks noEditPoints="1"/>
            </p:cNvSpPr>
            <p:nvPr/>
          </p:nvSpPr>
          <p:spPr bwMode="auto">
            <a:xfrm>
              <a:off x="3579813" y="4108450"/>
              <a:ext cx="166688" cy="169862"/>
            </a:xfrm>
            <a:custGeom>
              <a:avLst/>
              <a:gdLst>
                <a:gd name="T0" fmla="*/ 43 w 105"/>
                <a:gd name="T1" fmla="*/ 10 h 107"/>
                <a:gd name="T2" fmla="*/ 29 w 105"/>
                <a:gd name="T3" fmla="*/ 17 h 107"/>
                <a:gd name="T4" fmla="*/ 16 w 105"/>
                <a:gd name="T5" fmla="*/ 30 h 107"/>
                <a:gd name="T6" fmla="*/ 10 w 105"/>
                <a:gd name="T7" fmla="*/ 44 h 107"/>
                <a:gd name="T8" fmla="*/ 10 w 105"/>
                <a:gd name="T9" fmla="*/ 64 h 107"/>
                <a:gd name="T10" fmla="*/ 16 w 105"/>
                <a:gd name="T11" fmla="*/ 78 h 107"/>
                <a:gd name="T12" fmla="*/ 36 w 105"/>
                <a:gd name="T13" fmla="*/ 96 h 107"/>
                <a:gd name="T14" fmla="*/ 53 w 105"/>
                <a:gd name="T15" fmla="*/ 98 h 107"/>
                <a:gd name="T16" fmla="*/ 70 w 105"/>
                <a:gd name="T17" fmla="*/ 96 h 107"/>
                <a:gd name="T18" fmla="*/ 84 w 105"/>
                <a:gd name="T19" fmla="*/ 85 h 107"/>
                <a:gd name="T20" fmla="*/ 96 w 105"/>
                <a:gd name="T21" fmla="*/ 64 h 107"/>
                <a:gd name="T22" fmla="*/ 96 w 105"/>
                <a:gd name="T23" fmla="*/ 44 h 107"/>
                <a:gd name="T24" fmla="*/ 84 w 105"/>
                <a:gd name="T25" fmla="*/ 22 h 107"/>
                <a:gd name="T26" fmla="*/ 68 w 105"/>
                <a:gd name="T27" fmla="*/ 12 h 107"/>
                <a:gd name="T28" fmla="*/ 63 w 105"/>
                <a:gd name="T29" fmla="*/ 10 h 107"/>
                <a:gd name="T30" fmla="*/ 53 w 105"/>
                <a:gd name="T31" fmla="*/ 0 h 107"/>
                <a:gd name="T32" fmla="*/ 72 w 105"/>
                <a:gd name="T33" fmla="*/ 5 h 107"/>
                <a:gd name="T34" fmla="*/ 84 w 105"/>
                <a:gd name="T35" fmla="*/ 10 h 107"/>
                <a:gd name="T36" fmla="*/ 101 w 105"/>
                <a:gd name="T37" fmla="*/ 31 h 107"/>
                <a:gd name="T38" fmla="*/ 104 w 105"/>
                <a:gd name="T39" fmla="*/ 44 h 107"/>
                <a:gd name="T40" fmla="*/ 104 w 105"/>
                <a:gd name="T41" fmla="*/ 64 h 107"/>
                <a:gd name="T42" fmla="*/ 101 w 105"/>
                <a:gd name="T43" fmla="*/ 77 h 107"/>
                <a:gd name="T44" fmla="*/ 84 w 105"/>
                <a:gd name="T45" fmla="*/ 97 h 107"/>
                <a:gd name="T46" fmla="*/ 72 w 105"/>
                <a:gd name="T47" fmla="*/ 104 h 107"/>
                <a:gd name="T48" fmla="*/ 53 w 105"/>
                <a:gd name="T49" fmla="*/ 107 h 107"/>
                <a:gd name="T50" fmla="*/ 34 w 105"/>
                <a:gd name="T51" fmla="*/ 104 h 107"/>
                <a:gd name="T52" fmla="*/ 15 w 105"/>
                <a:gd name="T53" fmla="*/ 92 h 107"/>
                <a:gd name="T54" fmla="*/ 5 w 105"/>
                <a:gd name="T55" fmla="*/ 77 h 107"/>
                <a:gd name="T56" fmla="*/ 0 w 105"/>
                <a:gd name="T57" fmla="*/ 54 h 107"/>
                <a:gd name="T58" fmla="*/ 1 w 105"/>
                <a:gd name="T59" fmla="*/ 44 h 107"/>
                <a:gd name="T60" fmla="*/ 10 w 105"/>
                <a:gd name="T61" fmla="*/ 23 h 107"/>
                <a:gd name="T62" fmla="*/ 23 w 105"/>
                <a:gd name="T63" fmla="*/ 10 h 107"/>
                <a:gd name="T64" fmla="*/ 43 w 105"/>
                <a:gd name="T6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07">
                  <a:moveTo>
                    <a:pt x="53" y="9"/>
                  </a:moveTo>
                  <a:lnTo>
                    <a:pt x="43" y="10"/>
                  </a:lnTo>
                  <a:lnTo>
                    <a:pt x="37" y="12"/>
                  </a:lnTo>
                  <a:lnTo>
                    <a:pt x="29" y="17"/>
                  </a:lnTo>
                  <a:lnTo>
                    <a:pt x="22" y="22"/>
                  </a:lnTo>
                  <a:lnTo>
                    <a:pt x="16" y="30"/>
                  </a:lnTo>
                  <a:lnTo>
                    <a:pt x="12" y="37"/>
                  </a:lnTo>
                  <a:lnTo>
                    <a:pt x="10" y="44"/>
                  </a:lnTo>
                  <a:lnTo>
                    <a:pt x="9" y="54"/>
                  </a:lnTo>
                  <a:lnTo>
                    <a:pt x="10" y="64"/>
                  </a:lnTo>
                  <a:lnTo>
                    <a:pt x="12" y="70"/>
                  </a:lnTo>
                  <a:lnTo>
                    <a:pt x="16" y="78"/>
                  </a:lnTo>
                  <a:lnTo>
                    <a:pt x="22" y="85"/>
                  </a:lnTo>
                  <a:lnTo>
                    <a:pt x="36" y="96"/>
                  </a:lnTo>
                  <a:lnTo>
                    <a:pt x="43" y="97"/>
                  </a:lnTo>
                  <a:lnTo>
                    <a:pt x="53" y="98"/>
                  </a:lnTo>
                  <a:lnTo>
                    <a:pt x="63" y="97"/>
                  </a:lnTo>
                  <a:lnTo>
                    <a:pt x="70" y="96"/>
                  </a:lnTo>
                  <a:lnTo>
                    <a:pt x="77" y="91"/>
                  </a:lnTo>
                  <a:lnTo>
                    <a:pt x="84" y="85"/>
                  </a:lnTo>
                  <a:lnTo>
                    <a:pt x="95" y="71"/>
                  </a:lnTo>
                  <a:lnTo>
                    <a:pt x="96" y="64"/>
                  </a:lnTo>
                  <a:lnTo>
                    <a:pt x="97" y="54"/>
                  </a:lnTo>
                  <a:lnTo>
                    <a:pt x="96" y="44"/>
                  </a:lnTo>
                  <a:lnTo>
                    <a:pt x="95" y="36"/>
                  </a:lnTo>
                  <a:lnTo>
                    <a:pt x="84" y="22"/>
                  </a:lnTo>
                  <a:lnTo>
                    <a:pt x="77" y="17"/>
                  </a:lnTo>
                  <a:lnTo>
                    <a:pt x="68" y="12"/>
                  </a:lnTo>
                  <a:lnTo>
                    <a:pt x="68" y="12"/>
                  </a:lnTo>
                  <a:lnTo>
                    <a:pt x="63" y="10"/>
                  </a:lnTo>
                  <a:lnTo>
                    <a:pt x="53" y="9"/>
                  </a:lnTo>
                  <a:close/>
                  <a:moveTo>
                    <a:pt x="53" y="0"/>
                  </a:moveTo>
                  <a:lnTo>
                    <a:pt x="63" y="2"/>
                  </a:lnTo>
                  <a:lnTo>
                    <a:pt x="72" y="5"/>
                  </a:lnTo>
                  <a:lnTo>
                    <a:pt x="75" y="6"/>
                  </a:lnTo>
                  <a:lnTo>
                    <a:pt x="84" y="10"/>
                  </a:lnTo>
                  <a:lnTo>
                    <a:pt x="90" y="16"/>
                  </a:lnTo>
                  <a:lnTo>
                    <a:pt x="101" y="31"/>
                  </a:lnTo>
                  <a:lnTo>
                    <a:pt x="102" y="34"/>
                  </a:lnTo>
                  <a:lnTo>
                    <a:pt x="104" y="44"/>
                  </a:lnTo>
                  <a:lnTo>
                    <a:pt x="105" y="54"/>
                  </a:lnTo>
                  <a:lnTo>
                    <a:pt x="104" y="64"/>
                  </a:lnTo>
                  <a:lnTo>
                    <a:pt x="102" y="73"/>
                  </a:lnTo>
                  <a:lnTo>
                    <a:pt x="101" y="77"/>
                  </a:lnTo>
                  <a:lnTo>
                    <a:pt x="90" y="92"/>
                  </a:lnTo>
                  <a:lnTo>
                    <a:pt x="84" y="97"/>
                  </a:lnTo>
                  <a:lnTo>
                    <a:pt x="75" y="103"/>
                  </a:lnTo>
                  <a:lnTo>
                    <a:pt x="72" y="104"/>
                  </a:lnTo>
                  <a:lnTo>
                    <a:pt x="63" y="106"/>
                  </a:lnTo>
                  <a:lnTo>
                    <a:pt x="53" y="107"/>
                  </a:lnTo>
                  <a:lnTo>
                    <a:pt x="43" y="106"/>
                  </a:lnTo>
                  <a:lnTo>
                    <a:pt x="34" y="104"/>
                  </a:lnTo>
                  <a:lnTo>
                    <a:pt x="30" y="103"/>
                  </a:lnTo>
                  <a:lnTo>
                    <a:pt x="15" y="92"/>
                  </a:lnTo>
                  <a:lnTo>
                    <a:pt x="10" y="84"/>
                  </a:lnTo>
                  <a:lnTo>
                    <a:pt x="5" y="77"/>
                  </a:lnTo>
                  <a:lnTo>
                    <a:pt x="1" y="64"/>
                  </a:lnTo>
                  <a:lnTo>
                    <a:pt x="0" y="54"/>
                  </a:lnTo>
                  <a:lnTo>
                    <a:pt x="0" y="54"/>
                  </a:lnTo>
                  <a:lnTo>
                    <a:pt x="1" y="44"/>
                  </a:lnTo>
                  <a:lnTo>
                    <a:pt x="5" y="31"/>
                  </a:lnTo>
                  <a:lnTo>
                    <a:pt x="10" y="23"/>
                  </a:lnTo>
                  <a:lnTo>
                    <a:pt x="15" y="16"/>
                  </a:lnTo>
                  <a:lnTo>
                    <a:pt x="23" y="10"/>
                  </a:lnTo>
                  <a:lnTo>
                    <a:pt x="30" y="6"/>
                  </a:lnTo>
                  <a:lnTo>
                    <a:pt x="43" y="2"/>
                  </a:lnTo>
                  <a:lnTo>
                    <a:pt x="53"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12" name="Freeform 12"/>
            <p:cNvSpPr/>
            <p:nvPr/>
          </p:nvSpPr>
          <p:spPr bwMode="auto">
            <a:xfrm>
              <a:off x="3622675" y="4154488"/>
              <a:ext cx="80963" cy="79375"/>
            </a:xfrm>
            <a:custGeom>
              <a:avLst/>
              <a:gdLst>
                <a:gd name="T0" fmla="*/ 26 w 51"/>
                <a:gd name="T1" fmla="*/ 0 h 50"/>
                <a:gd name="T2" fmla="*/ 36 w 51"/>
                <a:gd name="T3" fmla="*/ 2 h 50"/>
                <a:gd name="T4" fmla="*/ 44 w 51"/>
                <a:gd name="T5" fmla="*/ 7 h 50"/>
                <a:gd name="T6" fmla="*/ 49 w 51"/>
                <a:gd name="T7" fmla="*/ 15 h 50"/>
                <a:gd name="T8" fmla="*/ 51 w 51"/>
                <a:gd name="T9" fmla="*/ 25 h 50"/>
                <a:gd name="T10" fmla="*/ 49 w 51"/>
                <a:gd name="T11" fmla="*/ 35 h 50"/>
                <a:gd name="T12" fmla="*/ 44 w 51"/>
                <a:gd name="T13" fmla="*/ 42 h 50"/>
                <a:gd name="T14" fmla="*/ 36 w 51"/>
                <a:gd name="T15" fmla="*/ 48 h 50"/>
                <a:gd name="T16" fmla="*/ 26 w 51"/>
                <a:gd name="T17" fmla="*/ 50 h 50"/>
                <a:gd name="T18" fmla="*/ 16 w 51"/>
                <a:gd name="T19" fmla="*/ 48 h 50"/>
                <a:gd name="T20" fmla="*/ 8 w 51"/>
                <a:gd name="T21" fmla="*/ 42 h 50"/>
                <a:gd name="T22" fmla="*/ 2 w 51"/>
                <a:gd name="T23" fmla="*/ 35 h 50"/>
                <a:gd name="T24" fmla="*/ 0 w 51"/>
                <a:gd name="T25" fmla="*/ 25 h 50"/>
                <a:gd name="T26" fmla="*/ 2 w 51"/>
                <a:gd name="T27" fmla="*/ 15 h 50"/>
                <a:gd name="T28" fmla="*/ 8 w 51"/>
                <a:gd name="T29" fmla="*/ 7 h 50"/>
                <a:gd name="T30" fmla="*/ 16 w 51"/>
                <a:gd name="T31" fmla="*/ 2 h 50"/>
                <a:gd name="T32" fmla="*/ 26 w 51"/>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6" y="0"/>
                  </a:moveTo>
                  <a:lnTo>
                    <a:pt x="36" y="2"/>
                  </a:lnTo>
                  <a:lnTo>
                    <a:pt x="44" y="7"/>
                  </a:lnTo>
                  <a:lnTo>
                    <a:pt x="49" y="15"/>
                  </a:lnTo>
                  <a:lnTo>
                    <a:pt x="51" y="25"/>
                  </a:lnTo>
                  <a:lnTo>
                    <a:pt x="49" y="35"/>
                  </a:lnTo>
                  <a:lnTo>
                    <a:pt x="44" y="42"/>
                  </a:lnTo>
                  <a:lnTo>
                    <a:pt x="36" y="48"/>
                  </a:lnTo>
                  <a:lnTo>
                    <a:pt x="26" y="50"/>
                  </a:lnTo>
                  <a:lnTo>
                    <a:pt x="16" y="48"/>
                  </a:lnTo>
                  <a:lnTo>
                    <a:pt x="8" y="42"/>
                  </a:lnTo>
                  <a:lnTo>
                    <a:pt x="2" y="35"/>
                  </a:lnTo>
                  <a:lnTo>
                    <a:pt x="0" y="25"/>
                  </a:lnTo>
                  <a:lnTo>
                    <a:pt x="2" y="15"/>
                  </a:lnTo>
                  <a:lnTo>
                    <a:pt x="8" y="7"/>
                  </a:lnTo>
                  <a:lnTo>
                    <a:pt x="16" y="2"/>
                  </a:lnTo>
                  <a:lnTo>
                    <a:pt x="26"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13" name="Rectangle 13"/>
            <p:cNvSpPr>
              <a:spLocks noChangeArrowheads="1"/>
            </p:cNvSpPr>
            <p:nvPr/>
          </p:nvSpPr>
          <p:spPr bwMode="auto">
            <a:xfrm>
              <a:off x="3740150" y="4186238"/>
              <a:ext cx="14288" cy="14287"/>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14" name="Freeform 14"/>
            <p:cNvSpPr>
              <a:spLocks noEditPoints="1"/>
            </p:cNvSpPr>
            <p:nvPr/>
          </p:nvSpPr>
          <p:spPr bwMode="auto">
            <a:xfrm>
              <a:off x="3781425" y="4186238"/>
              <a:ext cx="1265238" cy="14287"/>
            </a:xfrm>
            <a:custGeom>
              <a:avLst/>
              <a:gdLst>
                <a:gd name="T0" fmla="*/ 797 w 797"/>
                <a:gd name="T1" fmla="*/ 0 h 9"/>
                <a:gd name="T2" fmla="*/ 780 w 797"/>
                <a:gd name="T3" fmla="*/ 9 h 9"/>
                <a:gd name="T4" fmla="*/ 746 w 797"/>
                <a:gd name="T5" fmla="*/ 0 h 9"/>
                <a:gd name="T6" fmla="*/ 764 w 797"/>
                <a:gd name="T7" fmla="*/ 9 h 9"/>
                <a:gd name="T8" fmla="*/ 746 w 797"/>
                <a:gd name="T9" fmla="*/ 0 h 9"/>
                <a:gd name="T10" fmla="*/ 730 w 797"/>
                <a:gd name="T11" fmla="*/ 0 h 9"/>
                <a:gd name="T12" fmla="*/ 713 w 797"/>
                <a:gd name="T13" fmla="*/ 9 h 9"/>
                <a:gd name="T14" fmla="*/ 679 w 797"/>
                <a:gd name="T15" fmla="*/ 0 h 9"/>
                <a:gd name="T16" fmla="*/ 695 w 797"/>
                <a:gd name="T17" fmla="*/ 9 h 9"/>
                <a:gd name="T18" fmla="*/ 679 w 797"/>
                <a:gd name="T19" fmla="*/ 0 h 9"/>
                <a:gd name="T20" fmla="*/ 661 w 797"/>
                <a:gd name="T21" fmla="*/ 0 h 9"/>
                <a:gd name="T22" fmla="*/ 645 w 797"/>
                <a:gd name="T23" fmla="*/ 9 h 9"/>
                <a:gd name="T24" fmla="*/ 610 w 797"/>
                <a:gd name="T25" fmla="*/ 0 h 9"/>
                <a:gd name="T26" fmla="*/ 628 w 797"/>
                <a:gd name="T27" fmla="*/ 9 h 9"/>
                <a:gd name="T28" fmla="*/ 610 w 797"/>
                <a:gd name="T29" fmla="*/ 0 h 9"/>
                <a:gd name="T30" fmla="*/ 594 w 797"/>
                <a:gd name="T31" fmla="*/ 0 h 9"/>
                <a:gd name="T32" fmla="*/ 577 w 797"/>
                <a:gd name="T33" fmla="*/ 9 h 9"/>
                <a:gd name="T34" fmla="*/ 543 w 797"/>
                <a:gd name="T35" fmla="*/ 0 h 9"/>
                <a:gd name="T36" fmla="*/ 560 w 797"/>
                <a:gd name="T37" fmla="*/ 9 h 9"/>
                <a:gd name="T38" fmla="*/ 543 w 797"/>
                <a:gd name="T39" fmla="*/ 0 h 9"/>
                <a:gd name="T40" fmla="*/ 527 w 797"/>
                <a:gd name="T41" fmla="*/ 0 h 9"/>
                <a:gd name="T42" fmla="*/ 509 w 797"/>
                <a:gd name="T43" fmla="*/ 9 h 9"/>
                <a:gd name="T44" fmla="*/ 475 w 797"/>
                <a:gd name="T45" fmla="*/ 0 h 9"/>
                <a:gd name="T46" fmla="*/ 492 w 797"/>
                <a:gd name="T47" fmla="*/ 9 h 9"/>
                <a:gd name="T48" fmla="*/ 475 w 797"/>
                <a:gd name="T49" fmla="*/ 0 h 9"/>
                <a:gd name="T50" fmla="*/ 458 w 797"/>
                <a:gd name="T51" fmla="*/ 0 h 9"/>
                <a:gd name="T52" fmla="*/ 442 w 797"/>
                <a:gd name="T53" fmla="*/ 9 h 9"/>
                <a:gd name="T54" fmla="*/ 407 w 797"/>
                <a:gd name="T55" fmla="*/ 0 h 9"/>
                <a:gd name="T56" fmla="*/ 424 w 797"/>
                <a:gd name="T57" fmla="*/ 9 h 9"/>
                <a:gd name="T58" fmla="*/ 407 w 797"/>
                <a:gd name="T59" fmla="*/ 0 h 9"/>
                <a:gd name="T60" fmla="*/ 391 w 797"/>
                <a:gd name="T61" fmla="*/ 0 h 9"/>
                <a:gd name="T62" fmla="*/ 373 w 797"/>
                <a:gd name="T63" fmla="*/ 9 h 9"/>
                <a:gd name="T64" fmla="*/ 339 w 797"/>
                <a:gd name="T65" fmla="*/ 0 h 9"/>
                <a:gd name="T66" fmla="*/ 357 w 797"/>
                <a:gd name="T67" fmla="*/ 9 h 9"/>
                <a:gd name="T68" fmla="*/ 339 w 797"/>
                <a:gd name="T69" fmla="*/ 0 h 9"/>
                <a:gd name="T70" fmla="*/ 322 w 797"/>
                <a:gd name="T71" fmla="*/ 0 h 9"/>
                <a:gd name="T72" fmla="*/ 306 w 797"/>
                <a:gd name="T73" fmla="*/ 9 h 9"/>
                <a:gd name="T74" fmla="*/ 272 w 797"/>
                <a:gd name="T75" fmla="*/ 0 h 9"/>
                <a:gd name="T76" fmla="*/ 288 w 797"/>
                <a:gd name="T77" fmla="*/ 9 h 9"/>
                <a:gd name="T78" fmla="*/ 272 w 797"/>
                <a:gd name="T79" fmla="*/ 0 h 9"/>
                <a:gd name="T80" fmla="*/ 255 w 797"/>
                <a:gd name="T81" fmla="*/ 0 h 9"/>
                <a:gd name="T82" fmla="*/ 237 w 797"/>
                <a:gd name="T83" fmla="*/ 9 h 9"/>
                <a:gd name="T84" fmla="*/ 204 w 797"/>
                <a:gd name="T85" fmla="*/ 0 h 9"/>
                <a:gd name="T86" fmla="*/ 221 w 797"/>
                <a:gd name="T87" fmla="*/ 9 h 9"/>
                <a:gd name="T88" fmla="*/ 204 w 797"/>
                <a:gd name="T89" fmla="*/ 0 h 9"/>
                <a:gd name="T90" fmla="*/ 187 w 797"/>
                <a:gd name="T91" fmla="*/ 0 h 9"/>
                <a:gd name="T92" fmla="*/ 170 w 797"/>
                <a:gd name="T93" fmla="*/ 9 h 9"/>
                <a:gd name="T94" fmla="*/ 136 w 797"/>
                <a:gd name="T95" fmla="*/ 0 h 9"/>
                <a:gd name="T96" fmla="*/ 152 w 797"/>
                <a:gd name="T97" fmla="*/ 9 h 9"/>
                <a:gd name="T98" fmla="*/ 136 w 797"/>
                <a:gd name="T99" fmla="*/ 0 h 9"/>
                <a:gd name="T100" fmla="*/ 119 w 797"/>
                <a:gd name="T101" fmla="*/ 0 h 9"/>
                <a:gd name="T102" fmla="*/ 102 w 797"/>
                <a:gd name="T103" fmla="*/ 9 h 9"/>
                <a:gd name="T104" fmla="*/ 68 w 797"/>
                <a:gd name="T105" fmla="*/ 0 h 9"/>
                <a:gd name="T106" fmla="*/ 85 w 797"/>
                <a:gd name="T107" fmla="*/ 9 h 9"/>
                <a:gd name="T108" fmla="*/ 68 w 797"/>
                <a:gd name="T109" fmla="*/ 0 h 9"/>
                <a:gd name="T110" fmla="*/ 51 w 797"/>
                <a:gd name="T111" fmla="*/ 0 h 9"/>
                <a:gd name="T112" fmla="*/ 34 w 797"/>
                <a:gd name="T113" fmla="*/ 9 h 9"/>
                <a:gd name="T114" fmla="*/ 0 w 797"/>
                <a:gd name="T115" fmla="*/ 0 h 9"/>
                <a:gd name="T116" fmla="*/ 18 w 797"/>
                <a:gd name="T117" fmla="*/ 9 h 9"/>
                <a:gd name="T118" fmla="*/ 0 w 797"/>
                <a:gd name="T1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 h="9">
                  <a:moveTo>
                    <a:pt x="780" y="0"/>
                  </a:moveTo>
                  <a:lnTo>
                    <a:pt x="797" y="0"/>
                  </a:lnTo>
                  <a:lnTo>
                    <a:pt x="797" y="9"/>
                  </a:lnTo>
                  <a:lnTo>
                    <a:pt x="780" y="9"/>
                  </a:lnTo>
                  <a:lnTo>
                    <a:pt x="780" y="0"/>
                  </a:lnTo>
                  <a:close/>
                  <a:moveTo>
                    <a:pt x="746" y="0"/>
                  </a:moveTo>
                  <a:lnTo>
                    <a:pt x="764" y="0"/>
                  </a:lnTo>
                  <a:lnTo>
                    <a:pt x="764" y="9"/>
                  </a:lnTo>
                  <a:lnTo>
                    <a:pt x="746" y="9"/>
                  </a:lnTo>
                  <a:lnTo>
                    <a:pt x="746" y="0"/>
                  </a:lnTo>
                  <a:close/>
                  <a:moveTo>
                    <a:pt x="713" y="0"/>
                  </a:moveTo>
                  <a:lnTo>
                    <a:pt x="730" y="0"/>
                  </a:lnTo>
                  <a:lnTo>
                    <a:pt x="730" y="9"/>
                  </a:lnTo>
                  <a:lnTo>
                    <a:pt x="713" y="9"/>
                  </a:lnTo>
                  <a:lnTo>
                    <a:pt x="713" y="0"/>
                  </a:lnTo>
                  <a:close/>
                  <a:moveTo>
                    <a:pt x="679" y="0"/>
                  </a:moveTo>
                  <a:lnTo>
                    <a:pt x="695" y="0"/>
                  </a:lnTo>
                  <a:lnTo>
                    <a:pt x="695" y="9"/>
                  </a:lnTo>
                  <a:lnTo>
                    <a:pt x="679" y="9"/>
                  </a:lnTo>
                  <a:lnTo>
                    <a:pt x="679" y="0"/>
                  </a:lnTo>
                  <a:close/>
                  <a:moveTo>
                    <a:pt x="645" y="0"/>
                  </a:moveTo>
                  <a:lnTo>
                    <a:pt x="661" y="0"/>
                  </a:lnTo>
                  <a:lnTo>
                    <a:pt x="661" y="9"/>
                  </a:lnTo>
                  <a:lnTo>
                    <a:pt x="645" y="9"/>
                  </a:lnTo>
                  <a:lnTo>
                    <a:pt x="645" y="0"/>
                  </a:lnTo>
                  <a:close/>
                  <a:moveTo>
                    <a:pt x="610" y="0"/>
                  </a:moveTo>
                  <a:lnTo>
                    <a:pt x="628" y="0"/>
                  </a:lnTo>
                  <a:lnTo>
                    <a:pt x="628" y="9"/>
                  </a:lnTo>
                  <a:lnTo>
                    <a:pt x="610" y="9"/>
                  </a:lnTo>
                  <a:lnTo>
                    <a:pt x="610" y="0"/>
                  </a:lnTo>
                  <a:close/>
                  <a:moveTo>
                    <a:pt x="577" y="0"/>
                  </a:moveTo>
                  <a:lnTo>
                    <a:pt x="594" y="0"/>
                  </a:lnTo>
                  <a:lnTo>
                    <a:pt x="594" y="9"/>
                  </a:lnTo>
                  <a:lnTo>
                    <a:pt x="577" y="9"/>
                  </a:lnTo>
                  <a:lnTo>
                    <a:pt x="577" y="0"/>
                  </a:lnTo>
                  <a:close/>
                  <a:moveTo>
                    <a:pt x="543" y="0"/>
                  </a:moveTo>
                  <a:lnTo>
                    <a:pt x="560" y="0"/>
                  </a:lnTo>
                  <a:lnTo>
                    <a:pt x="560" y="9"/>
                  </a:lnTo>
                  <a:lnTo>
                    <a:pt x="543" y="9"/>
                  </a:lnTo>
                  <a:lnTo>
                    <a:pt x="543" y="0"/>
                  </a:lnTo>
                  <a:close/>
                  <a:moveTo>
                    <a:pt x="509" y="0"/>
                  </a:moveTo>
                  <a:lnTo>
                    <a:pt x="527" y="0"/>
                  </a:lnTo>
                  <a:lnTo>
                    <a:pt x="527" y="9"/>
                  </a:lnTo>
                  <a:lnTo>
                    <a:pt x="509" y="9"/>
                  </a:lnTo>
                  <a:lnTo>
                    <a:pt x="509" y="0"/>
                  </a:lnTo>
                  <a:close/>
                  <a:moveTo>
                    <a:pt x="475" y="0"/>
                  </a:moveTo>
                  <a:lnTo>
                    <a:pt x="492" y="0"/>
                  </a:lnTo>
                  <a:lnTo>
                    <a:pt x="492" y="9"/>
                  </a:lnTo>
                  <a:lnTo>
                    <a:pt x="475" y="9"/>
                  </a:lnTo>
                  <a:lnTo>
                    <a:pt x="475" y="0"/>
                  </a:lnTo>
                  <a:close/>
                  <a:moveTo>
                    <a:pt x="442" y="0"/>
                  </a:moveTo>
                  <a:lnTo>
                    <a:pt x="458" y="0"/>
                  </a:lnTo>
                  <a:lnTo>
                    <a:pt x="458" y="9"/>
                  </a:lnTo>
                  <a:lnTo>
                    <a:pt x="442" y="9"/>
                  </a:lnTo>
                  <a:lnTo>
                    <a:pt x="442" y="0"/>
                  </a:lnTo>
                  <a:close/>
                  <a:moveTo>
                    <a:pt x="407" y="0"/>
                  </a:moveTo>
                  <a:lnTo>
                    <a:pt x="424" y="0"/>
                  </a:lnTo>
                  <a:lnTo>
                    <a:pt x="424" y="9"/>
                  </a:lnTo>
                  <a:lnTo>
                    <a:pt x="407" y="9"/>
                  </a:lnTo>
                  <a:lnTo>
                    <a:pt x="407" y="0"/>
                  </a:lnTo>
                  <a:close/>
                  <a:moveTo>
                    <a:pt x="373" y="0"/>
                  </a:moveTo>
                  <a:lnTo>
                    <a:pt x="391" y="0"/>
                  </a:lnTo>
                  <a:lnTo>
                    <a:pt x="391" y="9"/>
                  </a:lnTo>
                  <a:lnTo>
                    <a:pt x="373" y="9"/>
                  </a:lnTo>
                  <a:lnTo>
                    <a:pt x="373" y="0"/>
                  </a:lnTo>
                  <a:close/>
                  <a:moveTo>
                    <a:pt x="339" y="0"/>
                  </a:moveTo>
                  <a:lnTo>
                    <a:pt x="357" y="0"/>
                  </a:lnTo>
                  <a:lnTo>
                    <a:pt x="357" y="9"/>
                  </a:lnTo>
                  <a:lnTo>
                    <a:pt x="339" y="9"/>
                  </a:lnTo>
                  <a:lnTo>
                    <a:pt x="339" y="0"/>
                  </a:lnTo>
                  <a:close/>
                  <a:moveTo>
                    <a:pt x="306" y="0"/>
                  </a:moveTo>
                  <a:lnTo>
                    <a:pt x="322" y="0"/>
                  </a:lnTo>
                  <a:lnTo>
                    <a:pt x="322" y="9"/>
                  </a:lnTo>
                  <a:lnTo>
                    <a:pt x="306" y="9"/>
                  </a:lnTo>
                  <a:lnTo>
                    <a:pt x="306" y="0"/>
                  </a:lnTo>
                  <a:close/>
                  <a:moveTo>
                    <a:pt x="272" y="0"/>
                  </a:moveTo>
                  <a:lnTo>
                    <a:pt x="288" y="0"/>
                  </a:lnTo>
                  <a:lnTo>
                    <a:pt x="288" y="9"/>
                  </a:lnTo>
                  <a:lnTo>
                    <a:pt x="272" y="9"/>
                  </a:lnTo>
                  <a:lnTo>
                    <a:pt x="272" y="0"/>
                  </a:lnTo>
                  <a:close/>
                  <a:moveTo>
                    <a:pt x="237" y="0"/>
                  </a:moveTo>
                  <a:lnTo>
                    <a:pt x="255" y="0"/>
                  </a:lnTo>
                  <a:lnTo>
                    <a:pt x="255" y="9"/>
                  </a:lnTo>
                  <a:lnTo>
                    <a:pt x="237" y="9"/>
                  </a:lnTo>
                  <a:lnTo>
                    <a:pt x="237" y="0"/>
                  </a:lnTo>
                  <a:close/>
                  <a:moveTo>
                    <a:pt x="204" y="0"/>
                  </a:moveTo>
                  <a:lnTo>
                    <a:pt x="221" y="0"/>
                  </a:lnTo>
                  <a:lnTo>
                    <a:pt x="221" y="9"/>
                  </a:lnTo>
                  <a:lnTo>
                    <a:pt x="204" y="9"/>
                  </a:lnTo>
                  <a:lnTo>
                    <a:pt x="204" y="0"/>
                  </a:lnTo>
                  <a:close/>
                  <a:moveTo>
                    <a:pt x="170" y="0"/>
                  </a:moveTo>
                  <a:lnTo>
                    <a:pt x="187" y="0"/>
                  </a:lnTo>
                  <a:lnTo>
                    <a:pt x="187" y="9"/>
                  </a:lnTo>
                  <a:lnTo>
                    <a:pt x="170" y="9"/>
                  </a:lnTo>
                  <a:lnTo>
                    <a:pt x="170" y="0"/>
                  </a:lnTo>
                  <a:close/>
                  <a:moveTo>
                    <a:pt x="136" y="0"/>
                  </a:moveTo>
                  <a:lnTo>
                    <a:pt x="152" y="0"/>
                  </a:lnTo>
                  <a:lnTo>
                    <a:pt x="152" y="9"/>
                  </a:lnTo>
                  <a:lnTo>
                    <a:pt x="136" y="9"/>
                  </a:lnTo>
                  <a:lnTo>
                    <a:pt x="136" y="0"/>
                  </a:lnTo>
                  <a:close/>
                  <a:moveTo>
                    <a:pt x="102" y="0"/>
                  </a:moveTo>
                  <a:lnTo>
                    <a:pt x="119" y="0"/>
                  </a:lnTo>
                  <a:lnTo>
                    <a:pt x="119" y="9"/>
                  </a:lnTo>
                  <a:lnTo>
                    <a:pt x="102" y="9"/>
                  </a:lnTo>
                  <a:lnTo>
                    <a:pt x="102" y="0"/>
                  </a:lnTo>
                  <a:close/>
                  <a:moveTo>
                    <a:pt x="68" y="0"/>
                  </a:moveTo>
                  <a:lnTo>
                    <a:pt x="85" y="0"/>
                  </a:lnTo>
                  <a:lnTo>
                    <a:pt x="85" y="9"/>
                  </a:lnTo>
                  <a:lnTo>
                    <a:pt x="68" y="9"/>
                  </a:lnTo>
                  <a:lnTo>
                    <a:pt x="68" y="0"/>
                  </a:lnTo>
                  <a:close/>
                  <a:moveTo>
                    <a:pt x="34" y="0"/>
                  </a:moveTo>
                  <a:lnTo>
                    <a:pt x="51" y="0"/>
                  </a:lnTo>
                  <a:lnTo>
                    <a:pt x="51" y="9"/>
                  </a:lnTo>
                  <a:lnTo>
                    <a:pt x="34" y="9"/>
                  </a:lnTo>
                  <a:lnTo>
                    <a:pt x="34" y="0"/>
                  </a:lnTo>
                  <a:close/>
                  <a:moveTo>
                    <a:pt x="0" y="0"/>
                  </a:moveTo>
                  <a:lnTo>
                    <a:pt x="18" y="0"/>
                  </a:lnTo>
                  <a:lnTo>
                    <a:pt x="18" y="9"/>
                  </a:lnTo>
                  <a:lnTo>
                    <a:pt x="0" y="9"/>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grpSp>
      <p:sp>
        <p:nvSpPr>
          <p:cNvPr id="15" name="Rectangle 15"/>
          <p:cNvSpPr>
            <a:spLocks noChangeArrowheads="1"/>
          </p:cNvSpPr>
          <p:nvPr/>
        </p:nvSpPr>
        <p:spPr bwMode="auto">
          <a:xfrm>
            <a:off x="4578162" y="2935257"/>
            <a:ext cx="12041" cy="13547"/>
          </a:xfrm>
          <a:prstGeom prst="rect">
            <a:avLst/>
          </a:prstGeom>
          <a:solidFill>
            <a:srgbClr val="C4CFD9"/>
          </a:solid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grpSp>
        <p:nvGrpSpPr>
          <p:cNvPr id="16" name="组合 15"/>
          <p:cNvGrpSpPr/>
          <p:nvPr/>
        </p:nvGrpSpPr>
        <p:grpSpPr>
          <a:xfrm>
            <a:off x="3160278" y="3898577"/>
            <a:ext cx="1175551" cy="398873"/>
            <a:chOff x="3579813" y="5202238"/>
            <a:chExt cx="1239838" cy="420687"/>
          </a:xfrm>
          <a:solidFill>
            <a:srgbClr val="C4CFD9"/>
          </a:solidFill>
        </p:grpSpPr>
        <p:sp>
          <p:nvSpPr>
            <p:cNvPr id="17" name="Freeform 16"/>
            <p:cNvSpPr>
              <a:spLocks noEditPoints="1"/>
            </p:cNvSpPr>
            <p:nvPr/>
          </p:nvSpPr>
          <p:spPr bwMode="auto">
            <a:xfrm>
              <a:off x="3579813" y="5456238"/>
              <a:ext cx="166688" cy="166687"/>
            </a:xfrm>
            <a:custGeom>
              <a:avLst/>
              <a:gdLst>
                <a:gd name="T0" fmla="*/ 43 w 105"/>
                <a:gd name="T1" fmla="*/ 10 h 105"/>
                <a:gd name="T2" fmla="*/ 29 w 105"/>
                <a:gd name="T3" fmla="*/ 15 h 105"/>
                <a:gd name="T4" fmla="*/ 16 w 105"/>
                <a:gd name="T5" fmla="*/ 28 h 105"/>
                <a:gd name="T6" fmla="*/ 12 w 105"/>
                <a:gd name="T7" fmla="*/ 37 h 105"/>
                <a:gd name="T8" fmla="*/ 9 w 105"/>
                <a:gd name="T9" fmla="*/ 52 h 105"/>
                <a:gd name="T10" fmla="*/ 12 w 105"/>
                <a:gd name="T11" fmla="*/ 68 h 105"/>
                <a:gd name="T12" fmla="*/ 22 w 105"/>
                <a:gd name="T13" fmla="*/ 83 h 105"/>
                <a:gd name="T14" fmla="*/ 43 w 105"/>
                <a:gd name="T15" fmla="*/ 95 h 105"/>
                <a:gd name="T16" fmla="*/ 63 w 105"/>
                <a:gd name="T17" fmla="*/ 95 h 105"/>
                <a:gd name="T18" fmla="*/ 77 w 105"/>
                <a:gd name="T19" fmla="*/ 89 h 105"/>
                <a:gd name="T20" fmla="*/ 95 w 105"/>
                <a:gd name="T21" fmla="*/ 69 h 105"/>
                <a:gd name="T22" fmla="*/ 97 w 105"/>
                <a:gd name="T23" fmla="*/ 52 h 105"/>
                <a:gd name="T24" fmla="*/ 95 w 105"/>
                <a:gd name="T25" fmla="*/ 36 h 105"/>
                <a:gd name="T26" fmla="*/ 84 w 105"/>
                <a:gd name="T27" fmla="*/ 22 h 105"/>
                <a:gd name="T28" fmla="*/ 70 w 105"/>
                <a:gd name="T29" fmla="*/ 11 h 105"/>
                <a:gd name="T30" fmla="*/ 53 w 105"/>
                <a:gd name="T31" fmla="*/ 8 h 105"/>
                <a:gd name="T32" fmla="*/ 63 w 105"/>
                <a:gd name="T33" fmla="*/ 1 h 105"/>
                <a:gd name="T34" fmla="*/ 75 w 105"/>
                <a:gd name="T35" fmla="*/ 4 h 105"/>
                <a:gd name="T36" fmla="*/ 90 w 105"/>
                <a:gd name="T37" fmla="*/ 15 h 105"/>
                <a:gd name="T38" fmla="*/ 101 w 105"/>
                <a:gd name="T39" fmla="*/ 30 h 105"/>
                <a:gd name="T40" fmla="*/ 104 w 105"/>
                <a:gd name="T41" fmla="*/ 42 h 105"/>
                <a:gd name="T42" fmla="*/ 104 w 105"/>
                <a:gd name="T43" fmla="*/ 62 h 105"/>
                <a:gd name="T44" fmla="*/ 101 w 105"/>
                <a:gd name="T45" fmla="*/ 75 h 105"/>
                <a:gd name="T46" fmla="*/ 84 w 105"/>
                <a:gd name="T47" fmla="*/ 95 h 105"/>
                <a:gd name="T48" fmla="*/ 72 w 105"/>
                <a:gd name="T49" fmla="*/ 102 h 105"/>
                <a:gd name="T50" fmla="*/ 53 w 105"/>
                <a:gd name="T51" fmla="*/ 105 h 105"/>
                <a:gd name="T52" fmla="*/ 34 w 105"/>
                <a:gd name="T53" fmla="*/ 102 h 105"/>
                <a:gd name="T54" fmla="*/ 15 w 105"/>
                <a:gd name="T55" fmla="*/ 90 h 105"/>
                <a:gd name="T56" fmla="*/ 5 w 105"/>
                <a:gd name="T57" fmla="*/ 75 h 105"/>
                <a:gd name="T58" fmla="*/ 0 w 105"/>
                <a:gd name="T59" fmla="*/ 52 h 105"/>
                <a:gd name="T60" fmla="*/ 1 w 105"/>
                <a:gd name="T61" fmla="*/ 42 h 105"/>
                <a:gd name="T62" fmla="*/ 5 w 105"/>
                <a:gd name="T63" fmla="*/ 30 h 105"/>
                <a:gd name="T64" fmla="*/ 15 w 105"/>
                <a:gd name="T65" fmla="*/ 15 h 105"/>
                <a:gd name="T66" fmla="*/ 30 w 105"/>
                <a:gd name="T67" fmla="*/ 4 h 105"/>
                <a:gd name="T68" fmla="*/ 43 w 105"/>
                <a:gd name="T69"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05">
                  <a:moveTo>
                    <a:pt x="53" y="8"/>
                  </a:moveTo>
                  <a:lnTo>
                    <a:pt x="43" y="10"/>
                  </a:lnTo>
                  <a:lnTo>
                    <a:pt x="36" y="12"/>
                  </a:lnTo>
                  <a:lnTo>
                    <a:pt x="29" y="15"/>
                  </a:lnTo>
                  <a:lnTo>
                    <a:pt x="22" y="22"/>
                  </a:lnTo>
                  <a:lnTo>
                    <a:pt x="16" y="28"/>
                  </a:lnTo>
                  <a:lnTo>
                    <a:pt x="12" y="37"/>
                  </a:lnTo>
                  <a:lnTo>
                    <a:pt x="12" y="37"/>
                  </a:lnTo>
                  <a:lnTo>
                    <a:pt x="10" y="42"/>
                  </a:lnTo>
                  <a:lnTo>
                    <a:pt x="9" y="52"/>
                  </a:lnTo>
                  <a:lnTo>
                    <a:pt x="10" y="62"/>
                  </a:lnTo>
                  <a:lnTo>
                    <a:pt x="12" y="68"/>
                  </a:lnTo>
                  <a:lnTo>
                    <a:pt x="16" y="76"/>
                  </a:lnTo>
                  <a:lnTo>
                    <a:pt x="22" y="83"/>
                  </a:lnTo>
                  <a:lnTo>
                    <a:pt x="36" y="94"/>
                  </a:lnTo>
                  <a:lnTo>
                    <a:pt x="43" y="95"/>
                  </a:lnTo>
                  <a:lnTo>
                    <a:pt x="53" y="97"/>
                  </a:lnTo>
                  <a:lnTo>
                    <a:pt x="63" y="95"/>
                  </a:lnTo>
                  <a:lnTo>
                    <a:pt x="70" y="94"/>
                  </a:lnTo>
                  <a:lnTo>
                    <a:pt x="77" y="89"/>
                  </a:lnTo>
                  <a:lnTo>
                    <a:pt x="84" y="83"/>
                  </a:lnTo>
                  <a:lnTo>
                    <a:pt x="95" y="69"/>
                  </a:lnTo>
                  <a:lnTo>
                    <a:pt x="96" y="62"/>
                  </a:lnTo>
                  <a:lnTo>
                    <a:pt x="97" y="52"/>
                  </a:lnTo>
                  <a:lnTo>
                    <a:pt x="96" y="42"/>
                  </a:lnTo>
                  <a:lnTo>
                    <a:pt x="95" y="36"/>
                  </a:lnTo>
                  <a:lnTo>
                    <a:pt x="89" y="28"/>
                  </a:lnTo>
                  <a:lnTo>
                    <a:pt x="84" y="22"/>
                  </a:lnTo>
                  <a:lnTo>
                    <a:pt x="77" y="15"/>
                  </a:lnTo>
                  <a:lnTo>
                    <a:pt x="70" y="11"/>
                  </a:lnTo>
                  <a:lnTo>
                    <a:pt x="63" y="10"/>
                  </a:lnTo>
                  <a:lnTo>
                    <a:pt x="53" y="8"/>
                  </a:lnTo>
                  <a:close/>
                  <a:moveTo>
                    <a:pt x="53" y="0"/>
                  </a:moveTo>
                  <a:lnTo>
                    <a:pt x="63" y="1"/>
                  </a:lnTo>
                  <a:lnTo>
                    <a:pt x="72" y="3"/>
                  </a:lnTo>
                  <a:lnTo>
                    <a:pt x="75" y="4"/>
                  </a:lnTo>
                  <a:lnTo>
                    <a:pt x="84" y="8"/>
                  </a:lnTo>
                  <a:lnTo>
                    <a:pt x="90" y="15"/>
                  </a:lnTo>
                  <a:lnTo>
                    <a:pt x="96" y="22"/>
                  </a:lnTo>
                  <a:lnTo>
                    <a:pt x="101" y="30"/>
                  </a:lnTo>
                  <a:lnTo>
                    <a:pt x="102" y="33"/>
                  </a:lnTo>
                  <a:lnTo>
                    <a:pt x="104" y="42"/>
                  </a:lnTo>
                  <a:lnTo>
                    <a:pt x="105" y="52"/>
                  </a:lnTo>
                  <a:lnTo>
                    <a:pt x="104" y="62"/>
                  </a:lnTo>
                  <a:lnTo>
                    <a:pt x="102" y="72"/>
                  </a:lnTo>
                  <a:lnTo>
                    <a:pt x="101" y="75"/>
                  </a:lnTo>
                  <a:lnTo>
                    <a:pt x="90" y="90"/>
                  </a:lnTo>
                  <a:lnTo>
                    <a:pt x="84" y="95"/>
                  </a:lnTo>
                  <a:lnTo>
                    <a:pt x="75" y="101"/>
                  </a:lnTo>
                  <a:lnTo>
                    <a:pt x="72" y="102"/>
                  </a:lnTo>
                  <a:lnTo>
                    <a:pt x="63" y="104"/>
                  </a:lnTo>
                  <a:lnTo>
                    <a:pt x="53" y="105"/>
                  </a:lnTo>
                  <a:lnTo>
                    <a:pt x="43" y="104"/>
                  </a:lnTo>
                  <a:lnTo>
                    <a:pt x="34" y="102"/>
                  </a:lnTo>
                  <a:lnTo>
                    <a:pt x="30" y="101"/>
                  </a:lnTo>
                  <a:lnTo>
                    <a:pt x="15" y="90"/>
                  </a:lnTo>
                  <a:lnTo>
                    <a:pt x="10" y="82"/>
                  </a:lnTo>
                  <a:lnTo>
                    <a:pt x="5" y="75"/>
                  </a:lnTo>
                  <a:lnTo>
                    <a:pt x="1" y="62"/>
                  </a:lnTo>
                  <a:lnTo>
                    <a:pt x="0" y="52"/>
                  </a:lnTo>
                  <a:lnTo>
                    <a:pt x="0" y="52"/>
                  </a:lnTo>
                  <a:lnTo>
                    <a:pt x="1" y="42"/>
                  </a:lnTo>
                  <a:lnTo>
                    <a:pt x="4" y="33"/>
                  </a:lnTo>
                  <a:lnTo>
                    <a:pt x="5" y="30"/>
                  </a:lnTo>
                  <a:lnTo>
                    <a:pt x="10" y="22"/>
                  </a:lnTo>
                  <a:lnTo>
                    <a:pt x="15" y="15"/>
                  </a:lnTo>
                  <a:lnTo>
                    <a:pt x="23" y="8"/>
                  </a:lnTo>
                  <a:lnTo>
                    <a:pt x="30" y="4"/>
                  </a:lnTo>
                  <a:lnTo>
                    <a:pt x="34" y="3"/>
                  </a:lnTo>
                  <a:lnTo>
                    <a:pt x="43" y="1"/>
                  </a:lnTo>
                  <a:lnTo>
                    <a:pt x="53"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18" name="Freeform 17"/>
            <p:cNvSpPr/>
            <p:nvPr/>
          </p:nvSpPr>
          <p:spPr bwMode="auto">
            <a:xfrm>
              <a:off x="3622675" y="5499100"/>
              <a:ext cx="80963" cy="79375"/>
            </a:xfrm>
            <a:custGeom>
              <a:avLst/>
              <a:gdLst>
                <a:gd name="T0" fmla="*/ 26 w 51"/>
                <a:gd name="T1" fmla="*/ 0 h 50"/>
                <a:gd name="T2" fmla="*/ 36 w 51"/>
                <a:gd name="T3" fmla="*/ 2 h 50"/>
                <a:gd name="T4" fmla="*/ 44 w 51"/>
                <a:gd name="T5" fmla="*/ 8 h 50"/>
                <a:gd name="T6" fmla="*/ 49 w 51"/>
                <a:gd name="T7" fmla="*/ 15 h 50"/>
                <a:gd name="T8" fmla="*/ 51 w 51"/>
                <a:gd name="T9" fmla="*/ 25 h 50"/>
                <a:gd name="T10" fmla="*/ 49 w 51"/>
                <a:gd name="T11" fmla="*/ 35 h 50"/>
                <a:gd name="T12" fmla="*/ 44 w 51"/>
                <a:gd name="T13" fmla="*/ 42 h 50"/>
                <a:gd name="T14" fmla="*/ 36 w 51"/>
                <a:gd name="T15" fmla="*/ 48 h 50"/>
                <a:gd name="T16" fmla="*/ 26 w 51"/>
                <a:gd name="T17" fmla="*/ 50 h 50"/>
                <a:gd name="T18" fmla="*/ 16 w 51"/>
                <a:gd name="T19" fmla="*/ 48 h 50"/>
                <a:gd name="T20" fmla="*/ 8 w 51"/>
                <a:gd name="T21" fmla="*/ 42 h 50"/>
                <a:gd name="T22" fmla="*/ 2 w 51"/>
                <a:gd name="T23" fmla="*/ 35 h 50"/>
                <a:gd name="T24" fmla="*/ 0 w 51"/>
                <a:gd name="T25" fmla="*/ 25 h 50"/>
                <a:gd name="T26" fmla="*/ 2 w 51"/>
                <a:gd name="T27" fmla="*/ 15 h 50"/>
                <a:gd name="T28" fmla="*/ 8 w 51"/>
                <a:gd name="T29" fmla="*/ 8 h 50"/>
                <a:gd name="T30" fmla="*/ 16 w 51"/>
                <a:gd name="T31" fmla="*/ 2 h 50"/>
                <a:gd name="T32" fmla="*/ 26 w 51"/>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6" y="0"/>
                  </a:moveTo>
                  <a:lnTo>
                    <a:pt x="36" y="2"/>
                  </a:lnTo>
                  <a:lnTo>
                    <a:pt x="44" y="8"/>
                  </a:lnTo>
                  <a:lnTo>
                    <a:pt x="49" y="15"/>
                  </a:lnTo>
                  <a:lnTo>
                    <a:pt x="51" y="25"/>
                  </a:lnTo>
                  <a:lnTo>
                    <a:pt x="49" y="35"/>
                  </a:lnTo>
                  <a:lnTo>
                    <a:pt x="44" y="42"/>
                  </a:lnTo>
                  <a:lnTo>
                    <a:pt x="36" y="48"/>
                  </a:lnTo>
                  <a:lnTo>
                    <a:pt x="26" y="50"/>
                  </a:lnTo>
                  <a:lnTo>
                    <a:pt x="16" y="48"/>
                  </a:lnTo>
                  <a:lnTo>
                    <a:pt x="8" y="42"/>
                  </a:lnTo>
                  <a:lnTo>
                    <a:pt x="2" y="35"/>
                  </a:lnTo>
                  <a:lnTo>
                    <a:pt x="0" y="25"/>
                  </a:lnTo>
                  <a:lnTo>
                    <a:pt x="2" y="15"/>
                  </a:lnTo>
                  <a:lnTo>
                    <a:pt x="8" y="8"/>
                  </a:lnTo>
                  <a:lnTo>
                    <a:pt x="16" y="2"/>
                  </a:lnTo>
                  <a:lnTo>
                    <a:pt x="26"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19" name="Rectangle 18"/>
            <p:cNvSpPr>
              <a:spLocks noChangeArrowheads="1"/>
            </p:cNvSpPr>
            <p:nvPr/>
          </p:nvSpPr>
          <p:spPr bwMode="auto">
            <a:xfrm>
              <a:off x="3740150" y="5532438"/>
              <a:ext cx="14288" cy="12700"/>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20" name="Freeform 19"/>
            <p:cNvSpPr>
              <a:spLocks noEditPoints="1"/>
            </p:cNvSpPr>
            <p:nvPr/>
          </p:nvSpPr>
          <p:spPr bwMode="auto">
            <a:xfrm>
              <a:off x="3779838" y="5532438"/>
              <a:ext cx="989013" cy="12700"/>
            </a:xfrm>
            <a:custGeom>
              <a:avLst/>
              <a:gdLst>
                <a:gd name="T0" fmla="*/ 623 w 623"/>
                <a:gd name="T1" fmla="*/ 0 h 8"/>
                <a:gd name="T2" fmla="*/ 607 w 623"/>
                <a:gd name="T3" fmla="*/ 8 h 8"/>
                <a:gd name="T4" fmla="*/ 573 w 623"/>
                <a:gd name="T5" fmla="*/ 0 h 8"/>
                <a:gd name="T6" fmla="*/ 590 w 623"/>
                <a:gd name="T7" fmla="*/ 8 h 8"/>
                <a:gd name="T8" fmla="*/ 573 w 623"/>
                <a:gd name="T9" fmla="*/ 0 h 8"/>
                <a:gd name="T10" fmla="*/ 556 w 623"/>
                <a:gd name="T11" fmla="*/ 0 h 8"/>
                <a:gd name="T12" fmla="*/ 540 w 623"/>
                <a:gd name="T13" fmla="*/ 8 h 8"/>
                <a:gd name="T14" fmla="*/ 506 w 623"/>
                <a:gd name="T15" fmla="*/ 0 h 8"/>
                <a:gd name="T16" fmla="*/ 522 w 623"/>
                <a:gd name="T17" fmla="*/ 8 h 8"/>
                <a:gd name="T18" fmla="*/ 506 w 623"/>
                <a:gd name="T19" fmla="*/ 0 h 8"/>
                <a:gd name="T20" fmla="*/ 488 w 623"/>
                <a:gd name="T21" fmla="*/ 0 h 8"/>
                <a:gd name="T22" fmla="*/ 472 w 623"/>
                <a:gd name="T23" fmla="*/ 8 h 8"/>
                <a:gd name="T24" fmla="*/ 438 w 623"/>
                <a:gd name="T25" fmla="*/ 0 h 8"/>
                <a:gd name="T26" fmla="*/ 455 w 623"/>
                <a:gd name="T27" fmla="*/ 8 h 8"/>
                <a:gd name="T28" fmla="*/ 438 w 623"/>
                <a:gd name="T29" fmla="*/ 0 h 8"/>
                <a:gd name="T30" fmla="*/ 421 w 623"/>
                <a:gd name="T31" fmla="*/ 0 h 8"/>
                <a:gd name="T32" fmla="*/ 405 w 623"/>
                <a:gd name="T33" fmla="*/ 8 h 8"/>
                <a:gd name="T34" fmla="*/ 371 w 623"/>
                <a:gd name="T35" fmla="*/ 0 h 8"/>
                <a:gd name="T36" fmla="*/ 387 w 623"/>
                <a:gd name="T37" fmla="*/ 8 h 8"/>
                <a:gd name="T38" fmla="*/ 371 w 623"/>
                <a:gd name="T39" fmla="*/ 0 h 8"/>
                <a:gd name="T40" fmla="*/ 354 w 623"/>
                <a:gd name="T41" fmla="*/ 0 h 8"/>
                <a:gd name="T42" fmla="*/ 337 w 623"/>
                <a:gd name="T43" fmla="*/ 8 h 8"/>
                <a:gd name="T44" fmla="*/ 304 w 623"/>
                <a:gd name="T45" fmla="*/ 0 h 8"/>
                <a:gd name="T46" fmla="*/ 320 w 623"/>
                <a:gd name="T47" fmla="*/ 8 h 8"/>
                <a:gd name="T48" fmla="*/ 304 w 623"/>
                <a:gd name="T49" fmla="*/ 0 h 8"/>
                <a:gd name="T50" fmla="*/ 286 w 623"/>
                <a:gd name="T51" fmla="*/ 0 h 8"/>
                <a:gd name="T52" fmla="*/ 270 w 623"/>
                <a:gd name="T53" fmla="*/ 8 h 8"/>
                <a:gd name="T54" fmla="*/ 236 w 623"/>
                <a:gd name="T55" fmla="*/ 0 h 8"/>
                <a:gd name="T56" fmla="*/ 252 w 623"/>
                <a:gd name="T57" fmla="*/ 8 h 8"/>
                <a:gd name="T58" fmla="*/ 236 w 623"/>
                <a:gd name="T59" fmla="*/ 0 h 8"/>
                <a:gd name="T60" fmla="*/ 219 w 623"/>
                <a:gd name="T61" fmla="*/ 0 h 8"/>
                <a:gd name="T62" fmla="*/ 202 w 623"/>
                <a:gd name="T63" fmla="*/ 8 h 8"/>
                <a:gd name="T64" fmla="*/ 169 w 623"/>
                <a:gd name="T65" fmla="*/ 0 h 8"/>
                <a:gd name="T66" fmla="*/ 185 w 623"/>
                <a:gd name="T67" fmla="*/ 8 h 8"/>
                <a:gd name="T68" fmla="*/ 169 w 623"/>
                <a:gd name="T69" fmla="*/ 0 h 8"/>
                <a:gd name="T70" fmla="*/ 151 w 623"/>
                <a:gd name="T71" fmla="*/ 0 h 8"/>
                <a:gd name="T72" fmla="*/ 135 w 623"/>
                <a:gd name="T73" fmla="*/ 8 h 8"/>
                <a:gd name="T74" fmla="*/ 101 w 623"/>
                <a:gd name="T75" fmla="*/ 0 h 8"/>
                <a:gd name="T76" fmla="*/ 118 w 623"/>
                <a:gd name="T77" fmla="*/ 8 h 8"/>
                <a:gd name="T78" fmla="*/ 101 w 623"/>
                <a:gd name="T79" fmla="*/ 0 h 8"/>
                <a:gd name="T80" fmla="*/ 84 w 623"/>
                <a:gd name="T81" fmla="*/ 0 h 8"/>
                <a:gd name="T82" fmla="*/ 68 w 623"/>
                <a:gd name="T83" fmla="*/ 8 h 8"/>
                <a:gd name="T84" fmla="*/ 34 w 623"/>
                <a:gd name="T85" fmla="*/ 0 h 8"/>
                <a:gd name="T86" fmla="*/ 51 w 623"/>
                <a:gd name="T87" fmla="*/ 8 h 8"/>
                <a:gd name="T88" fmla="*/ 34 w 623"/>
                <a:gd name="T89" fmla="*/ 0 h 8"/>
                <a:gd name="T90" fmla="*/ 17 w 623"/>
                <a:gd name="T91" fmla="*/ 0 h 8"/>
                <a:gd name="T92" fmla="*/ 0 w 623"/>
                <a:gd name="T9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3" h="8">
                  <a:moveTo>
                    <a:pt x="607" y="0"/>
                  </a:moveTo>
                  <a:lnTo>
                    <a:pt x="623" y="0"/>
                  </a:lnTo>
                  <a:lnTo>
                    <a:pt x="623" y="8"/>
                  </a:lnTo>
                  <a:lnTo>
                    <a:pt x="607" y="8"/>
                  </a:lnTo>
                  <a:lnTo>
                    <a:pt x="607" y="0"/>
                  </a:lnTo>
                  <a:close/>
                  <a:moveTo>
                    <a:pt x="573" y="0"/>
                  </a:moveTo>
                  <a:lnTo>
                    <a:pt x="590" y="0"/>
                  </a:lnTo>
                  <a:lnTo>
                    <a:pt x="590" y="8"/>
                  </a:lnTo>
                  <a:lnTo>
                    <a:pt x="573" y="8"/>
                  </a:lnTo>
                  <a:lnTo>
                    <a:pt x="573" y="0"/>
                  </a:lnTo>
                  <a:close/>
                  <a:moveTo>
                    <a:pt x="540" y="0"/>
                  </a:moveTo>
                  <a:lnTo>
                    <a:pt x="556" y="0"/>
                  </a:lnTo>
                  <a:lnTo>
                    <a:pt x="556" y="8"/>
                  </a:lnTo>
                  <a:lnTo>
                    <a:pt x="540" y="8"/>
                  </a:lnTo>
                  <a:lnTo>
                    <a:pt x="540" y="0"/>
                  </a:lnTo>
                  <a:close/>
                  <a:moveTo>
                    <a:pt x="506" y="0"/>
                  </a:moveTo>
                  <a:lnTo>
                    <a:pt x="522" y="0"/>
                  </a:lnTo>
                  <a:lnTo>
                    <a:pt x="522" y="8"/>
                  </a:lnTo>
                  <a:lnTo>
                    <a:pt x="506" y="8"/>
                  </a:lnTo>
                  <a:lnTo>
                    <a:pt x="506" y="0"/>
                  </a:lnTo>
                  <a:close/>
                  <a:moveTo>
                    <a:pt x="472" y="0"/>
                  </a:moveTo>
                  <a:lnTo>
                    <a:pt x="488" y="0"/>
                  </a:lnTo>
                  <a:lnTo>
                    <a:pt x="488" y="8"/>
                  </a:lnTo>
                  <a:lnTo>
                    <a:pt x="472" y="8"/>
                  </a:lnTo>
                  <a:lnTo>
                    <a:pt x="472" y="0"/>
                  </a:lnTo>
                  <a:close/>
                  <a:moveTo>
                    <a:pt x="438" y="0"/>
                  </a:moveTo>
                  <a:lnTo>
                    <a:pt x="455" y="0"/>
                  </a:lnTo>
                  <a:lnTo>
                    <a:pt x="455" y="8"/>
                  </a:lnTo>
                  <a:lnTo>
                    <a:pt x="438" y="8"/>
                  </a:lnTo>
                  <a:lnTo>
                    <a:pt x="438" y="0"/>
                  </a:lnTo>
                  <a:close/>
                  <a:moveTo>
                    <a:pt x="405" y="0"/>
                  </a:moveTo>
                  <a:lnTo>
                    <a:pt x="421" y="0"/>
                  </a:lnTo>
                  <a:lnTo>
                    <a:pt x="421" y="8"/>
                  </a:lnTo>
                  <a:lnTo>
                    <a:pt x="405" y="8"/>
                  </a:lnTo>
                  <a:lnTo>
                    <a:pt x="405" y="0"/>
                  </a:lnTo>
                  <a:close/>
                  <a:moveTo>
                    <a:pt x="371" y="0"/>
                  </a:moveTo>
                  <a:lnTo>
                    <a:pt x="387" y="0"/>
                  </a:lnTo>
                  <a:lnTo>
                    <a:pt x="387" y="8"/>
                  </a:lnTo>
                  <a:lnTo>
                    <a:pt x="371" y="8"/>
                  </a:lnTo>
                  <a:lnTo>
                    <a:pt x="371" y="0"/>
                  </a:lnTo>
                  <a:close/>
                  <a:moveTo>
                    <a:pt x="337" y="0"/>
                  </a:moveTo>
                  <a:lnTo>
                    <a:pt x="354" y="0"/>
                  </a:lnTo>
                  <a:lnTo>
                    <a:pt x="354" y="8"/>
                  </a:lnTo>
                  <a:lnTo>
                    <a:pt x="337" y="8"/>
                  </a:lnTo>
                  <a:lnTo>
                    <a:pt x="337" y="0"/>
                  </a:lnTo>
                  <a:close/>
                  <a:moveTo>
                    <a:pt x="304" y="0"/>
                  </a:moveTo>
                  <a:lnTo>
                    <a:pt x="320" y="0"/>
                  </a:lnTo>
                  <a:lnTo>
                    <a:pt x="320" y="8"/>
                  </a:lnTo>
                  <a:lnTo>
                    <a:pt x="304" y="8"/>
                  </a:lnTo>
                  <a:lnTo>
                    <a:pt x="304" y="0"/>
                  </a:lnTo>
                  <a:close/>
                  <a:moveTo>
                    <a:pt x="270" y="0"/>
                  </a:moveTo>
                  <a:lnTo>
                    <a:pt x="286" y="0"/>
                  </a:lnTo>
                  <a:lnTo>
                    <a:pt x="286" y="8"/>
                  </a:lnTo>
                  <a:lnTo>
                    <a:pt x="270" y="8"/>
                  </a:lnTo>
                  <a:lnTo>
                    <a:pt x="270" y="0"/>
                  </a:lnTo>
                  <a:close/>
                  <a:moveTo>
                    <a:pt x="236" y="0"/>
                  </a:moveTo>
                  <a:lnTo>
                    <a:pt x="252" y="0"/>
                  </a:lnTo>
                  <a:lnTo>
                    <a:pt x="252" y="8"/>
                  </a:lnTo>
                  <a:lnTo>
                    <a:pt x="236" y="8"/>
                  </a:lnTo>
                  <a:lnTo>
                    <a:pt x="236" y="0"/>
                  </a:lnTo>
                  <a:close/>
                  <a:moveTo>
                    <a:pt x="202" y="0"/>
                  </a:moveTo>
                  <a:lnTo>
                    <a:pt x="219" y="0"/>
                  </a:lnTo>
                  <a:lnTo>
                    <a:pt x="219" y="8"/>
                  </a:lnTo>
                  <a:lnTo>
                    <a:pt x="202" y="8"/>
                  </a:lnTo>
                  <a:lnTo>
                    <a:pt x="202" y="0"/>
                  </a:lnTo>
                  <a:close/>
                  <a:moveTo>
                    <a:pt x="169" y="0"/>
                  </a:moveTo>
                  <a:lnTo>
                    <a:pt x="185" y="0"/>
                  </a:lnTo>
                  <a:lnTo>
                    <a:pt x="185" y="8"/>
                  </a:lnTo>
                  <a:lnTo>
                    <a:pt x="169" y="8"/>
                  </a:lnTo>
                  <a:lnTo>
                    <a:pt x="169" y="0"/>
                  </a:lnTo>
                  <a:close/>
                  <a:moveTo>
                    <a:pt x="135" y="0"/>
                  </a:moveTo>
                  <a:lnTo>
                    <a:pt x="151" y="0"/>
                  </a:lnTo>
                  <a:lnTo>
                    <a:pt x="151" y="8"/>
                  </a:lnTo>
                  <a:lnTo>
                    <a:pt x="135" y="8"/>
                  </a:lnTo>
                  <a:lnTo>
                    <a:pt x="135" y="0"/>
                  </a:lnTo>
                  <a:close/>
                  <a:moveTo>
                    <a:pt x="101" y="0"/>
                  </a:moveTo>
                  <a:lnTo>
                    <a:pt x="118" y="0"/>
                  </a:lnTo>
                  <a:lnTo>
                    <a:pt x="118" y="8"/>
                  </a:lnTo>
                  <a:lnTo>
                    <a:pt x="101" y="8"/>
                  </a:lnTo>
                  <a:lnTo>
                    <a:pt x="101" y="0"/>
                  </a:lnTo>
                  <a:close/>
                  <a:moveTo>
                    <a:pt x="68" y="0"/>
                  </a:moveTo>
                  <a:lnTo>
                    <a:pt x="84" y="0"/>
                  </a:lnTo>
                  <a:lnTo>
                    <a:pt x="84" y="8"/>
                  </a:lnTo>
                  <a:lnTo>
                    <a:pt x="68" y="8"/>
                  </a:lnTo>
                  <a:lnTo>
                    <a:pt x="68" y="0"/>
                  </a:lnTo>
                  <a:close/>
                  <a:moveTo>
                    <a:pt x="34" y="0"/>
                  </a:moveTo>
                  <a:lnTo>
                    <a:pt x="51" y="0"/>
                  </a:lnTo>
                  <a:lnTo>
                    <a:pt x="51" y="8"/>
                  </a:lnTo>
                  <a:lnTo>
                    <a:pt x="34" y="8"/>
                  </a:lnTo>
                  <a:lnTo>
                    <a:pt x="34" y="0"/>
                  </a:lnTo>
                  <a:close/>
                  <a:moveTo>
                    <a:pt x="0" y="0"/>
                  </a:moveTo>
                  <a:lnTo>
                    <a:pt x="17" y="0"/>
                  </a:lnTo>
                  <a:lnTo>
                    <a:pt x="17" y="8"/>
                  </a:lnTo>
                  <a:lnTo>
                    <a:pt x="0" y="8"/>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21" name="Freeform 20"/>
            <p:cNvSpPr/>
            <p:nvPr/>
          </p:nvSpPr>
          <p:spPr bwMode="auto">
            <a:xfrm>
              <a:off x="4799013" y="5524500"/>
              <a:ext cx="20638" cy="20637"/>
            </a:xfrm>
            <a:custGeom>
              <a:avLst/>
              <a:gdLst>
                <a:gd name="T0" fmla="*/ 4 w 13"/>
                <a:gd name="T1" fmla="*/ 0 h 13"/>
                <a:gd name="T2" fmla="*/ 13 w 13"/>
                <a:gd name="T3" fmla="*/ 0 h 13"/>
                <a:gd name="T4" fmla="*/ 13 w 13"/>
                <a:gd name="T5" fmla="*/ 13 h 13"/>
                <a:gd name="T6" fmla="*/ 0 w 13"/>
                <a:gd name="T7" fmla="*/ 13 h 13"/>
                <a:gd name="T8" fmla="*/ 0 w 13"/>
                <a:gd name="T9" fmla="*/ 5 h 13"/>
                <a:gd name="T10" fmla="*/ 4 w 13"/>
                <a:gd name="T11" fmla="*/ 5 h 13"/>
                <a:gd name="T12" fmla="*/ 4 w 1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4" y="0"/>
                  </a:moveTo>
                  <a:lnTo>
                    <a:pt x="13" y="0"/>
                  </a:lnTo>
                  <a:lnTo>
                    <a:pt x="13" y="13"/>
                  </a:lnTo>
                  <a:lnTo>
                    <a:pt x="0" y="13"/>
                  </a:lnTo>
                  <a:lnTo>
                    <a:pt x="0" y="5"/>
                  </a:lnTo>
                  <a:lnTo>
                    <a:pt x="4" y="5"/>
                  </a:lnTo>
                  <a:lnTo>
                    <a:pt x="4"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22" name="Freeform 21"/>
            <p:cNvSpPr>
              <a:spLocks noEditPoints="1"/>
            </p:cNvSpPr>
            <p:nvPr/>
          </p:nvSpPr>
          <p:spPr bwMode="auto">
            <a:xfrm>
              <a:off x="4805363" y="5243513"/>
              <a:ext cx="14288" cy="254000"/>
            </a:xfrm>
            <a:custGeom>
              <a:avLst/>
              <a:gdLst>
                <a:gd name="T0" fmla="*/ 0 w 9"/>
                <a:gd name="T1" fmla="*/ 142 h 160"/>
                <a:gd name="T2" fmla="*/ 9 w 9"/>
                <a:gd name="T3" fmla="*/ 142 h 160"/>
                <a:gd name="T4" fmla="*/ 9 w 9"/>
                <a:gd name="T5" fmla="*/ 160 h 160"/>
                <a:gd name="T6" fmla="*/ 0 w 9"/>
                <a:gd name="T7" fmla="*/ 160 h 160"/>
                <a:gd name="T8" fmla="*/ 0 w 9"/>
                <a:gd name="T9" fmla="*/ 142 h 160"/>
                <a:gd name="T10" fmla="*/ 0 w 9"/>
                <a:gd name="T11" fmla="*/ 107 h 160"/>
                <a:gd name="T12" fmla="*/ 9 w 9"/>
                <a:gd name="T13" fmla="*/ 107 h 160"/>
                <a:gd name="T14" fmla="*/ 9 w 9"/>
                <a:gd name="T15" fmla="*/ 124 h 160"/>
                <a:gd name="T16" fmla="*/ 0 w 9"/>
                <a:gd name="T17" fmla="*/ 124 h 160"/>
                <a:gd name="T18" fmla="*/ 0 w 9"/>
                <a:gd name="T19" fmla="*/ 107 h 160"/>
                <a:gd name="T20" fmla="*/ 0 w 9"/>
                <a:gd name="T21" fmla="*/ 71 h 160"/>
                <a:gd name="T22" fmla="*/ 9 w 9"/>
                <a:gd name="T23" fmla="*/ 71 h 160"/>
                <a:gd name="T24" fmla="*/ 9 w 9"/>
                <a:gd name="T25" fmla="*/ 89 h 160"/>
                <a:gd name="T26" fmla="*/ 0 w 9"/>
                <a:gd name="T27" fmla="*/ 89 h 160"/>
                <a:gd name="T28" fmla="*/ 0 w 9"/>
                <a:gd name="T29" fmla="*/ 71 h 160"/>
                <a:gd name="T30" fmla="*/ 0 w 9"/>
                <a:gd name="T31" fmla="*/ 36 h 160"/>
                <a:gd name="T32" fmla="*/ 9 w 9"/>
                <a:gd name="T33" fmla="*/ 36 h 160"/>
                <a:gd name="T34" fmla="*/ 9 w 9"/>
                <a:gd name="T35" fmla="*/ 53 h 160"/>
                <a:gd name="T36" fmla="*/ 0 w 9"/>
                <a:gd name="T37" fmla="*/ 53 h 160"/>
                <a:gd name="T38" fmla="*/ 0 w 9"/>
                <a:gd name="T39" fmla="*/ 36 h 160"/>
                <a:gd name="T40" fmla="*/ 0 w 9"/>
                <a:gd name="T41" fmla="*/ 0 h 160"/>
                <a:gd name="T42" fmla="*/ 9 w 9"/>
                <a:gd name="T43" fmla="*/ 0 h 160"/>
                <a:gd name="T44" fmla="*/ 9 w 9"/>
                <a:gd name="T45" fmla="*/ 17 h 160"/>
                <a:gd name="T46" fmla="*/ 0 w 9"/>
                <a:gd name="T47" fmla="*/ 17 h 160"/>
                <a:gd name="T48" fmla="*/ 0 w 9"/>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160">
                  <a:moveTo>
                    <a:pt x="0" y="142"/>
                  </a:moveTo>
                  <a:lnTo>
                    <a:pt x="9" y="142"/>
                  </a:lnTo>
                  <a:lnTo>
                    <a:pt x="9" y="160"/>
                  </a:lnTo>
                  <a:lnTo>
                    <a:pt x="0" y="160"/>
                  </a:lnTo>
                  <a:lnTo>
                    <a:pt x="0" y="142"/>
                  </a:lnTo>
                  <a:close/>
                  <a:moveTo>
                    <a:pt x="0" y="107"/>
                  </a:moveTo>
                  <a:lnTo>
                    <a:pt x="9" y="107"/>
                  </a:lnTo>
                  <a:lnTo>
                    <a:pt x="9" y="124"/>
                  </a:lnTo>
                  <a:lnTo>
                    <a:pt x="0" y="124"/>
                  </a:lnTo>
                  <a:lnTo>
                    <a:pt x="0" y="107"/>
                  </a:lnTo>
                  <a:close/>
                  <a:moveTo>
                    <a:pt x="0" y="71"/>
                  </a:moveTo>
                  <a:lnTo>
                    <a:pt x="9" y="71"/>
                  </a:lnTo>
                  <a:lnTo>
                    <a:pt x="9" y="89"/>
                  </a:lnTo>
                  <a:lnTo>
                    <a:pt x="0" y="89"/>
                  </a:lnTo>
                  <a:lnTo>
                    <a:pt x="0" y="71"/>
                  </a:lnTo>
                  <a:close/>
                  <a:moveTo>
                    <a:pt x="0" y="36"/>
                  </a:moveTo>
                  <a:lnTo>
                    <a:pt x="9" y="36"/>
                  </a:lnTo>
                  <a:lnTo>
                    <a:pt x="9" y="53"/>
                  </a:lnTo>
                  <a:lnTo>
                    <a:pt x="0" y="53"/>
                  </a:lnTo>
                  <a:lnTo>
                    <a:pt x="0" y="36"/>
                  </a:lnTo>
                  <a:close/>
                  <a:moveTo>
                    <a:pt x="0" y="0"/>
                  </a:moveTo>
                  <a:lnTo>
                    <a:pt x="9" y="0"/>
                  </a:lnTo>
                  <a:lnTo>
                    <a:pt x="9" y="17"/>
                  </a:lnTo>
                  <a:lnTo>
                    <a:pt x="0" y="17"/>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23" name="Rectangle 22"/>
            <p:cNvSpPr>
              <a:spLocks noChangeArrowheads="1"/>
            </p:cNvSpPr>
            <p:nvPr/>
          </p:nvSpPr>
          <p:spPr bwMode="auto">
            <a:xfrm>
              <a:off x="4805363" y="5202238"/>
              <a:ext cx="14288" cy="14287"/>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grpSp>
      <p:grpSp>
        <p:nvGrpSpPr>
          <p:cNvPr id="24" name="组合 23"/>
          <p:cNvGrpSpPr/>
          <p:nvPr/>
        </p:nvGrpSpPr>
        <p:grpSpPr>
          <a:xfrm>
            <a:off x="6723049" y="1595643"/>
            <a:ext cx="1837832" cy="158044"/>
            <a:chOff x="7337425" y="2773363"/>
            <a:chExt cx="1938338" cy="166687"/>
          </a:xfrm>
          <a:solidFill>
            <a:srgbClr val="C4CFD9"/>
          </a:solidFill>
        </p:grpSpPr>
        <p:sp>
          <p:nvSpPr>
            <p:cNvPr id="25" name="Freeform 23"/>
            <p:cNvSpPr>
              <a:spLocks noEditPoints="1"/>
            </p:cNvSpPr>
            <p:nvPr/>
          </p:nvSpPr>
          <p:spPr bwMode="auto">
            <a:xfrm>
              <a:off x="9107488" y="2773363"/>
              <a:ext cx="168275" cy="166687"/>
            </a:xfrm>
            <a:custGeom>
              <a:avLst/>
              <a:gdLst>
                <a:gd name="T0" fmla="*/ 44 w 106"/>
                <a:gd name="T1" fmla="*/ 9 h 105"/>
                <a:gd name="T2" fmla="*/ 30 w 106"/>
                <a:gd name="T3" fmla="*/ 16 h 105"/>
                <a:gd name="T4" fmla="*/ 17 w 106"/>
                <a:gd name="T5" fmla="*/ 29 h 105"/>
                <a:gd name="T6" fmla="*/ 12 w 106"/>
                <a:gd name="T7" fmla="*/ 37 h 105"/>
                <a:gd name="T8" fmla="*/ 9 w 106"/>
                <a:gd name="T9" fmla="*/ 52 h 105"/>
                <a:gd name="T10" fmla="*/ 12 w 106"/>
                <a:gd name="T11" fmla="*/ 68 h 105"/>
                <a:gd name="T12" fmla="*/ 22 w 106"/>
                <a:gd name="T13" fmla="*/ 83 h 105"/>
                <a:gd name="T14" fmla="*/ 44 w 106"/>
                <a:gd name="T15" fmla="*/ 95 h 105"/>
                <a:gd name="T16" fmla="*/ 63 w 106"/>
                <a:gd name="T17" fmla="*/ 95 h 105"/>
                <a:gd name="T18" fmla="*/ 78 w 106"/>
                <a:gd name="T19" fmla="*/ 89 h 105"/>
                <a:gd name="T20" fmla="*/ 95 w 106"/>
                <a:gd name="T21" fmla="*/ 69 h 105"/>
                <a:gd name="T22" fmla="*/ 97 w 106"/>
                <a:gd name="T23" fmla="*/ 52 h 105"/>
                <a:gd name="T24" fmla="*/ 95 w 106"/>
                <a:gd name="T25" fmla="*/ 36 h 105"/>
                <a:gd name="T26" fmla="*/ 78 w 106"/>
                <a:gd name="T27" fmla="*/ 16 h 105"/>
                <a:gd name="T28" fmla="*/ 69 w 106"/>
                <a:gd name="T29" fmla="*/ 12 h 105"/>
                <a:gd name="T30" fmla="*/ 54 w 106"/>
                <a:gd name="T31" fmla="*/ 8 h 105"/>
                <a:gd name="T32" fmla="*/ 63 w 106"/>
                <a:gd name="T33" fmla="*/ 1 h 105"/>
                <a:gd name="T34" fmla="*/ 75 w 106"/>
                <a:gd name="T35" fmla="*/ 5 h 105"/>
                <a:gd name="T36" fmla="*/ 91 w 106"/>
                <a:gd name="T37" fmla="*/ 15 h 105"/>
                <a:gd name="T38" fmla="*/ 103 w 106"/>
                <a:gd name="T39" fmla="*/ 33 h 105"/>
                <a:gd name="T40" fmla="*/ 106 w 106"/>
                <a:gd name="T41" fmla="*/ 52 h 105"/>
                <a:gd name="T42" fmla="*/ 103 w 106"/>
                <a:gd name="T43" fmla="*/ 71 h 105"/>
                <a:gd name="T44" fmla="*/ 91 w 106"/>
                <a:gd name="T45" fmla="*/ 90 h 105"/>
                <a:gd name="T46" fmla="*/ 75 w 106"/>
                <a:gd name="T47" fmla="*/ 101 h 105"/>
                <a:gd name="T48" fmla="*/ 63 w 106"/>
                <a:gd name="T49" fmla="*/ 104 h 105"/>
                <a:gd name="T50" fmla="*/ 44 w 106"/>
                <a:gd name="T51" fmla="*/ 104 h 105"/>
                <a:gd name="T52" fmla="*/ 31 w 106"/>
                <a:gd name="T53" fmla="*/ 101 h 105"/>
                <a:gd name="T54" fmla="*/ 10 w 106"/>
                <a:gd name="T55" fmla="*/ 82 h 105"/>
                <a:gd name="T56" fmla="*/ 2 w 106"/>
                <a:gd name="T57" fmla="*/ 62 h 105"/>
                <a:gd name="T58" fmla="*/ 2 w 106"/>
                <a:gd name="T59" fmla="*/ 42 h 105"/>
                <a:gd name="T60" fmla="*/ 6 w 106"/>
                <a:gd name="T61" fmla="*/ 30 h 105"/>
                <a:gd name="T62" fmla="*/ 16 w 106"/>
                <a:gd name="T63" fmla="*/ 15 h 105"/>
                <a:gd name="T64" fmla="*/ 31 w 106"/>
                <a:gd name="T65" fmla="*/ 5 h 105"/>
                <a:gd name="T66" fmla="*/ 54 w 106"/>
                <a:gd name="T6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105">
                  <a:moveTo>
                    <a:pt x="54" y="8"/>
                  </a:moveTo>
                  <a:lnTo>
                    <a:pt x="44" y="9"/>
                  </a:lnTo>
                  <a:lnTo>
                    <a:pt x="37" y="12"/>
                  </a:lnTo>
                  <a:lnTo>
                    <a:pt x="30" y="16"/>
                  </a:lnTo>
                  <a:lnTo>
                    <a:pt x="22" y="21"/>
                  </a:lnTo>
                  <a:lnTo>
                    <a:pt x="17" y="29"/>
                  </a:lnTo>
                  <a:lnTo>
                    <a:pt x="12" y="37"/>
                  </a:lnTo>
                  <a:lnTo>
                    <a:pt x="12" y="37"/>
                  </a:lnTo>
                  <a:lnTo>
                    <a:pt x="10" y="42"/>
                  </a:lnTo>
                  <a:lnTo>
                    <a:pt x="9" y="52"/>
                  </a:lnTo>
                  <a:lnTo>
                    <a:pt x="10" y="62"/>
                  </a:lnTo>
                  <a:lnTo>
                    <a:pt x="12" y="68"/>
                  </a:lnTo>
                  <a:lnTo>
                    <a:pt x="17" y="76"/>
                  </a:lnTo>
                  <a:lnTo>
                    <a:pt x="22" y="83"/>
                  </a:lnTo>
                  <a:lnTo>
                    <a:pt x="36" y="94"/>
                  </a:lnTo>
                  <a:lnTo>
                    <a:pt x="44" y="95"/>
                  </a:lnTo>
                  <a:lnTo>
                    <a:pt x="54" y="96"/>
                  </a:lnTo>
                  <a:lnTo>
                    <a:pt x="63" y="95"/>
                  </a:lnTo>
                  <a:lnTo>
                    <a:pt x="70" y="94"/>
                  </a:lnTo>
                  <a:lnTo>
                    <a:pt x="78" y="89"/>
                  </a:lnTo>
                  <a:lnTo>
                    <a:pt x="84" y="83"/>
                  </a:lnTo>
                  <a:lnTo>
                    <a:pt x="95" y="69"/>
                  </a:lnTo>
                  <a:lnTo>
                    <a:pt x="96" y="62"/>
                  </a:lnTo>
                  <a:lnTo>
                    <a:pt x="97" y="52"/>
                  </a:lnTo>
                  <a:lnTo>
                    <a:pt x="96" y="42"/>
                  </a:lnTo>
                  <a:lnTo>
                    <a:pt x="95" y="36"/>
                  </a:lnTo>
                  <a:lnTo>
                    <a:pt x="84" y="21"/>
                  </a:lnTo>
                  <a:lnTo>
                    <a:pt x="78" y="16"/>
                  </a:lnTo>
                  <a:lnTo>
                    <a:pt x="69" y="12"/>
                  </a:lnTo>
                  <a:lnTo>
                    <a:pt x="69" y="12"/>
                  </a:lnTo>
                  <a:lnTo>
                    <a:pt x="63" y="9"/>
                  </a:lnTo>
                  <a:lnTo>
                    <a:pt x="54" y="8"/>
                  </a:lnTo>
                  <a:close/>
                  <a:moveTo>
                    <a:pt x="54" y="0"/>
                  </a:moveTo>
                  <a:lnTo>
                    <a:pt x="63" y="1"/>
                  </a:lnTo>
                  <a:lnTo>
                    <a:pt x="72" y="4"/>
                  </a:lnTo>
                  <a:lnTo>
                    <a:pt x="75" y="5"/>
                  </a:lnTo>
                  <a:lnTo>
                    <a:pt x="84" y="9"/>
                  </a:lnTo>
                  <a:lnTo>
                    <a:pt x="91" y="15"/>
                  </a:lnTo>
                  <a:lnTo>
                    <a:pt x="102" y="30"/>
                  </a:lnTo>
                  <a:lnTo>
                    <a:pt x="103" y="33"/>
                  </a:lnTo>
                  <a:lnTo>
                    <a:pt x="105" y="42"/>
                  </a:lnTo>
                  <a:lnTo>
                    <a:pt x="106" y="52"/>
                  </a:lnTo>
                  <a:lnTo>
                    <a:pt x="105" y="62"/>
                  </a:lnTo>
                  <a:lnTo>
                    <a:pt x="103" y="71"/>
                  </a:lnTo>
                  <a:lnTo>
                    <a:pt x="102" y="75"/>
                  </a:lnTo>
                  <a:lnTo>
                    <a:pt x="91" y="90"/>
                  </a:lnTo>
                  <a:lnTo>
                    <a:pt x="84" y="95"/>
                  </a:lnTo>
                  <a:lnTo>
                    <a:pt x="75" y="101"/>
                  </a:lnTo>
                  <a:lnTo>
                    <a:pt x="72" y="102"/>
                  </a:lnTo>
                  <a:lnTo>
                    <a:pt x="63" y="104"/>
                  </a:lnTo>
                  <a:lnTo>
                    <a:pt x="54" y="105"/>
                  </a:lnTo>
                  <a:lnTo>
                    <a:pt x="44" y="104"/>
                  </a:lnTo>
                  <a:lnTo>
                    <a:pt x="34" y="102"/>
                  </a:lnTo>
                  <a:lnTo>
                    <a:pt x="31" y="101"/>
                  </a:lnTo>
                  <a:lnTo>
                    <a:pt x="16" y="90"/>
                  </a:lnTo>
                  <a:lnTo>
                    <a:pt x="10" y="82"/>
                  </a:lnTo>
                  <a:lnTo>
                    <a:pt x="6" y="75"/>
                  </a:lnTo>
                  <a:lnTo>
                    <a:pt x="2" y="62"/>
                  </a:lnTo>
                  <a:lnTo>
                    <a:pt x="0" y="52"/>
                  </a:lnTo>
                  <a:lnTo>
                    <a:pt x="2" y="42"/>
                  </a:lnTo>
                  <a:lnTo>
                    <a:pt x="5" y="33"/>
                  </a:lnTo>
                  <a:lnTo>
                    <a:pt x="6" y="30"/>
                  </a:lnTo>
                  <a:lnTo>
                    <a:pt x="10" y="23"/>
                  </a:lnTo>
                  <a:lnTo>
                    <a:pt x="16" y="15"/>
                  </a:lnTo>
                  <a:lnTo>
                    <a:pt x="23" y="9"/>
                  </a:lnTo>
                  <a:lnTo>
                    <a:pt x="31" y="5"/>
                  </a:lnTo>
                  <a:lnTo>
                    <a:pt x="44" y="1"/>
                  </a:lnTo>
                  <a:lnTo>
                    <a:pt x="54"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26" name="Freeform 24"/>
            <p:cNvSpPr/>
            <p:nvPr/>
          </p:nvSpPr>
          <p:spPr bwMode="auto">
            <a:xfrm>
              <a:off x="9153525" y="2816225"/>
              <a:ext cx="79375" cy="79375"/>
            </a:xfrm>
            <a:custGeom>
              <a:avLst/>
              <a:gdLst>
                <a:gd name="T0" fmla="*/ 25 w 50"/>
                <a:gd name="T1" fmla="*/ 0 h 50"/>
                <a:gd name="T2" fmla="*/ 34 w 50"/>
                <a:gd name="T3" fmla="*/ 2 h 50"/>
                <a:gd name="T4" fmla="*/ 42 w 50"/>
                <a:gd name="T5" fmla="*/ 7 h 50"/>
                <a:gd name="T6" fmla="*/ 48 w 50"/>
                <a:gd name="T7" fmla="*/ 15 h 50"/>
                <a:gd name="T8" fmla="*/ 50 w 50"/>
                <a:gd name="T9" fmla="*/ 25 h 50"/>
                <a:gd name="T10" fmla="*/ 48 w 50"/>
                <a:gd name="T11" fmla="*/ 35 h 50"/>
                <a:gd name="T12" fmla="*/ 42 w 50"/>
                <a:gd name="T13" fmla="*/ 43 h 50"/>
                <a:gd name="T14" fmla="*/ 34 w 50"/>
                <a:gd name="T15" fmla="*/ 49 h 50"/>
                <a:gd name="T16" fmla="*/ 25 w 50"/>
                <a:gd name="T17" fmla="*/ 50 h 50"/>
                <a:gd name="T18" fmla="*/ 15 w 50"/>
                <a:gd name="T19" fmla="*/ 49 h 50"/>
                <a:gd name="T20" fmla="*/ 6 w 50"/>
                <a:gd name="T21" fmla="*/ 43 h 50"/>
                <a:gd name="T22" fmla="*/ 1 w 50"/>
                <a:gd name="T23" fmla="*/ 35 h 50"/>
                <a:gd name="T24" fmla="*/ 0 w 50"/>
                <a:gd name="T25" fmla="*/ 25 h 50"/>
                <a:gd name="T26" fmla="*/ 1 w 50"/>
                <a:gd name="T27" fmla="*/ 15 h 50"/>
                <a:gd name="T28" fmla="*/ 6 w 50"/>
                <a:gd name="T29" fmla="*/ 7 h 50"/>
                <a:gd name="T30" fmla="*/ 15 w 50"/>
                <a:gd name="T31" fmla="*/ 2 h 50"/>
                <a:gd name="T32" fmla="*/ 25 w 50"/>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0">
                  <a:moveTo>
                    <a:pt x="25" y="0"/>
                  </a:moveTo>
                  <a:lnTo>
                    <a:pt x="34" y="2"/>
                  </a:lnTo>
                  <a:lnTo>
                    <a:pt x="42" y="7"/>
                  </a:lnTo>
                  <a:lnTo>
                    <a:pt x="48" y="15"/>
                  </a:lnTo>
                  <a:lnTo>
                    <a:pt x="50" y="25"/>
                  </a:lnTo>
                  <a:lnTo>
                    <a:pt x="48" y="35"/>
                  </a:lnTo>
                  <a:lnTo>
                    <a:pt x="42" y="43"/>
                  </a:lnTo>
                  <a:lnTo>
                    <a:pt x="34" y="49"/>
                  </a:lnTo>
                  <a:lnTo>
                    <a:pt x="25" y="50"/>
                  </a:lnTo>
                  <a:lnTo>
                    <a:pt x="15" y="49"/>
                  </a:lnTo>
                  <a:lnTo>
                    <a:pt x="6" y="43"/>
                  </a:lnTo>
                  <a:lnTo>
                    <a:pt x="1" y="35"/>
                  </a:lnTo>
                  <a:lnTo>
                    <a:pt x="0" y="25"/>
                  </a:lnTo>
                  <a:lnTo>
                    <a:pt x="1" y="15"/>
                  </a:lnTo>
                  <a:lnTo>
                    <a:pt x="6" y="7"/>
                  </a:lnTo>
                  <a:lnTo>
                    <a:pt x="15" y="2"/>
                  </a:lnTo>
                  <a:lnTo>
                    <a:pt x="25"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27" name="Rectangle 25"/>
            <p:cNvSpPr>
              <a:spLocks noChangeArrowheads="1"/>
            </p:cNvSpPr>
            <p:nvPr/>
          </p:nvSpPr>
          <p:spPr bwMode="auto">
            <a:xfrm>
              <a:off x="9101138" y="2849563"/>
              <a:ext cx="14288" cy="12700"/>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28" name="Freeform 26"/>
            <p:cNvSpPr>
              <a:spLocks noEditPoints="1"/>
            </p:cNvSpPr>
            <p:nvPr/>
          </p:nvSpPr>
          <p:spPr bwMode="auto">
            <a:xfrm>
              <a:off x="7378700" y="2849563"/>
              <a:ext cx="1697038" cy="12700"/>
            </a:xfrm>
            <a:custGeom>
              <a:avLst/>
              <a:gdLst>
                <a:gd name="T0" fmla="*/ 1069 w 1069"/>
                <a:gd name="T1" fmla="*/ 8 h 8"/>
                <a:gd name="T2" fmla="*/ 1018 w 1069"/>
                <a:gd name="T3" fmla="*/ 0 h 8"/>
                <a:gd name="T4" fmla="*/ 1018 w 1069"/>
                <a:gd name="T5" fmla="*/ 8 h 8"/>
                <a:gd name="T6" fmla="*/ 1001 w 1069"/>
                <a:gd name="T7" fmla="*/ 0 h 8"/>
                <a:gd name="T8" fmla="*/ 984 w 1069"/>
                <a:gd name="T9" fmla="*/ 0 h 8"/>
                <a:gd name="T10" fmla="*/ 967 w 1069"/>
                <a:gd name="T11" fmla="*/ 8 h 8"/>
                <a:gd name="T12" fmla="*/ 916 w 1069"/>
                <a:gd name="T13" fmla="*/ 0 h 8"/>
                <a:gd name="T14" fmla="*/ 916 w 1069"/>
                <a:gd name="T15" fmla="*/ 8 h 8"/>
                <a:gd name="T16" fmla="*/ 899 w 1069"/>
                <a:gd name="T17" fmla="*/ 0 h 8"/>
                <a:gd name="T18" fmla="*/ 882 w 1069"/>
                <a:gd name="T19" fmla="*/ 0 h 8"/>
                <a:gd name="T20" fmla="*/ 865 w 1069"/>
                <a:gd name="T21" fmla="*/ 8 h 8"/>
                <a:gd name="T22" fmla="*/ 814 w 1069"/>
                <a:gd name="T23" fmla="*/ 0 h 8"/>
                <a:gd name="T24" fmla="*/ 814 w 1069"/>
                <a:gd name="T25" fmla="*/ 8 h 8"/>
                <a:gd name="T26" fmla="*/ 797 w 1069"/>
                <a:gd name="T27" fmla="*/ 0 h 8"/>
                <a:gd name="T28" fmla="*/ 781 w 1069"/>
                <a:gd name="T29" fmla="*/ 0 h 8"/>
                <a:gd name="T30" fmla="*/ 763 w 1069"/>
                <a:gd name="T31" fmla="*/ 8 h 8"/>
                <a:gd name="T32" fmla="*/ 713 w 1069"/>
                <a:gd name="T33" fmla="*/ 0 h 8"/>
                <a:gd name="T34" fmla="*/ 713 w 1069"/>
                <a:gd name="T35" fmla="*/ 8 h 8"/>
                <a:gd name="T36" fmla="*/ 696 w 1069"/>
                <a:gd name="T37" fmla="*/ 0 h 8"/>
                <a:gd name="T38" fmla="*/ 678 w 1069"/>
                <a:gd name="T39" fmla="*/ 0 h 8"/>
                <a:gd name="T40" fmla="*/ 662 w 1069"/>
                <a:gd name="T41" fmla="*/ 8 h 8"/>
                <a:gd name="T42" fmla="*/ 611 w 1069"/>
                <a:gd name="T43" fmla="*/ 0 h 8"/>
                <a:gd name="T44" fmla="*/ 611 w 1069"/>
                <a:gd name="T45" fmla="*/ 8 h 8"/>
                <a:gd name="T46" fmla="*/ 593 w 1069"/>
                <a:gd name="T47" fmla="*/ 0 h 8"/>
                <a:gd name="T48" fmla="*/ 577 w 1069"/>
                <a:gd name="T49" fmla="*/ 0 h 8"/>
                <a:gd name="T50" fmla="*/ 560 w 1069"/>
                <a:gd name="T51" fmla="*/ 8 h 8"/>
                <a:gd name="T52" fmla="*/ 509 w 1069"/>
                <a:gd name="T53" fmla="*/ 0 h 8"/>
                <a:gd name="T54" fmla="*/ 509 w 1069"/>
                <a:gd name="T55" fmla="*/ 8 h 8"/>
                <a:gd name="T56" fmla="*/ 492 w 1069"/>
                <a:gd name="T57" fmla="*/ 0 h 8"/>
                <a:gd name="T58" fmla="*/ 475 w 1069"/>
                <a:gd name="T59" fmla="*/ 0 h 8"/>
                <a:gd name="T60" fmla="*/ 459 w 1069"/>
                <a:gd name="T61" fmla="*/ 8 h 8"/>
                <a:gd name="T62" fmla="*/ 407 w 1069"/>
                <a:gd name="T63" fmla="*/ 0 h 8"/>
                <a:gd name="T64" fmla="*/ 407 w 1069"/>
                <a:gd name="T65" fmla="*/ 8 h 8"/>
                <a:gd name="T66" fmla="*/ 390 w 1069"/>
                <a:gd name="T67" fmla="*/ 0 h 8"/>
                <a:gd name="T68" fmla="*/ 374 w 1069"/>
                <a:gd name="T69" fmla="*/ 0 h 8"/>
                <a:gd name="T70" fmla="*/ 356 w 1069"/>
                <a:gd name="T71" fmla="*/ 8 h 8"/>
                <a:gd name="T72" fmla="*/ 305 w 1069"/>
                <a:gd name="T73" fmla="*/ 0 h 8"/>
                <a:gd name="T74" fmla="*/ 305 w 1069"/>
                <a:gd name="T75" fmla="*/ 8 h 8"/>
                <a:gd name="T76" fmla="*/ 289 w 1069"/>
                <a:gd name="T77" fmla="*/ 0 h 8"/>
                <a:gd name="T78" fmla="*/ 272 w 1069"/>
                <a:gd name="T79" fmla="*/ 0 h 8"/>
                <a:gd name="T80" fmla="*/ 254 w 1069"/>
                <a:gd name="T81" fmla="*/ 8 h 8"/>
                <a:gd name="T82" fmla="*/ 204 w 1069"/>
                <a:gd name="T83" fmla="*/ 0 h 8"/>
                <a:gd name="T84" fmla="*/ 204 w 1069"/>
                <a:gd name="T85" fmla="*/ 8 h 8"/>
                <a:gd name="T86" fmla="*/ 187 w 1069"/>
                <a:gd name="T87" fmla="*/ 0 h 8"/>
                <a:gd name="T88" fmla="*/ 169 w 1069"/>
                <a:gd name="T89" fmla="*/ 0 h 8"/>
                <a:gd name="T90" fmla="*/ 153 w 1069"/>
                <a:gd name="T91" fmla="*/ 8 h 8"/>
                <a:gd name="T92" fmla="*/ 102 w 1069"/>
                <a:gd name="T93" fmla="*/ 0 h 8"/>
                <a:gd name="T94" fmla="*/ 102 w 1069"/>
                <a:gd name="T95" fmla="*/ 8 h 8"/>
                <a:gd name="T96" fmla="*/ 84 w 1069"/>
                <a:gd name="T97" fmla="*/ 0 h 8"/>
                <a:gd name="T98" fmla="*/ 68 w 1069"/>
                <a:gd name="T99" fmla="*/ 0 h 8"/>
                <a:gd name="T100" fmla="*/ 51 w 1069"/>
                <a:gd name="T101" fmla="*/ 8 h 8"/>
                <a:gd name="T102" fmla="*/ 0 w 1069"/>
                <a:gd name="T103" fmla="*/ 0 h 8"/>
                <a:gd name="T104" fmla="*/ 0 w 1069"/>
                <a:gd name="T10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9" h="8">
                  <a:moveTo>
                    <a:pt x="1051" y="0"/>
                  </a:moveTo>
                  <a:lnTo>
                    <a:pt x="1069" y="0"/>
                  </a:lnTo>
                  <a:lnTo>
                    <a:pt x="1069" y="8"/>
                  </a:lnTo>
                  <a:lnTo>
                    <a:pt x="1051" y="8"/>
                  </a:lnTo>
                  <a:lnTo>
                    <a:pt x="1051" y="0"/>
                  </a:lnTo>
                  <a:close/>
                  <a:moveTo>
                    <a:pt x="1018" y="0"/>
                  </a:moveTo>
                  <a:lnTo>
                    <a:pt x="1035" y="0"/>
                  </a:lnTo>
                  <a:lnTo>
                    <a:pt x="1035" y="8"/>
                  </a:lnTo>
                  <a:lnTo>
                    <a:pt x="1018" y="8"/>
                  </a:lnTo>
                  <a:lnTo>
                    <a:pt x="1018" y="0"/>
                  </a:lnTo>
                  <a:close/>
                  <a:moveTo>
                    <a:pt x="984" y="0"/>
                  </a:moveTo>
                  <a:lnTo>
                    <a:pt x="1001" y="0"/>
                  </a:lnTo>
                  <a:lnTo>
                    <a:pt x="1001" y="8"/>
                  </a:lnTo>
                  <a:lnTo>
                    <a:pt x="984" y="8"/>
                  </a:lnTo>
                  <a:lnTo>
                    <a:pt x="984" y="0"/>
                  </a:lnTo>
                  <a:close/>
                  <a:moveTo>
                    <a:pt x="950" y="0"/>
                  </a:moveTo>
                  <a:lnTo>
                    <a:pt x="967" y="0"/>
                  </a:lnTo>
                  <a:lnTo>
                    <a:pt x="967" y="8"/>
                  </a:lnTo>
                  <a:lnTo>
                    <a:pt x="950" y="8"/>
                  </a:lnTo>
                  <a:lnTo>
                    <a:pt x="950" y="0"/>
                  </a:lnTo>
                  <a:close/>
                  <a:moveTo>
                    <a:pt x="916" y="0"/>
                  </a:moveTo>
                  <a:lnTo>
                    <a:pt x="933" y="0"/>
                  </a:lnTo>
                  <a:lnTo>
                    <a:pt x="933" y="8"/>
                  </a:lnTo>
                  <a:lnTo>
                    <a:pt x="916" y="8"/>
                  </a:lnTo>
                  <a:lnTo>
                    <a:pt x="916" y="0"/>
                  </a:lnTo>
                  <a:close/>
                  <a:moveTo>
                    <a:pt x="882" y="0"/>
                  </a:moveTo>
                  <a:lnTo>
                    <a:pt x="899" y="0"/>
                  </a:lnTo>
                  <a:lnTo>
                    <a:pt x="899" y="8"/>
                  </a:lnTo>
                  <a:lnTo>
                    <a:pt x="882" y="8"/>
                  </a:lnTo>
                  <a:lnTo>
                    <a:pt x="882" y="0"/>
                  </a:lnTo>
                  <a:close/>
                  <a:moveTo>
                    <a:pt x="848" y="0"/>
                  </a:moveTo>
                  <a:lnTo>
                    <a:pt x="865" y="0"/>
                  </a:lnTo>
                  <a:lnTo>
                    <a:pt x="865" y="8"/>
                  </a:lnTo>
                  <a:lnTo>
                    <a:pt x="848" y="8"/>
                  </a:lnTo>
                  <a:lnTo>
                    <a:pt x="848" y="0"/>
                  </a:lnTo>
                  <a:close/>
                  <a:moveTo>
                    <a:pt x="814" y="0"/>
                  </a:moveTo>
                  <a:lnTo>
                    <a:pt x="832" y="0"/>
                  </a:lnTo>
                  <a:lnTo>
                    <a:pt x="832" y="8"/>
                  </a:lnTo>
                  <a:lnTo>
                    <a:pt x="814" y="8"/>
                  </a:lnTo>
                  <a:lnTo>
                    <a:pt x="814" y="0"/>
                  </a:lnTo>
                  <a:close/>
                  <a:moveTo>
                    <a:pt x="781" y="0"/>
                  </a:moveTo>
                  <a:lnTo>
                    <a:pt x="797" y="0"/>
                  </a:lnTo>
                  <a:lnTo>
                    <a:pt x="797" y="8"/>
                  </a:lnTo>
                  <a:lnTo>
                    <a:pt x="781" y="8"/>
                  </a:lnTo>
                  <a:lnTo>
                    <a:pt x="781" y="0"/>
                  </a:lnTo>
                  <a:close/>
                  <a:moveTo>
                    <a:pt x="747" y="0"/>
                  </a:moveTo>
                  <a:lnTo>
                    <a:pt x="763" y="0"/>
                  </a:lnTo>
                  <a:lnTo>
                    <a:pt x="763" y="8"/>
                  </a:lnTo>
                  <a:lnTo>
                    <a:pt x="747" y="8"/>
                  </a:lnTo>
                  <a:lnTo>
                    <a:pt x="747" y="0"/>
                  </a:lnTo>
                  <a:close/>
                  <a:moveTo>
                    <a:pt x="713" y="0"/>
                  </a:moveTo>
                  <a:lnTo>
                    <a:pt x="729" y="0"/>
                  </a:lnTo>
                  <a:lnTo>
                    <a:pt x="729" y="8"/>
                  </a:lnTo>
                  <a:lnTo>
                    <a:pt x="713" y="8"/>
                  </a:lnTo>
                  <a:lnTo>
                    <a:pt x="713" y="0"/>
                  </a:lnTo>
                  <a:close/>
                  <a:moveTo>
                    <a:pt x="678" y="0"/>
                  </a:moveTo>
                  <a:lnTo>
                    <a:pt x="696" y="0"/>
                  </a:lnTo>
                  <a:lnTo>
                    <a:pt x="696" y="8"/>
                  </a:lnTo>
                  <a:lnTo>
                    <a:pt x="678" y="8"/>
                  </a:lnTo>
                  <a:lnTo>
                    <a:pt x="678" y="0"/>
                  </a:lnTo>
                  <a:close/>
                  <a:moveTo>
                    <a:pt x="645" y="0"/>
                  </a:moveTo>
                  <a:lnTo>
                    <a:pt x="662" y="0"/>
                  </a:lnTo>
                  <a:lnTo>
                    <a:pt x="662" y="8"/>
                  </a:lnTo>
                  <a:lnTo>
                    <a:pt x="645" y="8"/>
                  </a:lnTo>
                  <a:lnTo>
                    <a:pt x="645" y="0"/>
                  </a:lnTo>
                  <a:close/>
                  <a:moveTo>
                    <a:pt x="611" y="0"/>
                  </a:moveTo>
                  <a:lnTo>
                    <a:pt x="628" y="0"/>
                  </a:lnTo>
                  <a:lnTo>
                    <a:pt x="628" y="8"/>
                  </a:lnTo>
                  <a:lnTo>
                    <a:pt x="611" y="8"/>
                  </a:lnTo>
                  <a:lnTo>
                    <a:pt x="611" y="0"/>
                  </a:lnTo>
                  <a:close/>
                  <a:moveTo>
                    <a:pt x="577" y="0"/>
                  </a:moveTo>
                  <a:lnTo>
                    <a:pt x="593" y="0"/>
                  </a:lnTo>
                  <a:lnTo>
                    <a:pt x="593" y="8"/>
                  </a:lnTo>
                  <a:lnTo>
                    <a:pt x="577" y="8"/>
                  </a:lnTo>
                  <a:lnTo>
                    <a:pt x="577" y="0"/>
                  </a:lnTo>
                  <a:close/>
                  <a:moveTo>
                    <a:pt x="543" y="0"/>
                  </a:moveTo>
                  <a:lnTo>
                    <a:pt x="560" y="0"/>
                  </a:lnTo>
                  <a:lnTo>
                    <a:pt x="560" y="8"/>
                  </a:lnTo>
                  <a:lnTo>
                    <a:pt x="543" y="8"/>
                  </a:lnTo>
                  <a:lnTo>
                    <a:pt x="543" y="0"/>
                  </a:lnTo>
                  <a:close/>
                  <a:moveTo>
                    <a:pt x="509" y="0"/>
                  </a:moveTo>
                  <a:lnTo>
                    <a:pt x="526" y="0"/>
                  </a:lnTo>
                  <a:lnTo>
                    <a:pt x="526" y="8"/>
                  </a:lnTo>
                  <a:lnTo>
                    <a:pt x="509" y="8"/>
                  </a:lnTo>
                  <a:lnTo>
                    <a:pt x="509" y="0"/>
                  </a:lnTo>
                  <a:close/>
                  <a:moveTo>
                    <a:pt x="475" y="0"/>
                  </a:moveTo>
                  <a:lnTo>
                    <a:pt x="492" y="0"/>
                  </a:lnTo>
                  <a:lnTo>
                    <a:pt x="492" y="8"/>
                  </a:lnTo>
                  <a:lnTo>
                    <a:pt x="475" y="8"/>
                  </a:lnTo>
                  <a:lnTo>
                    <a:pt x="475" y="0"/>
                  </a:lnTo>
                  <a:close/>
                  <a:moveTo>
                    <a:pt x="441" y="0"/>
                  </a:moveTo>
                  <a:lnTo>
                    <a:pt x="459" y="0"/>
                  </a:lnTo>
                  <a:lnTo>
                    <a:pt x="459" y="8"/>
                  </a:lnTo>
                  <a:lnTo>
                    <a:pt x="441" y="8"/>
                  </a:lnTo>
                  <a:lnTo>
                    <a:pt x="441" y="0"/>
                  </a:lnTo>
                  <a:close/>
                  <a:moveTo>
                    <a:pt x="407" y="0"/>
                  </a:moveTo>
                  <a:lnTo>
                    <a:pt x="424" y="0"/>
                  </a:lnTo>
                  <a:lnTo>
                    <a:pt x="424" y="8"/>
                  </a:lnTo>
                  <a:lnTo>
                    <a:pt x="407" y="8"/>
                  </a:lnTo>
                  <a:lnTo>
                    <a:pt x="407" y="0"/>
                  </a:lnTo>
                  <a:close/>
                  <a:moveTo>
                    <a:pt x="374" y="0"/>
                  </a:moveTo>
                  <a:lnTo>
                    <a:pt x="390" y="0"/>
                  </a:lnTo>
                  <a:lnTo>
                    <a:pt x="390" y="8"/>
                  </a:lnTo>
                  <a:lnTo>
                    <a:pt x="374" y="8"/>
                  </a:lnTo>
                  <a:lnTo>
                    <a:pt x="374" y="0"/>
                  </a:lnTo>
                  <a:close/>
                  <a:moveTo>
                    <a:pt x="339" y="0"/>
                  </a:moveTo>
                  <a:lnTo>
                    <a:pt x="356" y="0"/>
                  </a:lnTo>
                  <a:lnTo>
                    <a:pt x="356" y="8"/>
                  </a:lnTo>
                  <a:lnTo>
                    <a:pt x="339" y="8"/>
                  </a:lnTo>
                  <a:lnTo>
                    <a:pt x="339" y="0"/>
                  </a:lnTo>
                  <a:close/>
                  <a:moveTo>
                    <a:pt x="305" y="0"/>
                  </a:moveTo>
                  <a:lnTo>
                    <a:pt x="323" y="0"/>
                  </a:lnTo>
                  <a:lnTo>
                    <a:pt x="323" y="8"/>
                  </a:lnTo>
                  <a:lnTo>
                    <a:pt x="305" y="8"/>
                  </a:lnTo>
                  <a:lnTo>
                    <a:pt x="305" y="0"/>
                  </a:lnTo>
                  <a:close/>
                  <a:moveTo>
                    <a:pt x="272" y="0"/>
                  </a:moveTo>
                  <a:lnTo>
                    <a:pt x="289" y="0"/>
                  </a:lnTo>
                  <a:lnTo>
                    <a:pt x="289" y="8"/>
                  </a:lnTo>
                  <a:lnTo>
                    <a:pt x="272" y="8"/>
                  </a:lnTo>
                  <a:lnTo>
                    <a:pt x="272" y="0"/>
                  </a:lnTo>
                  <a:close/>
                  <a:moveTo>
                    <a:pt x="238" y="0"/>
                  </a:moveTo>
                  <a:lnTo>
                    <a:pt x="254" y="0"/>
                  </a:lnTo>
                  <a:lnTo>
                    <a:pt x="254" y="8"/>
                  </a:lnTo>
                  <a:lnTo>
                    <a:pt x="238" y="8"/>
                  </a:lnTo>
                  <a:lnTo>
                    <a:pt x="238" y="0"/>
                  </a:lnTo>
                  <a:close/>
                  <a:moveTo>
                    <a:pt x="204" y="0"/>
                  </a:moveTo>
                  <a:lnTo>
                    <a:pt x="220" y="0"/>
                  </a:lnTo>
                  <a:lnTo>
                    <a:pt x="220" y="8"/>
                  </a:lnTo>
                  <a:lnTo>
                    <a:pt x="204" y="8"/>
                  </a:lnTo>
                  <a:lnTo>
                    <a:pt x="204" y="0"/>
                  </a:lnTo>
                  <a:close/>
                  <a:moveTo>
                    <a:pt x="169" y="0"/>
                  </a:moveTo>
                  <a:lnTo>
                    <a:pt x="187" y="0"/>
                  </a:lnTo>
                  <a:lnTo>
                    <a:pt x="187" y="8"/>
                  </a:lnTo>
                  <a:lnTo>
                    <a:pt x="169" y="8"/>
                  </a:lnTo>
                  <a:lnTo>
                    <a:pt x="169" y="0"/>
                  </a:lnTo>
                  <a:close/>
                  <a:moveTo>
                    <a:pt x="136" y="0"/>
                  </a:moveTo>
                  <a:lnTo>
                    <a:pt x="153" y="0"/>
                  </a:lnTo>
                  <a:lnTo>
                    <a:pt x="153" y="8"/>
                  </a:lnTo>
                  <a:lnTo>
                    <a:pt x="136" y="8"/>
                  </a:lnTo>
                  <a:lnTo>
                    <a:pt x="136" y="0"/>
                  </a:lnTo>
                  <a:close/>
                  <a:moveTo>
                    <a:pt x="102" y="0"/>
                  </a:moveTo>
                  <a:lnTo>
                    <a:pt x="119" y="0"/>
                  </a:lnTo>
                  <a:lnTo>
                    <a:pt x="119" y="8"/>
                  </a:lnTo>
                  <a:lnTo>
                    <a:pt x="102" y="8"/>
                  </a:lnTo>
                  <a:lnTo>
                    <a:pt x="102" y="0"/>
                  </a:lnTo>
                  <a:close/>
                  <a:moveTo>
                    <a:pt x="68" y="0"/>
                  </a:moveTo>
                  <a:lnTo>
                    <a:pt x="84" y="0"/>
                  </a:lnTo>
                  <a:lnTo>
                    <a:pt x="84" y="8"/>
                  </a:lnTo>
                  <a:lnTo>
                    <a:pt x="68" y="8"/>
                  </a:lnTo>
                  <a:lnTo>
                    <a:pt x="68" y="0"/>
                  </a:lnTo>
                  <a:close/>
                  <a:moveTo>
                    <a:pt x="34" y="0"/>
                  </a:moveTo>
                  <a:lnTo>
                    <a:pt x="51" y="0"/>
                  </a:lnTo>
                  <a:lnTo>
                    <a:pt x="51" y="8"/>
                  </a:lnTo>
                  <a:lnTo>
                    <a:pt x="34" y="8"/>
                  </a:lnTo>
                  <a:lnTo>
                    <a:pt x="34" y="0"/>
                  </a:lnTo>
                  <a:close/>
                  <a:moveTo>
                    <a:pt x="0" y="0"/>
                  </a:moveTo>
                  <a:lnTo>
                    <a:pt x="17" y="0"/>
                  </a:lnTo>
                  <a:lnTo>
                    <a:pt x="17" y="8"/>
                  </a:lnTo>
                  <a:lnTo>
                    <a:pt x="0" y="8"/>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29" name="Rectangle 27"/>
            <p:cNvSpPr>
              <a:spLocks noChangeArrowheads="1"/>
            </p:cNvSpPr>
            <p:nvPr/>
          </p:nvSpPr>
          <p:spPr bwMode="auto">
            <a:xfrm>
              <a:off x="7337425" y="2849563"/>
              <a:ext cx="11113" cy="12700"/>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grpSp>
      <p:grpSp>
        <p:nvGrpSpPr>
          <p:cNvPr id="30" name="组合 29"/>
          <p:cNvGrpSpPr/>
          <p:nvPr/>
        </p:nvGrpSpPr>
        <p:grpSpPr>
          <a:xfrm>
            <a:off x="7772358" y="2680749"/>
            <a:ext cx="809789" cy="161055"/>
            <a:chOff x="8421688" y="4108450"/>
            <a:chExt cx="854075" cy="169862"/>
          </a:xfrm>
          <a:solidFill>
            <a:srgbClr val="C4CFD9"/>
          </a:solidFill>
        </p:grpSpPr>
        <p:sp>
          <p:nvSpPr>
            <p:cNvPr id="31" name="Freeform 28"/>
            <p:cNvSpPr>
              <a:spLocks noEditPoints="1"/>
            </p:cNvSpPr>
            <p:nvPr/>
          </p:nvSpPr>
          <p:spPr bwMode="auto">
            <a:xfrm>
              <a:off x="9107488" y="4108450"/>
              <a:ext cx="168275" cy="169862"/>
            </a:xfrm>
            <a:custGeom>
              <a:avLst/>
              <a:gdLst>
                <a:gd name="T0" fmla="*/ 44 w 106"/>
                <a:gd name="T1" fmla="*/ 10 h 107"/>
                <a:gd name="T2" fmla="*/ 30 w 106"/>
                <a:gd name="T3" fmla="*/ 17 h 107"/>
                <a:gd name="T4" fmla="*/ 17 w 106"/>
                <a:gd name="T5" fmla="*/ 30 h 107"/>
                <a:gd name="T6" fmla="*/ 10 w 106"/>
                <a:gd name="T7" fmla="*/ 44 h 107"/>
                <a:gd name="T8" fmla="*/ 10 w 106"/>
                <a:gd name="T9" fmla="*/ 64 h 107"/>
                <a:gd name="T10" fmla="*/ 17 w 106"/>
                <a:gd name="T11" fmla="*/ 78 h 107"/>
                <a:gd name="T12" fmla="*/ 36 w 106"/>
                <a:gd name="T13" fmla="*/ 96 h 107"/>
                <a:gd name="T14" fmla="*/ 54 w 106"/>
                <a:gd name="T15" fmla="*/ 98 h 107"/>
                <a:gd name="T16" fmla="*/ 70 w 106"/>
                <a:gd name="T17" fmla="*/ 96 h 107"/>
                <a:gd name="T18" fmla="*/ 84 w 106"/>
                <a:gd name="T19" fmla="*/ 85 h 107"/>
                <a:gd name="T20" fmla="*/ 96 w 106"/>
                <a:gd name="T21" fmla="*/ 64 h 107"/>
                <a:gd name="T22" fmla="*/ 96 w 106"/>
                <a:gd name="T23" fmla="*/ 44 h 107"/>
                <a:gd name="T24" fmla="*/ 84 w 106"/>
                <a:gd name="T25" fmla="*/ 22 h 107"/>
                <a:gd name="T26" fmla="*/ 69 w 106"/>
                <a:gd name="T27" fmla="*/ 12 h 107"/>
                <a:gd name="T28" fmla="*/ 63 w 106"/>
                <a:gd name="T29" fmla="*/ 10 h 107"/>
                <a:gd name="T30" fmla="*/ 54 w 106"/>
                <a:gd name="T31" fmla="*/ 0 h 107"/>
                <a:gd name="T32" fmla="*/ 72 w 106"/>
                <a:gd name="T33" fmla="*/ 5 h 107"/>
                <a:gd name="T34" fmla="*/ 84 w 106"/>
                <a:gd name="T35" fmla="*/ 10 h 107"/>
                <a:gd name="T36" fmla="*/ 102 w 106"/>
                <a:gd name="T37" fmla="*/ 31 h 107"/>
                <a:gd name="T38" fmla="*/ 105 w 106"/>
                <a:gd name="T39" fmla="*/ 44 h 107"/>
                <a:gd name="T40" fmla="*/ 105 w 106"/>
                <a:gd name="T41" fmla="*/ 64 h 107"/>
                <a:gd name="T42" fmla="*/ 102 w 106"/>
                <a:gd name="T43" fmla="*/ 77 h 107"/>
                <a:gd name="T44" fmla="*/ 84 w 106"/>
                <a:gd name="T45" fmla="*/ 97 h 107"/>
                <a:gd name="T46" fmla="*/ 72 w 106"/>
                <a:gd name="T47" fmla="*/ 104 h 107"/>
                <a:gd name="T48" fmla="*/ 54 w 106"/>
                <a:gd name="T49" fmla="*/ 107 h 107"/>
                <a:gd name="T50" fmla="*/ 34 w 106"/>
                <a:gd name="T51" fmla="*/ 104 h 107"/>
                <a:gd name="T52" fmla="*/ 16 w 106"/>
                <a:gd name="T53" fmla="*/ 92 h 107"/>
                <a:gd name="T54" fmla="*/ 6 w 106"/>
                <a:gd name="T55" fmla="*/ 77 h 107"/>
                <a:gd name="T56" fmla="*/ 0 w 106"/>
                <a:gd name="T57" fmla="*/ 54 h 107"/>
                <a:gd name="T58" fmla="*/ 6 w 106"/>
                <a:gd name="T59" fmla="*/ 31 h 107"/>
                <a:gd name="T60" fmla="*/ 16 w 106"/>
                <a:gd name="T61" fmla="*/ 16 h 107"/>
                <a:gd name="T62" fmla="*/ 31 w 106"/>
                <a:gd name="T63" fmla="*/ 6 h 107"/>
                <a:gd name="T64" fmla="*/ 54 w 106"/>
                <a:gd name="T6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54" y="9"/>
                  </a:moveTo>
                  <a:lnTo>
                    <a:pt x="44" y="10"/>
                  </a:lnTo>
                  <a:lnTo>
                    <a:pt x="37" y="12"/>
                  </a:lnTo>
                  <a:lnTo>
                    <a:pt x="30" y="17"/>
                  </a:lnTo>
                  <a:lnTo>
                    <a:pt x="22" y="22"/>
                  </a:lnTo>
                  <a:lnTo>
                    <a:pt x="17" y="30"/>
                  </a:lnTo>
                  <a:lnTo>
                    <a:pt x="12" y="37"/>
                  </a:lnTo>
                  <a:lnTo>
                    <a:pt x="10" y="44"/>
                  </a:lnTo>
                  <a:lnTo>
                    <a:pt x="9" y="54"/>
                  </a:lnTo>
                  <a:lnTo>
                    <a:pt x="10" y="64"/>
                  </a:lnTo>
                  <a:lnTo>
                    <a:pt x="12" y="70"/>
                  </a:lnTo>
                  <a:lnTo>
                    <a:pt x="17" y="78"/>
                  </a:lnTo>
                  <a:lnTo>
                    <a:pt x="22" y="85"/>
                  </a:lnTo>
                  <a:lnTo>
                    <a:pt x="36" y="96"/>
                  </a:lnTo>
                  <a:lnTo>
                    <a:pt x="44" y="97"/>
                  </a:lnTo>
                  <a:lnTo>
                    <a:pt x="54" y="98"/>
                  </a:lnTo>
                  <a:lnTo>
                    <a:pt x="63" y="97"/>
                  </a:lnTo>
                  <a:lnTo>
                    <a:pt x="70" y="96"/>
                  </a:lnTo>
                  <a:lnTo>
                    <a:pt x="78" y="91"/>
                  </a:lnTo>
                  <a:lnTo>
                    <a:pt x="84" y="85"/>
                  </a:lnTo>
                  <a:lnTo>
                    <a:pt x="95" y="71"/>
                  </a:lnTo>
                  <a:lnTo>
                    <a:pt x="96" y="64"/>
                  </a:lnTo>
                  <a:lnTo>
                    <a:pt x="97" y="54"/>
                  </a:lnTo>
                  <a:lnTo>
                    <a:pt x="96" y="44"/>
                  </a:lnTo>
                  <a:lnTo>
                    <a:pt x="95" y="36"/>
                  </a:lnTo>
                  <a:lnTo>
                    <a:pt x="84" y="22"/>
                  </a:lnTo>
                  <a:lnTo>
                    <a:pt x="78" y="17"/>
                  </a:lnTo>
                  <a:lnTo>
                    <a:pt x="69" y="12"/>
                  </a:lnTo>
                  <a:lnTo>
                    <a:pt x="69" y="12"/>
                  </a:lnTo>
                  <a:lnTo>
                    <a:pt x="63" y="10"/>
                  </a:lnTo>
                  <a:lnTo>
                    <a:pt x="54" y="9"/>
                  </a:lnTo>
                  <a:close/>
                  <a:moveTo>
                    <a:pt x="54" y="0"/>
                  </a:moveTo>
                  <a:lnTo>
                    <a:pt x="63" y="2"/>
                  </a:lnTo>
                  <a:lnTo>
                    <a:pt x="72" y="5"/>
                  </a:lnTo>
                  <a:lnTo>
                    <a:pt x="75" y="6"/>
                  </a:lnTo>
                  <a:lnTo>
                    <a:pt x="84" y="10"/>
                  </a:lnTo>
                  <a:lnTo>
                    <a:pt x="91" y="16"/>
                  </a:lnTo>
                  <a:lnTo>
                    <a:pt x="102" y="31"/>
                  </a:lnTo>
                  <a:lnTo>
                    <a:pt x="103" y="34"/>
                  </a:lnTo>
                  <a:lnTo>
                    <a:pt x="105" y="44"/>
                  </a:lnTo>
                  <a:lnTo>
                    <a:pt x="106" y="54"/>
                  </a:lnTo>
                  <a:lnTo>
                    <a:pt x="105" y="64"/>
                  </a:lnTo>
                  <a:lnTo>
                    <a:pt x="103" y="73"/>
                  </a:lnTo>
                  <a:lnTo>
                    <a:pt x="102" y="77"/>
                  </a:lnTo>
                  <a:lnTo>
                    <a:pt x="91" y="92"/>
                  </a:lnTo>
                  <a:lnTo>
                    <a:pt x="84" y="97"/>
                  </a:lnTo>
                  <a:lnTo>
                    <a:pt x="75" y="103"/>
                  </a:lnTo>
                  <a:lnTo>
                    <a:pt x="72" y="104"/>
                  </a:lnTo>
                  <a:lnTo>
                    <a:pt x="63" y="106"/>
                  </a:lnTo>
                  <a:lnTo>
                    <a:pt x="54" y="107"/>
                  </a:lnTo>
                  <a:lnTo>
                    <a:pt x="44" y="106"/>
                  </a:lnTo>
                  <a:lnTo>
                    <a:pt x="34" y="104"/>
                  </a:lnTo>
                  <a:lnTo>
                    <a:pt x="31" y="103"/>
                  </a:lnTo>
                  <a:lnTo>
                    <a:pt x="16" y="92"/>
                  </a:lnTo>
                  <a:lnTo>
                    <a:pt x="10" y="84"/>
                  </a:lnTo>
                  <a:lnTo>
                    <a:pt x="6" y="77"/>
                  </a:lnTo>
                  <a:lnTo>
                    <a:pt x="2" y="64"/>
                  </a:lnTo>
                  <a:lnTo>
                    <a:pt x="0" y="54"/>
                  </a:lnTo>
                  <a:lnTo>
                    <a:pt x="2" y="44"/>
                  </a:lnTo>
                  <a:lnTo>
                    <a:pt x="6" y="31"/>
                  </a:lnTo>
                  <a:lnTo>
                    <a:pt x="10" y="23"/>
                  </a:lnTo>
                  <a:lnTo>
                    <a:pt x="16" y="16"/>
                  </a:lnTo>
                  <a:lnTo>
                    <a:pt x="23" y="10"/>
                  </a:lnTo>
                  <a:lnTo>
                    <a:pt x="31" y="6"/>
                  </a:lnTo>
                  <a:lnTo>
                    <a:pt x="44" y="2"/>
                  </a:lnTo>
                  <a:lnTo>
                    <a:pt x="54"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32" name="Freeform 29"/>
            <p:cNvSpPr/>
            <p:nvPr/>
          </p:nvSpPr>
          <p:spPr bwMode="auto">
            <a:xfrm>
              <a:off x="9153525" y="4154488"/>
              <a:ext cx="79375" cy="79375"/>
            </a:xfrm>
            <a:custGeom>
              <a:avLst/>
              <a:gdLst>
                <a:gd name="T0" fmla="*/ 25 w 50"/>
                <a:gd name="T1" fmla="*/ 0 h 50"/>
                <a:gd name="T2" fmla="*/ 34 w 50"/>
                <a:gd name="T3" fmla="*/ 2 h 50"/>
                <a:gd name="T4" fmla="*/ 42 w 50"/>
                <a:gd name="T5" fmla="*/ 7 h 50"/>
                <a:gd name="T6" fmla="*/ 48 w 50"/>
                <a:gd name="T7" fmla="*/ 15 h 50"/>
                <a:gd name="T8" fmla="*/ 50 w 50"/>
                <a:gd name="T9" fmla="*/ 25 h 50"/>
                <a:gd name="T10" fmla="*/ 48 w 50"/>
                <a:gd name="T11" fmla="*/ 35 h 50"/>
                <a:gd name="T12" fmla="*/ 42 w 50"/>
                <a:gd name="T13" fmla="*/ 42 h 50"/>
                <a:gd name="T14" fmla="*/ 34 w 50"/>
                <a:gd name="T15" fmla="*/ 48 h 50"/>
                <a:gd name="T16" fmla="*/ 25 w 50"/>
                <a:gd name="T17" fmla="*/ 50 h 50"/>
                <a:gd name="T18" fmla="*/ 15 w 50"/>
                <a:gd name="T19" fmla="*/ 48 h 50"/>
                <a:gd name="T20" fmla="*/ 6 w 50"/>
                <a:gd name="T21" fmla="*/ 42 h 50"/>
                <a:gd name="T22" fmla="*/ 1 w 50"/>
                <a:gd name="T23" fmla="*/ 35 h 50"/>
                <a:gd name="T24" fmla="*/ 0 w 50"/>
                <a:gd name="T25" fmla="*/ 25 h 50"/>
                <a:gd name="T26" fmla="*/ 1 w 50"/>
                <a:gd name="T27" fmla="*/ 15 h 50"/>
                <a:gd name="T28" fmla="*/ 6 w 50"/>
                <a:gd name="T29" fmla="*/ 7 h 50"/>
                <a:gd name="T30" fmla="*/ 15 w 50"/>
                <a:gd name="T31" fmla="*/ 2 h 50"/>
                <a:gd name="T32" fmla="*/ 25 w 50"/>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0">
                  <a:moveTo>
                    <a:pt x="25" y="0"/>
                  </a:moveTo>
                  <a:lnTo>
                    <a:pt x="34" y="2"/>
                  </a:lnTo>
                  <a:lnTo>
                    <a:pt x="42" y="7"/>
                  </a:lnTo>
                  <a:lnTo>
                    <a:pt x="48" y="15"/>
                  </a:lnTo>
                  <a:lnTo>
                    <a:pt x="50" y="25"/>
                  </a:lnTo>
                  <a:lnTo>
                    <a:pt x="48" y="35"/>
                  </a:lnTo>
                  <a:lnTo>
                    <a:pt x="42" y="42"/>
                  </a:lnTo>
                  <a:lnTo>
                    <a:pt x="34" y="48"/>
                  </a:lnTo>
                  <a:lnTo>
                    <a:pt x="25" y="50"/>
                  </a:lnTo>
                  <a:lnTo>
                    <a:pt x="15" y="48"/>
                  </a:lnTo>
                  <a:lnTo>
                    <a:pt x="6" y="42"/>
                  </a:lnTo>
                  <a:lnTo>
                    <a:pt x="1" y="35"/>
                  </a:lnTo>
                  <a:lnTo>
                    <a:pt x="0" y="25"/>
                  </a:lnTo>
                  <a:lnTo>
                    <a:pt x="1" y="15"/>
                  </a:lnTo>
                  <a:lnTo>
                    <a:pt x="6" y="7"/>
                  </a:lnTo>
                  <a:lnTo>
                    <a:pt x="15" y="2"/>
                  </a:lnTo>
                  <a:lnTo>
                    <a:pt x="25"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33" name="Rectangle 30"/>
            <p:cNvSpPr>
              <a:spLocks noChangeArrowheads="1"/>
            </p:cNvSpPr>
            <p:nvPr/>
          </p:nvSpPr>
          <p:spPr bwMode="auto">
            <a:xfrm>
              <a:off x="9101138" y="4186238"/>
              <a:ext cx="14288" cy="14287"/>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34" name="Freeform 31"/>
            <p:cNvSpPr>
              <a:spLocks noEditPoints="1"/>
            </p:cNvSpPr>
            <p:nvPr/>
          </p:nvSpPr>
          <p:spPr bwMode="auto">
            <a:xfrm>
              <a:off x="8461375" y="4186238"/>
              <a:ext cx="614363" cy="14287"/>
            </a:xfrm>
            <a:custGeom>
              <a:avLst/>
              <a:gdLst>
                <a:gd name="T0" fmla="*/ 370 w 387"/>
                <a:gd name="T1" fmla="*/ 0 h 9"/>
                <a:gd name="T2" fmla="*/ 387 w 387"/>
                <a:gd name="T3" fmla="*/ 0 h 9"/>
                <a:gd name="T4" fmla="*/ 387 w 387"/>
                <a:gd name="T5" fmla="*/ 9 h 9"/>
                <a:gd name="T6" fmla="*/ 370 w 387"/>
                <a:gd name="T7" fmla="*/ 9 h 9"/>
                <a:gd name="T8" fmla="*/ 370 w 387"/>
                <a:gd name="T9" fmla="*/ 0 h 9"/>
                <a:gd name="T10" fmla="*/ 337 w 387"/>
                <a:gd name="T11" fmla="*/ 0 h 9"/>
                <a:gd name="T12" fmla="*/ 353 w 387"/>
                <a:gd name="T13" fmla="*/ 0 h 9"/>
                <a:gd name="T14" fmla="*/ 353 w 387"/>
                <a:gd name="T15" fmla="*/ 9 h 9"/>
                <a:gd name="T16" fmla="*/ 337 w 387"/>
                <a:gd name="T17" fmla="*/ 9 h 9"/>
                <a:gd name="T18" fmla="*/ 337 w 387"/>
                <a:gd name="T19" fmla="*/ 0 h 9"/>
                <a:gd name="T20" fmla="*/ 303 w 387"/>
                <a:gd name="T21" fmla="*/ 0 h 9"/>
                <a:gd name="T22" fmla="*/ 319 w 387"/>
                <a:gd name="T23" fmla="*/ 0 h 9"/>
                <a:gd name="T24" fmla="*/ 319 w 387"/>
                <a:gd name="T25" fmla="*/ 9 h 9"/>
                <a:gd name="T26" fmla="*/ 303 w 387"/>
                <a:gd name="T27" fmla="*/ 9 h 9"/>
                <a:gd name="T28" fmla="*/ 303 w 387"/>
                <a:gd name="T29" fmla="*/ 0 h 9"/>
                <a:gd name="T30" fmla="*/ 269 w 387"/>
                <a:gd name="T31" fmla="*/ 0 h 9"/>
                <a:gd name="T32" fmla="*/ 286 w 387"/>
                <a:gd name="T33" fmla="*/ 0 h 9"/>
                <a:gd name="T34" fmla="*/ 286 w 387"/>
                <a:gd name="T35" fmla="*/ 9 h 9"/>
                <a:gd name="T36" fmla="*/ 269 w 387"/>
                <a:gd name="T37" fmla="*/ 9 h 9"/>
                <a:gd name="T38" fmla="*/ 269 w 387"/>
                <a:gd name="T39" fmla="*/ 0 h 9"/>
                <a:gd name="T40" fmla="*/ 236 w 387"/>
                <a:gd name="T41" fmla="*/ 0 h 9"/>
                <a:gd name="T42" fmla="*/ 252 w 387"/>
                <a:gd name="T43" fmla="*/ 0 h 9"/>
                <a:gd name="T44" fmla="*/ 252 w 387"/>
                <a:gd name="T45" fmla="*/ 9 h 9"/>
                <a:gd name="T46" fmla="*/ 236 w 387"/>
                <a:gd name="T47" fmla="*/ 9 h 9"/>
                <a:gd name="T48" fmla="*/ 236 w 387"/>
                <a:gd name="T49" fmla="*/ 0 h 9"/>
                <a:gd name="T50" fmla="*/ 202 w 387"/>
                <a:gd name="T51" fmla="*/ 0 h 9"/>
                <a:gd name="T52" fmla="*/ 218 w 387"/>
                <a:gd name="T53" fmla="*/ 0 h 9"/>
                <a:gd name="T54" fmla="*/ 218 w 387"/>
                <a:gd name="T55" fmla="*/ 9 h 9"/>
                <a:gd name="T56" fmla="*/ 202 w 387"/>
                <a:gd name="T57" fmla="*/ 9 h 9"/>
                <a:gd name="T58" fmla="*/ 202 w 387"/>
                <a:gd name="T59" fmla="*/ 0 h 9"/>
                <a:gd name="T60" fmla="*/ 168 w 387"/>
                <a:gd name="T61" fmla="*/ 0 h 9"/>
                <a:gd name="T62" fmla="*/ 184 w 387"/>
                <a:gd name="T63" fmla="*/ 0 h 9"/>
                <a:gd name="T64" fmla="*/ 184 w 387"/>
                <a:gd name="T65" fmla="*/ 9 h 9"/>
                <a:gd name="T66" fmla="*/ 168 w 387"/>
                <a:gd name="T67" fmla="*/ 9 h 9"/>
                <a:gd name="T68" fmla="*/ 168 w 387"/>
                <a:gd name="T69" fmla="*/ 0 h 9"/>
                <a:gd name="T70" fmla="*/ 134 w 387"/>
                <a:gd name="T71" fmla="*/ 0 h 9"/>
                <a:gd name="T72" fmla="*/ 151 w 387"/>
                <a:gd name="T73" fmla="*/ 0 h 9"/>
                <a:gd name="T74" fmla="*/ 151 w 387"/>
                <a:gd name="T75" fmla="*/ 9 h 9"/>
                <a:gd name="T76" fmla="*/ 134 w 387"/>
                <a:gd name="T77" fmla="*/ 9 h 9"/>
                <a:gd name="T78" fmla="*/ 134 w 387"/>
                <a:gd name="T79" fmla="*/ 0 h 9"/>
                <a:gd name="T80" fmla="*/ 101 w 387"/>
                <a:gd name="T81" fmla="*/ 0 h 9"/>
                <a:gd name="T82" fmla="*/ 118 w 387"/>
                <a:gd name="T83" fmla="*/ 0 h 9"/>
                <a:gd name="T84" fmla="*/ 118 w 387"/>
                <a:gd name="T85" fmla="*/ 9 h 9"/>
                <a:gd name="T86" fmla="*/ 101 w 387"/>
                <a:gd name="T87" fmla="*/ 9 h 9"/>
                <a:gd name="T88" fmla="*/ 101 w 387"/>
                <a:gd name="T89" fmla="*/ 0 h 9"/>
                <a:gd name="T90" fmla="*/ 67 w 387"/>
                <a:gd name="T91" fmla="*/ 0 h 9"/>
                <a:gd name="T92" fmla="*/ 84 w 387"/>
                <a:gd name="T93" fmla="*/ 0 h 9"/>
                <a:gd name="T94" fmla="*/ 84 w 387"/>
                <a:gd name="T95" fmla="*/ 9 h 9"/>
                <a:gd name="T96" fmla="*/ 67 w 387"/>
                <a:gd name="T97" fmla="*/ 9 h 9"/>
                <a:gd name="T98" fmla="*/ 67 w 387"/>
                <a:gd name="T99" fmla="*/ 0 h 9"/>
                <a:gd name="T100" fmla="*/ 33 w 387"/>
                <a:gd name="T101" fmla="*/ 0 h 9"/>
                <a:gd name="T102" fmla="*/ 51 w 387"/>
                <a:gd name="T103" fmla="*/ 0 h 9"/>
                <a:gd name="T104" fmla="*/ 51 w 387"/>
                <a:gd name="T105" fmla="*/ 9 h 9"/>
                <a:gd name="T106" fmla="*/ 33 w 387"/>
                <a:gd name="T107" fmla="*/ 9 h 9"/>
                <a:gd name="T108" fmla="*/ 33 w 387"/>
                <a:gd name="T109" fmla="*/ 0 h 9"/>
                <a:gd name="T110" fmla="*/ 0 w 387"/>
                <a:gd name="T111" fmla="*/ 0 h 9"/>
                <a:gd name="T112" fmla="*/ 17 w 387"/>
                <a:gd name="T113" fmla="*/ 0 h 9"/>
                <a:gd name="T114" fmla="*/ 17 w 387"/>
                <a:gd name="T115" fmla="*/ 9 h 9"/>
                <a:gd name="T116" fmla="*/ 0 w 387"/>
                <a:gd name="T117" fmla="*/ 9 h 9"/>
                <a:gd name="T118" fmla="*/ 0 w 387"/>
                <a:gd name="T1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 h="9">
                  <a:moveTo>
                    <a:pt x="370" y="0"/>
                  </a:moveTo>
                  <a:lnTo>
                    <a:pt x="387" y="0"/>
                  </a:lnTo>
                  <a:lnTo>
                    <a:pt x="387" y="9"/>
                  </a:lnTo>
                  <a:lnTo>
                    <a:pt x="370" y="9"/>
                  </a:lnTo>
                  <a:lnTo>
                    <a:pt x="370" y="0"/>
                  </a:lnTo>
                  <a:close/>
                  <a:moveTo>
                    <a:pt x="337" y="0"/>
                  </a:moveTo>
                  <a:lnTo>
                    <a:pt x="353" y="0"/>
                  </a:lnTo>
                  <a:lnTo>
                    <a:pt x="353" y="9"/>
                  </a:lnTo>
                  <a:lnTo>
                    <a:pt x="337" y="9"/>
                  </a:lnTo>
                  <a:lnTo>
                    <a:pt x="337" y="0"/>
                  </a:lnTo>
                  <a:close/>
                  <a:moveTo>
                    <a:pt x="303" y="0"/>
                  </a:moveTo>
                  <a:lnTo>
                    <a:pt x="319" y="0"/>
                  </a:lnTo>
                  <a:lnTo>
                    <a:pt x="319" y="9"/>
                  </a:lnTo>
                  <a:lnTo>
                    <a:pt x="303" y="9"/>
                  </a:lnTo>
                  <a:lnTo>
                    <a:pt x="303" y="0"/>
                  </a:lnTo>
                  <a:close/>
                  <a:moveTo>
                    <a:pt x="269" y="0"/>
                  </a:moveTo>
                  <a:lnTo>
                    <a:pt x="286" y="0"/>
                  </a:lnTo>
                  <a:lnTo>
                    <a:pt x="286" y="9"/>
                  </a:lnTo>
                  <a:lnTo>
                    <a:pt x="269" y="9"/>
                  </a:lnTo>
                  <a:lnTo>
                    <a:pt x="269" y="0"/>
                  </a:lnTo>
                  <a:close/>
                  <a:moveTo>
                    <a:pt x="236" y="0"/>
                  </a:moveTo>
                  <a:lnTo>
                    <a:pt x="252" y="0"/>
                  </a:lnTo>
                  <a:lnTo>
                    <a:pt x="252" y="9"/>
                  </a:lnTo>
                  <a:lnTo>
                    <a:pt x="236" y="9"/>
                  </a:lnTo>
                  <a:lnTo>
                    <a:pt x="236" y="0"/>
                  </a:lnTo>
                  <a:close/>
                  <a:moveTo>
                    <a:pt x="202" y="0"/>
                  </a:moveTo>
                  <a:lnTo>
                    <a:pt x="218" y="0"/>
                  </a:lnTo>
                  <a:lnTo>
                    <a:pt x="218" y="9"/>
                  </a:lnTo>
                  <a:lnTo>
                    <a:pt x="202" y="9"/>
                  </a:lnTo>
                  <a:lnTo>
                    <a:pt x="202" y="0"/>
                  </a:lnTo>
                  <a:close/>
                  <a:moveTo>
                    <a:pt x="168" y="0"/>
                  </a:moveTo>
                  <a:lnTo>
                    <a:pt x="184" y="0"/>
                  </a:lnTo>
                  <a:lnTo>
                    <a:pt x="184" y="9"/>
                  </a:lnTo>
                  <a:lnTo>
                    <a:pt x="168" y="9"/>
                  </a:lnTo>
                  <a:lnTo>
                    <a:pt x="168" y="0"/>
                  </a:lnTo>
                  <a:close/>
                  <a:moveTo>
                    <a:pt x="134" y="0"/>
                  </a:moveTo>
                  <a:lnTo>
                    <a:pt x="151" y="0"/>
                  </a:lnTo>
                  <a:lnTo>
                    <a:pt x="151" y="9"/>
                  </a:lnTo>
                  <a:lnTo>
                    <a:pt x="134" y="9"/>
                  </a:lnTo>
                  <a:lnTo>
                    <a:pt x="134" y="0"/>
                  </a:lnTo>
                  <a:close/>
                  <a:moveTo>
                    <a:pt x="101" y="0"/>
                  </a:moveTo>
                  <a:lnTo>
                    <a:pt x="118" y="0"/>
                  </a:lnTo>
                  <a:lnTo>
                    <a:pt x="118" y="9"/>
                  </a:lnTo>
                  <a:lnTo>
                    <a:pt x="101" y="9"/>
                  </a:lnTo>
                  <a:lnTo>
                    <a:pt x="101" y="0"/>
                  </a:lnTo>
                  <a:close/>
                  <a:moveTo>
                    <a:pt x="67" y="0"/>
                  </a:moveTo>
                  <a:lnTo>
                    <a:pt x="84" y="0"/>
                  </a:lnTo>
                  <a:lnTo>
                    <a:pt x="84" y="9"/>
                  </a:lnTo>
                  <a:lnTo>
                    <a:pt x="67" y="9"/>
                  </a:lnTo>
                  <a:lnTo>
                    <a:pt x="67" y="0"/>
                  </a:lnTo>
                  <a:close/>
                  <a:moveTo>
                    <a:pt x="33" y="0"/>
                  </a:moveTo>
                  <a:lnTo>
                    <a:pt x="51" y="0"/>
                  </a:lnTo>
                  <a:lnTo>
                    <a:pt x="51" y="9"/>
                  </a:lnTo>
                  <a:lnTo>
                    <a:pt x="33" y="9"/>
                  </a:lnTo>
                  <a:lnTo>
                    <a:pt x="33" y="0"/>
                  </a:lnTo>
                  <a:close/>
                  <a:moveTo>
                    <a:pt x="0" y="0"/>
                  </a:moveTo>
                  <a:lnTo>
                    <a:pt x="17" y="0"/>
                  </a:lnTo>
                  <a:lnTo>
                    <a:pt x="17" y="9"/>
                  </a:lnTo>
                  <a:lnTo>
                    <a:pt x="0" y="9"/>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35" name="Rectangle 32"/>
            <p:cNvSpPr>
              <a:spLocks noChangeArrowheads="1"/>
            </p:cNvSpPr>
            <p:nvPr/>
          </p:nvSpPr>
          <p:spPr bwMode="auto">
            <a:xfrm>
              <a:off x="8421688" y="4186238"/>
              <a:ext cx="11113" cy="14287"/>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grpSp>
      <p:grpSp>
        <p:nvGrpSpPr>
          <p:cNvPr id="36" name="组合 35"/>
          <p:cNvGrpSpPr/>
          <p:nvPr/>
        </p:nvGrpSpPr>
        <p:grpSpPr>
          <a:xfrm>
            <a:off x="7524676" y="3778861"/>
            <a:ext cx="1131899" cy="263407"/>
            <a:chOff x="8081963" y="5345113"/>
            <a:chExt cx="1193800" cy="277812"/>
          </a:xfrm>
          <a:solidFill>
            <a:srgbClr val="C4CFD9"/>
          </a:solidFill>
        </p:grpSpPr>
        <p:sp>
          <p:nvSpPr>
            <p:cNvPr id="37" name="Freeform 33"/>
            <p:cNvSpPr>
              <a:spLocks noEditPoints="1"/>
            </p:cNvSpPr>
            <p:nvPr/>
          </p:nvSpPr>
          <p:spPr bwMode="auto">
            <a:xfrm>
              <a:off x="9107488" y="5456238"/>
              <a:ext cx="168275" cy="166687"/>
            </a:xfrm>
            <a:custGeom>
              <a:avLst/>
              <a:gdLst>
                <a:gd name="T0" fmla="*/ 44 w 106"/>
                <a:gd name="T1" fmla="*/ 10 h 105"/>
                <a:gd name="T2" fmla="*/ 30 w 106"/>
                <a:gd name="T3" fmla="*/ 15 h 105"/>
                <a:gd name="T4" fmla="*/ 17 w 106"/>
                <a:gd name="T5" fmla="*/ 28 h 105"/>
                <a:gd name="T6" fmla="*/ 12 w 106"/>
                <a:gd name="T7" fmla="*/ 37 h 105"/>
                <a:gd name="T8" fmla="*/ 9 w 106"/>
                <a:gd name="T9" fmla="*/ 52 h 105"/>
                <a:gd name="T10" fmla="*/ 12 w 106"/>
                <a:gd name="T11" fmla="*/ 68 h 105"/>
                <a:gd name="T12" fmla="*/ 22 w 106"/>
                <a:gd name="T13" fmla="*/ 83 h 105"/>
                <a:gd name="T14" fmla="*/ 44 w 106"/>
                <a:gd name="T15" fmla="*/ 95 h 105"/>
                <a:gd name="T16" fmla="*/ 63 w 106"/>
                <a:gd name="T17" fmla="*/ 95 h 105"/>
                <a:gd name="T18" fmla="*/ 78 w 106"/>
                <a:gd name="T19" fmla="*/ 89 h 105"/>
                <a:gd name="T20" fmla="*/ 95 w 106"/>
                <a:gd name="T21" fmla="*/ 69 h 105"/>
                <a:gd name="T22" fmla="*/ 97 w 106"/>
                <a:gd name="T23" fmla="*/ 52 h 105"/>
                <a:gd name="T24" fmla="*/ 95 w 106"/>
                <a:gd name="T25" fmla="*/ 36 h 105"/>
                <a:gd name="T26" fmla="*/ 84 w 106"/>
                <a:gd name="T27" fmla="*/ 22 h 105"/>
                <a:gd name="T28" fmla="*/ 70 w 106"/>
                <a:gd name="T29" fmla="*/ 11 h 105"/>
                <a:gd name="T30" fmla="*/ 54 w 106"/>
                <a:gd name="T31" fmla="*/ 8 h 105"/>
                <a:gd name="T32" fmla="*/ 63 w 106"/>
                <a:gd name="T33" fmla="*/ 1 h 105"/>
                <a:gd name="T34" fmla="*/ 75 w 106"/>
                <a:gd name="T35" fmla="*/ 4 h 105"/>
                <a:gd name="T36" fmla="*/ 91 w 106"/>
                <a:gd name="T37" fmla="*/ 15 h 105"/>
                <a:gd name="T38" fmla="*/ 102 w 106"/>
                <a:gd name="T39" fmla="*/ 30 h 105"/>
                <a:gd name="T40" fmla="*/ 105 w 106"/>
                <a:gd name="T41" fmla="*/ 42 h 105"/>
                <a:gd name="T42" fmla="*/ 105 w 106"/>
                <a:gd name="T43" fmla="*/ 62 h 105"/>
                <a:gd name="T44" fmla="*/ 102 w 106"/>
                <a:gd name="T45" fmla="*/ 75 h 105"/>
                <a:gd name="T46" fmla="*/ 84 w 106"/>
                <a:gd name="T47" fmla="*/ 95 h 105"/>
                <a:gd name="T48" fmla="*/ 72 w 106"/>
                <a:gd name="T49" fmla="*/ 102 h 105"/>
                <a:gd name="T50" fmla="*/ 54 w 106"/>
                <a:gd name="T51" fmla="*/ 105 h 105"/>
                <a:gd name="T52" fmla="*/ 34 w 106"/>
                <a:gd name="T53" fmla="*/ 102 h 105"/>
                <a:gd name="T54" fmla="*/ 16 w 106"/>
                <a:gd name="T55" fmla="*/ 90 h 105"/>
                <a:gd name="T56" fmla="*/ 6 w 106"/>
                <a:gd name="T57" fmla="*/ 75 h 105"/>
                <a:gd name="T58" fmla="*/ 0 w 106"/>
                <a:gd name="T59" fmla="*/ 52 h 105"/>
                <a:gd name="T60" fmla="*/ 5 w 106"/>
                <a:gd name="T61" fmla="*/ 33 h 105"/>
                <a:gd name="T62" fmla="*/ 10 w 106"/>
                <a:gd name="T63" fmla="*/ 22 h 105"/>
                <a:gd name="T64" fmla="*/ 23 w 106"/>
                <a:gd name="T65" fmla="*/ 8 h 105"/>
                <a:gd name="T66" fmla="*/ 34 w 106"/>
                <a:gd name="T67" fmla="*/ 3 h 105"/>
                <a:gd name="T68" fmla="*/ 54 w 106"/>
                <a:gd name="T6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5">
                  <a:moveTo>
                    <a:pt x="54" y="8"/>
                  </a:moveTo>
                  <a:lnTo>
                    <a:pt x="44" y="10"/>
                  </a:lnTo>
                  <a:lnTo>
                    <a:pt x="36" y="12"/>
                  </a:lnTo>
                  <a:lnTo>
                    <a:pt x="30" y="15"/>
                  </a:lnTo>
                  <a:lnTo>
                    <a:pt x="22" y="22"/>
                  </a:lnTo>
                  <a:lnTo>
                    <a:pt x="17" y="28"/>
                  </a:lnTo>
                  <a:lnTo>
                    <a:pt x="12" y="37"/>
                  </a:lnTo>
                  <a:lnTo>
                    <a:pt x="12" y="37"/>
                  </a:lnTo>
                  <a:lnTo>
                    <a:pt x="10" y="42"/>
                  </a:lnTo>
                  <a:lnTo>
                    <a:pt x="9" y="52"/>
                  </a:lnTo>
                  <a:lnTo>
                    <a:pt x="10" y="62"/>
                  </a:lnTo>
                  <a:lnTo>
                    <a:pt x="12" y="68"/>
                  </a:lnTo>
                  <a:lnTo>
                    <a:pt x="17" y="76"/>
                  </a:lnTo>
                  <a:lnTo>
                    <a:pt x="22" y="83"/>
                  </a:lnTo>
                  <a:lnTo>
                    <a:pt x="36" y="94"/>
                  </a:lnTo>
                  <a:lnTo>
                    <a:pt x="44" y="95"/>
                  </a:lnTo>
                  <a:lnTo>
                    <a:pt x="54" y="97"/>
                  </a:lnTo>
                  <a:lnTo>
                    <a:pt x="63" y="95"/>
                  </a:lnTo>
                  <a:lnTo>
                    <a:pt x="70" y="94"/>
                  </a:lnTo>
                  <a:lnTo>
                    <a:pt x="78" y="89"/>
                  </a:lnTo>
                  <a:lnTo>
                    <a:pt x="84" y="83"/>
                  </a:lnTo>
                  <a:lnTo>
                    <a:pt x="95" y="69"/>
                  </a:lnTo>
                  <a:lnTo>
                    <a:pt x="96" y="62"/>
                  </a:lnTo>
                  <a:lnTo>
                    <a:pt x="97" y="52"/>
                  </a:lnTo>
                  <a:lnTo>
                    <a:pt x="96" y="42"/>
                  </a:lnTo>
                  <a:lnTo>
                    <a:pt x="95" y="36"/>
                  </a:lnTo>
                  <a:lnTo>
                    <a:pt x="90" y="28"/>
                  </a:lnTo>
                  <a:lnTo>
                    <a:pt x="84" y="22"/>
                  </a:lnTo>
                  <a:lnTo>
                    <a:pt x="78" y="15"/>
                  </a:lnTo>
                  <a:lnTo>
                    <a:pt x="70" y="11"/>
                  </a:lnTo>
                  <a:lnTo>
                    <a:pt x="63" y="10"/>
                  </a:lnTo>
                  <a:lnTo>
                    <a:pt x="54" y="8"/>
                  </a:lnTo>
                  <a:close/>
                  <a:moveTo>
                    <a:pt x="54" y="0"/>
                  </a:moveTo>
                  <a:lnTo>
                    <a:pt x="63" y="1"/>
                  </a:lnTo>
                  <a:lnTo>
                    <a:pt x="72" y="3"/>
                  </a:lnTo>
                  <a:lnTo>
                    <a:pt x="75" y="4"/>
                  </a:lnTo>
                  <a:lnTo>
                    <a:pt x="84" y="8"/>
                  </a:lnTo>
                  <a:lnTo>
                    <a:pt x="91" y="15"/>
                  </a:lnTo>
                  <a:lnTo>
                    <a:pt x="96" y="22"/>
                  </a:lnTo>
                  <a:lnTo>
                    <a:pt x="102" y="30"/>
                  </a:lnTo>
                  <a:lnTo>
                    <a:pt x="103" y="33"/>
                  </a:lnTo>
                  <a:lnTo>
                    <a:pt x="105" y="42"/>
                  </a:lnTo>
                  <a:lnTo>
                    <a:pt x="106" y="52"/>
                  </a:lnTo>
                  <a:lnTo>
                    <a:pt x="105" y="62"/>
                  </a:lnTo>
                  <a:lnTo>
                    <a:pt x="103" y="72"/>
                  </a:lnTo>
                  <a:lnTo>
                    <a:pt x="102" y="75"/>
                  </a:lnTo>
                  <a:lnTo>
                    <a:pt x="91" y="90"/>
                  </a:lnTo>
                  <a:lnTo>
                    <a:pt x="84" y="95"/>
                  </a:lnTo>
                  <a:lnTo>
                    <a:pt x="75" y="101"/>
                  </a:lnTo>
                  <a:lnTo>
                    <a:pt x="72" y="102"/>
                  </a:lnTo>
                  <a:lnTo>
                    <a:pt x="63" y="104"/>
                  </a:lnTo>
                  <a:lnTo>
                    <a:pt x="54" y="105"/>
                  </a:lnTo>
                  <a:lnTo>
                    <a:pt x="44" y="104"/>
                  </a:lnTo>
                  <a:lnTo>
                    <a:pt x="34" y="102"/>
                  </a:lnTo>
                  <a:lnTo>
                    <a:pt x="31" y="101"/>
                  </a:lnTo>
                  <a:lnTo>
                    <a:pt x="16" y="90"/>
                  </a:lnTo>
                  <a:lnTo>
                    <a:pt x="10" y="82"/>
                  </a:lnTo>
                  <a:lnTo>
                    <a:pt x="6" y="75"/>
                  </a:lnTo>
                  <a:lnTo>
                    <a:pt x="2" y="62"/>
                  </a:lnTo>
                  <a:lnTo>
                    <a:pt x="0" y="52"/>
                  </a:lnTo>
                  <a:lnTo>
                    <a:pt x="2" y="42"/>
                  </a:lnTo>
                  <a:lnTo>
                    <a:pt x="5" y="33"/>
                  </a:lnTo>
                  <a:lnTo>
                    <a:pt x="6" y="30"/>
                  </a:lnTo>
                  <a:lnTo>
                    <a:pt x="10" y="22"/>
                  </a:lnTo>
                  <a:lnTo>
                    <a:pt x="16" y="15"/>
                  </a:lnTo>
                  <a:lnTo>
                    <a:pt x="23" y="8"/>
                  </a:lnTo>
                  <a:lnTo>
                    <a:pt x="31" y="4"/>
                  </a:lnTo>
                  <a:lnTo>
                    <a:pt x="34" y="3"/>
                  </a:lnTo>
                  <a:lnTo>
                    <a:pt x="44" y="1"/>
                  </a:lnTo>
                  <a:lnTo>
                    <a:pt x="54"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38" name="Freeform 34"/>
            <p:cNvSpPr/>
            <p:nvPr/>
          </p:nvSpPr>
          <p:spPr bwMode="auto">
            <a:xfrm>
              <a:off x="9153525" y="5499100"/>
              <a:ext cx="79375" cy="79375"/>
            </a:xfrm>
            <a:custGeom>
              <a:avLst/>
              <a:gdLst>
                <a:gd name="T0" fmla="*/ 25 w 50"/>
                <a:gd name="T1" fmla="*/ 0 h 50"/>
                <a:gd name="T2" fmla="*/ 34 w 50"/>
                <a:gd name="T3" fmla="*/ 2 h 50"/>
                <a:gd name="T4" fmla="*/ 42 w 50"/>
                <a:gd name="T5" fmla="*/ 8 h 50"/>
                <a:gd name="T6" fmla="*/ 48 w 50"/>
                <a:gd name="T7" fmla="*/ 15 h 50"/>
                <a:gd name="T8" fmla="*/ 50 w 50"/>
                <a:gd name="T9" fmla="*/ 25 h 50"/>
                <a:gd name="T10" fmla="*/ 48 w 50"/>
                <a:gd name="T11" fmla="*/ 35 h 50"/>
                <a:gd name="T12" fmla="*/ 42 w 50"/>
                <a:gd name="T13" fmla="*/ 42 h 50"/>
                <a:gd name="T14" fmla="*/ 34 w 50"/>
                <a:gd name="T15" fmla="*/ 48 h 50"/>
                <a:gd name="T16" fmla="*/ 25 w 50"/>
                <a:gd name="T17" fmla="*/ 50 h 50"/>
                <a:gd name="T18" fmla="*/ 15 w 50"/>
                <a:gd name="T19" fmla="*/ 48 h 50"/>
                <a:gd name="T20" fmla="*/ 6 w 50"/>
                <a:gd name="T21" fmla="*/ 42 h 50"/>
                <a:gd name="T22" fmla="*/ 1 w 50"/>
                <a:gd name="T23" fmla="*/ 35 h 50"/>
                <a:gd name="T24" fmla="*/ 0 w 50"/>
                <a:gd name="T25" fmla="*/ 25 h 50"/>
                <a:gd name="T26" fmla="*/ 1 w 50"/>
                <a:gd name="T27" fmla="*/ 15 h 50"/>
                <a:gd name="T28" fmla="*/ 6 w 50"/>
                <a:gd name="T29" fmla="*/ 8 h 50"/>
                <a:gd name="T30" fmla="*/ 15 w 50"/>
                <a:gd name="T31" fmla="*/ 2 h 50"/>
                <a:gd name="T32" fmla="*/ 25 w 50"/>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0">
                  <a:moveTo>
                    <a:pt x="25" y="0"/>
                  </a:moveTo>
                  <a:lnTo>
                    <a:pt x="34" y="2"/>
                  </a:lnTo>
                  <a:lnTo>
                    <a:pt x="42" y="8"/>
                  </a:lnTo>
                  <a:lnTo>
                    <a:pt x="48" y="15"/>
                  </a:lnTo>
                  <a:lnTo>
                    <a:pt x="50" y="25"/>
                  </a:lnTo>
                  <a:lnTo>
                    <a:pt x="48" y="35"/>
                  </a:lnTo>
                  <a:lnTo>
                    <a:pt x="42" y="42"/>
                  </a:lnTo>
                  <a:lnTo>
                    <a:pt x="34" y="48"/>
                  </a:lnTo>
                  <a:lnTo>
                    <a:pt x="25" y="50"/>
                  </a:lnTo>
                  <a:lnTo>
                    <a:pt x="15" y="48"/>
                  </a:lnTo>
                  <a:lnTo>
                    <a:pt x="6" y="42"/>
                  </a:lnTo>
                  <a:lnTo>
                    <a:pt x="1" y="35"/>
                  </a:lnTo>
                  <a:lnTo>
                    <a:pt x="0" y="25"/>
                  </a:lnTo>
                  <a:lnTo>
                    <a:pt x="1" y="15"/>
                  </a:lnTo>
                  <a:lnTo>
                    <a:pt x="6" y="8"/>
                  </a:lnTo>
                  <a:lnTo>
                    <a:pt x="15" y="2"/>
                  </a:lnTo>
                  <a:lnTo>
                    <a:pt x="25"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39" name="Rectangle 35"/>
            <p:cNvSpPr>
              <a:spLocks noChangeArrowheads="1"/>
            </p:cNvSpPr>
            <p:nvPr/>
          </p:nvSpPr>
          <p:spPr bwMode="auto">
            <a:xfrm>
              <a:off x="9101138" y="5532438"/>
              <a:ext cx="14288" cy="12700"/>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40" name="Freeform 36"/>
            <p:cNvSpPr>
              <a:spLocks noEditPoints="1"/>
            </p:cNvSpPr>
            <p:nvPr/>
          </p:nvSpPr>
          <p:spPr bwMode="auto">
            <a:xfrm>
              <a:off x="8131175" y="5532438"/>
              <a:ext cx="944563" cy="12700"/>
            </a:xfrm>
            <a:custGeom>
              <a:avLst/>
              <a:gdLst>
                <a:gd name="T0" fmla="*/ 595 w 595"/>
                <a:gd name="T1" fmla="*/ 0 h 8"/>
                <a:gd name="T2" fmla="*/ 577 w 595"/>
                <a:gd name="T3" fmla="*/ 8 h 8"/>
                <a:gd name="T4" fmla="*/ 544 w 595"/>
                <a:gd name="T5" fmla="*/ 0 h 8"/>
                <a:gd name="T6" fmla="*/ 561 w 595"/>
                <a:gd name="T7" fmla="*/ 8 h 8"/>
                <a:gd name="T8" fmla="*/ 544 w 595"/>
                <a:gd name="T9" fmla="*/ 0 h 8"/>
                <a:gd name="T10" fmla="*/ 527 w 595"/>
                <a:gd name="T11" fmla="*/ 0 h 8"/>
                <a:gd name="T12" fmla="*/ 510 w 595"/>
                <a:gd name="T13" fmla="*/ 8 h 8"/>
                <a:gd name="T14" fmla="*/ 476 w 595"/>
                <a:gd name="T15" fmla="*/ 0 h 8"/>
                <a:gd name="T16" fmla="*/ 493 w 595"/>
                <a:gd name="T17" fmla="*/ 8 h 8"/>
                <a:gd name="T18" fmla="*/ 476 w 595"/>
                <a:gd name="T19" fmla="*/ 0 h 8"/>
                <a:gd name="T20" fmla="*/ 459 w 595"/>
                <a:gd name="T21" fmla="*/ 0 h 8"/>
                <a:gd name="T22" fmla="*/ 441 w 595"/>
                <a:gd name="T23" fmla="*/ 8 h 8"/>
                <a:gd name="T24" fmla="*/ 408 w 595"/>
                <a:gd name="T25" fmla="*/ 0 h 8"/>
                <a:gd name="T26" fmla="*/ 425 w 595"/>
                <a:gd name="T27" fmla="*/ 8 h 8"/>
                <a:gd name="T28" fmla="*/ 408 w 595"/>
                <a:gd name="T29" fmla="*/ 0 h 8"/>
                <a:gd name="T30" fmla="*/ 391 w 595"/>
                <a:gd name="T31" fmla="*/ 0 h 8"/>
                <a:gd name="T32" fmla="*/ 374 w 595"/>
                <a:gd name="T33" fmla="*/ 8 h 8"/>
                <a:gd name="T34" fmla="*/ 340 w 595"/>
                <a:gd name="T35" fmla="*/ 0 h 8"/>
                <a:gd name="T36" fmla="*/ 357 w 595"/>
                <a:gd name="T37" fmla="*/ 8 h 8"/>
                <a:gd name="T38" fmla="*/ 340 w 595"/>
                <a:gd name="T39" fmla="*/ 0 h 8"/>
                <a:gd name="T40" fmla="*/ 323 w 595"/>
                <a:gd name="T41" fmla="*/ 0 h 8"/>
                <a:gd name="T42" fmla="*/ 305 w 595"/>
                <a:gd name="T43" fmla="*/ 8 h 8"/>
                <a:gd name="T44" fmla="*/ 272 w 595"/>
                <a:gd name="T45" fmla="*/ 0 h 8"/>
                <a:gd name="T46" fmla="*/ 289 w 595"/>
                <a:gd name="T47" fmla="*/ 8 h 8"/>
                <a:gd name="T48" fmla="*/ 272 w 595"/>
                <a:gd name="T49" fmla="*/ 0 h 8"/>
                <a:gd name="T50" fmla="*/ 255 w 595"/>
                <a:gd name="T51" fmla="*/ 0 h 8"/>
                <a:gd name="T52" fmla="*/ 238 w 595"/>
                <a:gd name="T53" fmla="*/ 8 h 8"/>
                <a:gd name="T54" fmla="*/ 204 w 595"/>
                <a:gd name="T55" fmla="*/ 0 h 8"/>
                <a:gd name="T56" fmla="*/ 221 w 595"/>
                <a:gd name="T57" fmla="*/ 8 h 8"/>
                <a:gd name="T58" fmla="*/ 204 w 595"/>
                <a:gd name="T59" fmla="*/ 0 h 8"/>
                <a:gd name="T60" fmla="*/ 187 w 595"/>
                <a:gd name="T61" fmla="*/ 0 h 8"/>
                <a:gd name="T62" fmla="*/ 169 w 595"/>
                <a:gd name="T63" fmla="*/ 8 h 8"/>
                <a:gd name="T64" fmla="*/ 136 w 595"/>
                <a:gd name="T65" fmla="*/ 0 h 8"/>
                <a:gd name="T66" fmla="*/ 153 w 595"/>
                <a:gd name="T67" fmla="*/ 8 h 8"/>
                <a:gd name="T68" fmla="*/ 136 w 595"/>
                <a:gd name="T69" fmla="*/ 0 h 8"/>
                <a:gd name="T70" fmla="*/ 119 w 595"/>
                <a:gd name="T71" fmla="*/ 0 h 8"/>
                <a:gd name="T72" fmla="*/ 102 w 595"/>
                <a:gd name="T73" fmla="*/ 8 h 8"/>
                <a:gd name="T74" fmla="*/ 68 w 595"/>
                <a:gd name="T75" fmla="*/ 0 h 8"/>
                <a:gd name="T76" fmla="*/ 85 w 595"/>
                <a:gd name="T77" fmla="*/ 8 h 8"/>
                <a:gd name="T78" fmla="*/ 68 w 595"/>
                <a:gd name="T79" fmla="*/ 0 h 8"/>
                <a:gd name="T80" fmla="*/ 51 w 595"/>
                <a:gd name="T81" fmla="*/ 0 h 8"/>
                <a:gd name="T82" fmla="*/ 35 w 595"/>
                <a:gd name="T83" fmla="*/ 8 h 8"/>
                <a:gd name="T84" fmla="*/ 0 w 595"/>
                <a:gd name="T85" fmla="*/ 0 h 8"/>
                <a:gd name="T86" fmla="*/ 17 w 595"/>
                <a:gd name="T87" fmla="*/ 8 h 8"/>
                <a:gd name="T88" fmla="*/ 0 w 595"/>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5" h="8">
                  <a:moveTo>
                    <a:pt x="577" y="0"/>
                  </a:moveTo>
                  <a:lnTo>
                    <a:pt x="595" y="0"/>
                  </a:lnTo>
                  <a:lnTo>
                    <a:pt x="595" y="8"/>
                  </a:lnTo>
                  <a:lnTo>
                    <a:pt x="577" y="8"/>
                  </a:lnTo>
                  <a:lnTo>
                    <a:pt x="577" y="0"/>
                  </a:lnTo>
                  <a:close/>
                  <a:moveTo>
                    <a:pt x="544" y="0"/>
                  </a:moveTo>
                  <a:lnTo>
                    <a:pt x="561" y="0"/>
                  </a:lnTo>
                  <a:lnTo>
                    <a:pt x="561" y="8"/>
                  </a:lnTo>
                  <a:lnTo>
                    <a:pt x="544" y="8"/>
                  </a:lnTo>
                  <a:lnTo>
                    <a:pt x="544" y="0"/>
                  </a:lnTo>
                  <a:close/>
                  <a:moveTo>
                    <a:pt x="510" y="0"/>
                  </a:moveTo>
                  <a:lnTo>
                    <a:pt x="527" y="0"/>
                  </a:lnTo>
                  <a:lnTo>
                    <a:pt x="527" y="8"/>
                  </a:lnTo>
                  <a:lnTo>
                    <a:pt x="510" y="8"/>
                  </a:lnTo>
                  <a:lnTo>
                    <a:pt x="510" y="0"/>
                  </a:lnTo>
                  <a:close/>
                  <a:moveTo>
                    <a:pt x="476" y="0"/>
                  </a:moveTo>
                  <a:lnTo>
                    <a:pt x="493" y="0"/>
                  </a:lnTo>
                  <a:lnTo>
                    <a:pt x="493" y="8"/>
                  </a:lnTo>
                  <a:lnTo>
                    <a:pt x="476" y="8"/>
                  </a:lnTo>
                  <a:lnTo>
                    <a:pt x="476" y="0"/>
                  </a:lnTo>
                  <a:close/>
                  <a:moveTo>
                    <a:pt x="441" y="0"/>
                  </a:moveTo>
                  <a:lnTo>
                    <a:pt x="459" y="0"/>
                  </a:lnTo>
                  <a:lnTo>
                    <a:pt x="459" y="8"/>
                  </a:lnTo>
                  <a:lnTo>
                    <a:pt x="441" y="8"/>
                  </a:lnTo>
                  <a:lnTo>
                    <a:pt x="441" y="0"/>
                  </a:lnTo>
                  <a:close/>
                  <a:moveTo>
                    <a:pt x="408" y="0"/>
                  </a:moveTo>
                  <a:lnTo>
                    <a:pt x="425" y="0"/>
                  </a:lnTo>
                  <a:lnTo>
                    <a:pt x="425" y="8"/>
                  </a:lnTo>
                  <a:lnTo>
                    <a:pt x="408" y="8"/>
                  </a:lnTo>
                  <a:lnTo>
                    <a:pt x="408" y="0"/>
                  </a:lnTo>
                  <a:close/>
                  <a:moveTo>
                    <a:pt x="374" y="0"/>
                  </a:moveTo>
                  <a:lnTo>
                    <a:pt x="391" y="0"/>
                  </a:lnTo>
                  <a:lnTo>
                    <a:pt x="391" y="8"/>
                  </a:lnTo>
                  <a:lnTo>
                    <a:pt x="374" y="8"/>
                  </a:lnTo>
                  <a:lnTo>
                    <a:pt x="374" y="0"/>
                  </a:lnTo>
                  <a:close/>
                  <a:moveTo>
                    <a:pt x="340" y="0"/>
                  </a:moveTo>
                  <a:lnTo>
                    <a:pt x="357" y="0"/>
                  </a:lnTo>
                  <a:lnTo>
                    <a:pt x="357" y="8"/>
                  </a:lnTo>
                  <a:lnTo>
                    <a:pt x="340" y="8"/>
                  </a:lnTo>
                  <a:lnTo>
                    <a:pt x="340" y="0"/>
                  </a:lnTo>
                  <a:close/>
                  <a:moveTo>
                    <a:pt x="305" y="0"/>
                  </a:moveTo>
                  <a:lnTo>
                    <a:pt x="323" y="0"/>
                  </a:lnTo>
                  <a:lnTo>
                    <a:pt x="323" y="8"/>
                  </a:lnTo>
                  <a:lnTo>
                    <a:pt x="305" y="8"/>
                  </a:lnTo>
                  <a:lnTo>
                    <a:pt x="305" y="0"/>
                  </a:lnTo>
                  <a:close/>
                  <a:moveTo>
                    <a:pt x="272" y="0"/>
                  </a:moveTo>
                  <a:lnTo>
                    <a:pt x="289" y="0"/>
                  </a:lnTo>
                  <a:lnTo>
                    <a:pt x="289" y="8"/>
                  </a:lnTo>
                  <a:lnTo>
                    <a:pt x="272" y="8"/>
                  </a:lnTo>
                  <a:lnTo>
                    <a:pt x="272" y="0"/>
                  </a:lnTo>
                  <a:close/>
                  <a:moveTo>
                    <a:pt x="238" y="0"/>
                  </a:moveTo>
                  <a:lnTo>
                    <a:pt x="255" y="0"/>
                  </a:lnTo>
                  <a:lnTo>
                    <a:pt x="255" y="8"/>
                  </a:lnTo>
                  <a:lnTo>
                    <a:pt x="238" y="8"/>
                  </a:lnTo>
                  <a:lnTo>
                    <a:pt x="238" y="0"/>
                  </a:lnTo>
                  <a:close/>
                  <a:moveTo>
                    <a:pt x="204" y="0"/>
                  </a:moveTo>
                  <a:lnTo>
                    <a:pt x="221" y="0"/>
                  </a:lnTo>
                  <a:lnTo>
                    <a:pt x="221" y="8"/>
                  </a:lnTo>
                  <a:lnTo>
                    <a:pt x="204" y="8"/>
                  </a:lnTo>
                  <a:lnTo>
                    <a:pt x="204" y="0"/>
                  </a:lnTo>
                  <a:close/>
                  <a:moveTo>
                    <a:pt x="169" y="0"/>
                  </a:moveTo>
                  <a:lnTo>
                    <a:pt x="187" y="0"/>
                  </a:lnTo>
                  <a:lnTo>
                    <a:pt x="187" y="8"/>
                  </a:lnTo>
                  <a:lnTo>
                    <a:pt x="169" y="8"/>
                  </a:lnTo>
                  <a:lnTo>
                    <a:pt x="169" y="0"/>
                  </a:lnTo>
                  <a:close/>
                  <a:moveTo>
                    <a:pt x="136" y="0"/>
                  </a:moveTo>
                  <a:lnTo>
                    <a:pt x="153" y="0"/>
                  </a:lnTo>
                  <a:lnTo>
                    <a:pt x="153" y="8"/>
                  </a:lnTo>
                  <a:lnTo>
                    <a:pt x="136" y="8"/>
                  </a:lnTo>
                  <a:lnTo>
                    <a:pt x="136" y="0"/>
                  </a:lnTo>
                  <a:close/>
                  <a:moveTo>
                    <a:pt x="102" y="0"/>
                  </a:moveTo>
                  <a:lnTo>
                    <a:pt x="119" y="0"/>
                  </a:lnTo>
                  <a:lnTo>
                    <a:pt x="119" y="8"/>
                  </a:lnTo>
                  <a:lnTo>
                    <a:pt x="102" y="8"/>
                  </a:lnTo>
                  <a:lnTo>
                    <a:pt x="102" y="0"/>
                  </a:lnTo>
                  <a:close/>
                  <a:moveTo>
                    <a:pt x="68" y="0"/>
                  </a:moveTo>
                  <a:lnTo>
                    <a:pt x="85" y="0"/>
                  </a:lnTo>
                  <a:lnTo>
                    <a:pt x="85" y="8"/>
                  </a:lnTo>
                  <a:lnTo>
                    <a:pt x="68" y="8"/>
                  </a:lnTo>
                  <a:lnTo>
                    <a:pt x="68" y="0"/>
                  </a:lnTo>
                  <a:close/>
                  <a:moveTo>
                    <a:pt x="35" y="0"/>
                  </a:moveTo>
                  <a:lnTo>
                    <a:pt x="51" y="0"/>
                  </a:lnTo>
                  <a:lnTo>
                    <a:pt x="51" y="8"/>
                  </a:lnTo>
                  <a:lnTo>
                    <a:pt x="35" y="8"/>
                  </a:lnTo>
                  <a:lnTo>
                    <a:pt x="35" y="0"/>
                  </a:lnTo>
                  <a:close/>
                  <a:moveTo>
                    <a:pt x="0" y="0"/>
                  </a:moveTo>
                  <a:lnTo>
                    <a:pt x="17" y="0"/>
                  </a:lnTo>
                  <a:lnTo>
                    <a:pt x="17" y="8"/>
                  </a:lnTo>
                  <a:lnTo>
                    <a:pt x="0" y="8"/>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41" name="Freeform 37"/>
            <p:cNvSpPr/>
            <p:nvPr/>
          </p:nvSpPr>
          <p:spPr bwMode="auto">
            <a:xfrm>
              <a:off x="8081963" y="5524500"/>
              <a:ext cx="20638" cy="20637"/>
            </a:xfrm>
            <a:custGeom>
              <a:avLst/>
              <a:gdLst>
                <a:gd name="T0" fmla="*/ 0 w 13"/>
                <a:gd name="T1" fmla="*/ 0 h 13"/>
                <a:gd name="T2" fmla="*/ 9 w 13"/>
                <a:gd name="T3" fmla="*/ 0 h 13"/>
                <a:gd name="T4" fmla="*/ 9 w 13"/>
                <a:gd name="T5" fmla="*/ 5 h 13"/>
                <a:gd name="T6" fmla="*/ 13 w 13"/>
                <a:gd name="T7" fmla="*/ 5 h 13"/>
                <a:gd name="T8" fmla="*/ 13 w 13"/>
                <a:gd name="T9" fmla="*/ 13 h 13"/>
                <a:gd name="T10" fmla="*/ 0 w 13"/>
                <a:gd name="T11" fmla="*/ 13 h 13"/>
                <a:gd name="T12" fmla="*/ 0 w 1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0"/>
                  </a:moveTo>
                  <a:lnTo>
                    <a:pt x="9" y="0"/>
                  </a:lnTo>
                  <a:lnTo>
                    <a:pt x="9" y="5"/>
                  </a:lnTo>
                  <a:lnTo>
                    <a:pt x="13" y="5"/>
                  </a:lnTo>
                  <a:lnTo>
                    <a:pt x="13" y="13"/>
                  </a:lnTo>
                  <a:lnTo>
                    <a:pt x="0" y="13"/>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42" name="Freeform 38"/>
            <p:cNvSpPr>
              <a:spLocks noEditPoints="1"/>
            </p:cNvSpPr>
            <p:nvPr/>
          </p:nvSpPr>
          <p:spPr bwMode="auto">
            <a:xfrm>
              <a:off x="8081963" y="5383213"/>
              <a:ext cx="14288" cy="119062"/>
            </a:xfrm>
            <a:custGeom>
              <a:avLst/>
              <a:gdLst>
                <a:gd name="T0" fmla="*/ 0 w 9"/>
                <a:gd name="T1" fmla="*/ 60 h 75"/>
                <a:gd name="T2" fmla="*/ 9 w 9"/>
                <a:gd name="T3" fmla="*/ 60 h 75"/>
                <a:gd name="T4" fmla="*/ 9 w 9"/>
                <a:gd name="T5" fmla="*/ 75 h 75"/>
                <a:gd name="T6" fmla="*/ 0 w 9"/>
                <a:gd name="T7" fmla="*/ 75 h 75"/>
                <a:gd name="T8" fmla="*/ 0 w 9"/>
                <a:gd name="T9" fmla="*/ 60 h 75"/>
                <a:gd name="T10" fmla="*/ 0 w 9"/>
                <a:gd name="T11" fmla="*/ 31 h 75"/>
                <a:gd name="T12" fmla="*/ 9 w 9"/>
                <a:gd name="T13" fmla="*/ 31 h 75"/>
                <a:gd name="T14" fmla="*/ 9 w 9"/>
                <a:gd name="T15" fmla="*/ 45 h 75"/>
                <a:gd name="T16" fmla="*/ 0 w 9"/>
                <a:gd name="T17" fmla="*/ 45 h 75"/>
                <a:gd name="T18" fmla="*/ 0 w 9"/>
                <a:gd name="T19" fmla="*/ 31 h 75"/>
                <a:gd name="T20" fmla="*/ 0 w 9"/>
                <a:gd name="T21" fmla="*/ 0 h 75"/>
                <a:gd name="T22" fmla="*/ 9 w 9"/>
                <a:gd name="T23" fmla="*/ 0 h 75"/>
                <a:gd name="T24" fmla="*/ 9 w 9"/>
                <a:gd name="T25" fmla="*/ 15 h 75"/>
                <a:gd name="T26" fmla="*/ 0 w 9"/>
                <a:gd name="T27" fmla="*/ 15 h 75"/>
                <a:gd name="T28" fmla="*/ 0 w 9"/>
                <a:gd name="T2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5">
                  <a:moveTo>
                    <a:pt x="0" y="60"/>
                  </a:moveTo>
                  <a:lnTo>
                    <a:pt x="9" y="60"/>
                  </a:lnTo>
                  <a:lnTo>
                    <a:pt x="9" y="75"/>
                  </a:lnTo>
                  <a:lnTo>
                    <a:pt x="0" y="75"/>
                  </a:lnTo>
                  <a:lnTo>
                    <a:pt x="0" y="60"/>
                  </a:lnTo>
                  <a:close/>
                  <a:moveTo>
                    <a:pt x="0" y="31"/>
                  </a:moveTo>
                  <a:lnTo>
                    <a:pt x="9" y="31"/>
                  </a:lnTo>
                  <a:lnTo>
                    <a:pt x="9" y="45"/>
                  </a:lnTo>
                  <a:lnTo>
                    <a:pt x="0" y="45"/>
                  </a:lnTo>
                  <a:lnTo>
                    <a:pt x="0" y="31"/>
                  </a:lnTo>
                  <a:close/>
                  <a:moveTo>
                    <a:pt x="0" y="0"/>
                  </a:moveTo>
                  <a:lnTo>
                    <a:pt x="9" y="0"/>
                  </a:lnTo>
                  <a:lnTo>
                    <a:pt x="9" y="15"/>
                  </a:lnTo>
                  <a:lnTo>
                    <a:pt x="0" y="15"/>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43" name="Rectangle 39"/>
            <p:cNvSpPr>
              <a:spLocks noChangeArrowheads="1"/>
            </p:cNvSpPr>
            <p:nvPr/>
          </p:nvSpPr>
          <p:spPr bwMode="auto">
            <a:xfrm>
              <a:off x="8081963" y="5345113"/>
              <a:ext cx="14288" cy="14287"/>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grpSp>
      <p:grpSp>
        <p:nvGrpSpPr>
          <p:cNvPr id="44" name="组合 43"/>
          <p:cNvGrpSpPr/>
          <p:nvPr/>
        </p:nvGrpSpPr>
        <p:grpSpPr>
          <a:xfrm>
            <a:off x="3851158" y="987548"/>
            <a:ext cx="4020893" cy="2846305"/>
            <a:chOff x="4308475" y="1747838"/>
            <a:chExt cx="4240786" cy="3001962"/>
          </a:xfrm>
        </p:grpSpPr>
        <p:sp>
          <p:nvSpPr>
            <p:cNvPr id="45" name="Freeform 40"/>
            <p:cNvSpPr>
              <a:spLocks noEditPoints="1"/>
            </p:cNvSpPr>
            <p:nvPr/>
          </p:nvSpPr>
          <p:spPr bwMode="auto">
            <a:xfrm rot="19256080">
              <a:off x="7028231" y="2952169"/>
              <a:ext cx="1358900" cy="889000"/>
            </a:xfrm>
            <a:custGeom>
              <a:avLst/>
              <a:gdLst>
                <a:gd name="T0" fmla="*/ 167 w 856"/>
                <a:gd name="T1" fmla="*/ 314 h 560"/>
                <a:gd name="T2" fmla="*/ 205 w 856"/>
                <a:gd name="T3" fmla="*/ 410 h 560"/>
                <a:gd name="T4" fmla="*/ 176 w 856"/>
                <a:gd name="T5" fmla="*/ 312 h 560"/>
                <a:gd name="T6" fmla="*/ 232 w 856"/>
                <a:gd name="T7" fmla="*/ 343 h 560"/>
                <a:gd name="T8" fmla="*/ 271 w 856"/>
                <a:gd name="T9" fmla="*/ 438 h 560"/>
                <a:gd name="T10" fmla="*/ 214 w 856"/>
                <a:gd name="T11" fmla="*/ 294 h 560"/>
                <a:gd name="T12" fmla="*/ 330 w 856"/>
                <a:gd name="T13" fmla="*/ 419 h 560"/>
                <a:gd name="T14" fmla="*/ 342 w 856"/>
                <a:gd name="T15" fmla="*/ 460 h 560"/>
                <a:gd name="T16" fmla="*/ 312 w 856"/>
                <a:gd name="T17" fmla="*/ 322 h 560"/>
                <a:gd name="T18" fmla="*/ 373 w 856"/>
                <a:gd name="T19" fmla="*/ 367 h 560"/>
                <a:gd name="T20" fmla="*/ 402 w 856"/>
                <a:gd name="T21" fmla="*/ 470 h 560"/>
                <a:gd name="T22" fmla="*/ 371 w 856"/>
                <a:gd name="T23" fmla="*/ 337 h 560"/>
                <a:gd name="T24" fmla="*/ 458 w 856"/>
                <a:gd name="T25" fmla="*/ 386 h 560"/>
                <a:gd name="T26" fmla="*/ 464 w 856"/>
                <a:gd name="T27" fmla="*/ 384 h 560"/>
                <a:gd name="T28" fmla="*/ 511 w 856"/>
                <a:gd name="T29" fmla="*/ 333 h 560"/>
                <a:gd name="T30" fmla="*/ 545 w 856"/>
                <a:gd name="T31" fmla="*/ 436 h 560"/>
                <a:gd name="T32" fmla="*/ 523 w 856"/>
                <a:gd name="T33" fmla="*/ 334 h 560"/>
                <a:gd name="T34" fmla="*/ 585 w 856"/>
                <a:gd name="T35" fmla="*/ 353 h 560"/>
                <a:gd name="T36" fmla="*/ 595 w 856"/>
                <a:gd name="T37" fmla="*/ 381 h 560"/>
                <a:gd name="T38" fmla="*/ 640 w 856"/>
                <a:gd name="T39" fmla="*/ 343 h 560"/>
                <a:gd name="T40" fmla="*/ 650 w 856"/>
                <a:gd name="T41" fmla="*/ 364 h 560"/>
                <a:gd name="T42" fmla="*/ 761 w 856"/>
                <a:gd name="T43" fmla="*/ 321 h 560"/>
                <a:gd name="T44" fmla="*/ 853 w 856"/>
                <a:gd name="T45" fmla="*/ 322 h 560"/>
                <a:gd name="T46" fmla="*/ 773 w 856"/>
                <a:gd name="T47" fmla="*/ 353 h 560"/>
                <a:gd name="T48" fmla="*/ 574 w 856"/>
                <a:gd name="T49" fmla="*/ 471 h 560"/>
                <a:gd name="T50" fmla="*/ 390 w 856"/>
                <a:gd name="T51" fmla="*/ 554 h 560"/>
                <a:gd name="T52" fmla="*/ 228 w 856"/>
                <a:gd name="T53" fmla="*/ 522 h 560"/>
                <a:gd name="T54" fmla="*/ 99 w 856"/>
                <a:gd name="T55" fmla="*/ 347 h 560"/>
                <a:gd name="T56" fmla="*/ 375 w 856"/>
                <a:gd name="T57" fmla="*/ 0 h 560"/>
                <a:gd name="T58" fmla="*/ 558 w 856"/>
                <a:gd name="T59" fmla="*/ 86 h 560"/>
                <a:gd name="T60" fmla="*/ 732 w 856"/>
                <a:gd name="T61" fmla="*/ 241 h 560"/>
                <a:gd name="T62" fmla="*/ 814 w 856"/>
                <a:gd name="T63" fmla="*/ 300 h 560"/>
                <a:gd name="T64" fmla="*/ 841 w 856"/>
                <a:gd name="T65" fmla="*/ 321 h 560"/>
                <a:gd name="T66" fmla="*/ 648 w 856"/>
                <a:gd name="T67" fmla="*/ 315 h 560"/>
                <a:gd name="T68" fmla="*/ 673 w 856"/>
                <a:gd name="T69" fmla="*/ 249 h 560"/>
                <a:gd name="T70" fmla="*/ 642 w 856"/>
                <a:gd name="T71" fmla="*/ 315 h 560"/>
                <a:gd name="T72" fmla="*/ 619 w 856"/>
                <a:gd name="T73" fmla="*/ 223 h 560"/>
                <a:gd name="T74" fmla="*/ 592 w 856"/>
                <a:gd name="T75" fmla="*/ 297 h 560"/>
                <a:gd name="T76" fmla="*/ 546 w 856"/>
                <a:gd name="T77" fmla="*/ 275 h 560"/>
                <a:gd name="T78" fmla="*/ 566 w 856"/>
                <a:gd name="T79" fmla="*/ 196 h 560"/>
                <a:gd name="T80" fmla="*/ 525 w 856"/>
                <a:gd name="T81" fmla="*/ 291 h 560"/>
                <a:gd name="T82" fmla="*/ 478 w 856"/>
                <a:gd name="T83" fmla="*/ 245 h 560"/>
                <a:gd name="T84" fmla="*/ 487 w 856"/>
                <a:gd name="T85" fmla="*/ 198 h 560"/>
                <a:gd name="T86" fmla="*/ 369 w 856"/>
                <a:gd name="T87" fmla="*/ 294 h 560"/>
                <a:gd name="T88" fmla="*/ 424 w 856"/>
                <a:gd name="T89" fmla="*/ 184 h 560"/>
                <a:gd name="T90" fmla="*/ 422 w 856"/>
                <a:gd name="T91" fmla="*/ 170 h 560"/>
                <a:gd name="T92" fmla="*/ 350 w 856"/>
                <a:gd name="T93" fmla="*/ 292 h 560"/>
                <a:gd name="T94" fmla="*/ 340 w 856"/>
                <a:gd name="T95" fmla="*/ 216 h 560"/>
                <a:gd name="T96" fmla="*/ 354 w 856"/>
                <a:gd name="T97" fmla="*/ 107 h 560"/>
                <a:gd name="T98" fmla="*/ 319 w 856"/>
                <a:gd name="T99" fmla="*/ 227 h 560"/>
                <a:gd name="T100" fmla="*/ 254 w 856"/>
                <a:gd name="T101" fmla="*/ 220 h 560"/>
                <a:gd name="T102" fmla="*/ 287 w 856"/>
                <a:gd name="T103" fmla="*/ 122 h 560"/>
                <a:gd name="T104" fmla="*/ 215 w 856"/>
                <a:gd name="T105" fmla="*/ 257 h 560"/>
                <a:gd name="T106" fmla="*/ 199 w 856"/>
                <a:gd name="T107" fmla="*/ 205 h 560"/>
                <a:gd name="T108" fmla="*/ 217 w 856"/>
                <a:gd name="T109" fmla="*/ 143 h 560"/>
                <a:gd name="T110" fmla="*/ 142 w 856"/>
                <a:gd name="T111" fmla="*/ 258 h 560"/>
                <a:gd name="T112" fmla="*/ 67 w 856"/>
                <a:gd name="T113" fmla="*/ 205 h 560"/>
                <a:gd name="T114" fmla="*/ 226 w 856"/>
                <a:gd name="T115" fmla="*/ 49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6" h="560">
                  <a:moveTo>
                    <a:pt x="6" y="262"/>
                  </a:moveTo>
                  <a:lnTo>
                    <a:pt x="51" y="271"/>
                  </a:lnTo>
                  <a:lnTo>
                    <a:pt x="98" y="279"/>
                  </a:lnTo>
                  <a:lnTo>
                    <a:pt x="147" y="286"/>
                  </a:lnTo>
                  <a:lnTo>
                    <a:pt x="156" y="297"/>
                  </a:lnTo>
                  <a:lnTo>
                    <a:pt x="167" y="314"/>
                  </a:lnTo>
                  <a:lnTo>
                    <a:pt x="179" y="334"/>
                  </a:lnTo>
                  <a:lnTo>
                    <a:pt x="190" y="358"/>
                  </a:lnTo>
                  <a:lnTo>
                    <a:pt x="199" y="386"/>
                  </a:lnTo>
                  <a:lnTo>
                    <a:pt x="204" y="418"/>
                  </a:lnTo>
                  <a:lnTo>
                    <a:pt x="204" y="416"/>
                  </a:lnTo>
                  <a:lnTo>
                    <a:pt x="205" y="410"/>
                  </a:lnTo>
                  <a:lnTo>
                    <a:pt x="205" y="402"/>
                  </a:lnTo>
                  <a:lnTo>
                    <a:pt x="205" y="390"/>
                  </a:lnTo>
                  <a:lnTo>
                    <a:pt x="202" y="374"/>
                  </a:lnTo>
                  <a:lnTo>
                    <a:pt x="198" y="356"/>
                  </a:lnTo>
                  <a:lnTo>
                    <a:pt x="189" y="335"/>
                  </a:lnTo>
                  <a:lnTo>
                    <a:pt x="176" y="312"/>
                  </a:lnTo>
                  <a:lnTo>
                    <a:pt x="158" y="287"/>
                  </a:lnTo>
                  <a:lnTo>
                    <a:pt x="194" y="292"/>
                  </a:lnTo>
                  <a:lnTo>
                    <a:pt x="201" y="299"/>
                  </a:lnTo>
                  <a:lnTo>
                    <a:pt x="211" y="310"/>
                  </a:lnTo>
                  <a:lnTo>
                    <a:pt x="222" y="324"/>
                  </a:lnTo>
                  <a:lnTo>
                    <a:pt x="232" y="343"/>
                  </a:lnTo>
                  <a:lnTo>
                    <a:pt x="244" y="365"/>
                  </a:lnTo>
                  <a:lnTo>
                    <a:pt x="255" y="390"/>
                  </a:lnTo>
                  <a:lnTo>
                    <a:pt x="264" y="419"/>
                  </a:lnTo>
                  <a:lnTo>
                    <a:pt x="272" y="452"/>
                  </a:lnTo>
                  <a:lnTo>
                    <a:pt x="272" y="447"/>
                  </a:lnTo>
                  <a:lnTo>
                    <a:pt x="271" y="438"/>
                  </a:lnTo>
                  <a:lnTo>
                    <a:pt x="268" y="422"/>
                  </a:lnTo>
                  <a:lnTo>
                    <a:pt x="265" y="403"/>
                  </a:lnTo>
                  <a:lnTo>
                    <a:pt x="259" y="379"/>
                  </a:lnTo>
                  <a:lnTo>
                    <a:pt x="248" y="353"/>
                  </a:lnTo>
                  <a:lnTo>
                    <a:pt x="234" y="323"/>
                  </a:lnTo>
                  <a:lnTo>
                    <a:pt x="214" y="294"/>
                  </a:lnTo>
                  <a:lnTo>
                    <a:pt x="272" y="299"/>
                  </a:lnTo>
                  <a:lnTo>
                    <a:pt x="290" y="320"/>
                  </a:lnTo>
                  <a:lnTo>
                    <a:pt x="304" y="343"/>
                  </a:lnTo>
                  <a:lnTo>
                    <a:pt x="315" y="368"/>
                  </a:lnTo>
                  <a:lnTo>
                    <a:pt x="324" y="394"/>
                  </a:lnTo>
                  <a:lnTo>
                    <a:pt x="330" y="419"/>
                  </a:lnTo>
                  <a:lnTo>
                    <a:pt x="334" y="443"/>
                  </a:lnTo>
                  <a:lnTo>
                    <a:pt x="337" y="464"/>
                  </a:lnTo>
                  <a:lnTo>
                    <a:pt x="338" y="480"/>
                  </a:lnTo>
                  <a:lnTo>
                    <a:pt x="338" y="491"/>
                  </a:lnTo>
                  <a:lnTo>
                    <a:pt x="338" y="495"/>
                  </a:lnTo>
                  <a:lnTo>
                    <a:pt x="342" y="460"/>
                  </a:lnTo>
                  <a:lnTo>
                    <a:pt x="341" y="430"/>
                  </a:lnTo>
                  <a:lnTo>
                    <a:pt x="339" y="402"/>
                  </a:lnTo>
                  <a:lnTo>
                    <a:pt x="334" y="378"/>
                  </a:lnTo>
                  <a:lnTo>
                    <a:pt x="327" y="356"/>
                  </a:lnTo>
                  <a:lnTo>
                    <a:pt x="319" y="337"/>
                  </a:lnTo>
                  <a:lnTo>
                    <a:pt x="312" y="322"/>
                  </a:lnTo>
                  <a:lnTo>
                    <a:pt x="304" y="310"/>
                  </a:lnTo>
                  <a:lnTo>
                    <a:pt x="298" y="302"/>
                  </a:lnTo>
                  <a:lnTo>
                    <a:pt x="335" y="305"/>
                  </a:lnTo>
                  <a:lnTo>
                    <a:pt x="350" y="324"/>
                  </a:lnTo>
                  <a:lnTo>
                    <a:pt x="362" y="345"/>
                  </a:lnTo>
                  <a:lnTo>
                    <a:pt x="373" y="367"/>
                  </a:lnTo>
                  <a:lnTo>
                    <a:pt x="381" y="390"/>
                  </a:lnTo>
                  <a:lnTo>
                    <a:pt x="389" y="411"/>
                  </a:lnTo>
                  <a:lnTo>
                    <a:pt x="394" y="431"/>
                  </a:lnTo>
                  <a:lnTo>
                    <a:pt x="398" y="448"/>
                  </a:lnTo>
                  <a:lnTo>
                    <a:pt x="401" y="461"/>
                  </a:lnTo>
                  <a:lnTo>
                    <a:pt x="402" y="470"/>
                  </a:lnTo>
                  <a:lnTo>
                    <a:pt x="403" y="473"/>
                  </a:lnTo>
                  <a:lnTo>
                    <a:pt x="401" y="442"/>
                  </a:lnTo>
                  <a:lnTo>
                    <a:pt x="396" y="411"/>
                  </a:lnTo>
                  <a:lnTo>
                    <a:pt x="389" y="384"/>
                  </a:lnTo>
                  <a:lnTo>
                    <a:pt x="380" y="359"/>
                  </a:lnTo>
                  <a:lnTo>
                    <a:pt x="371" y="337"/>
                  </a:lnTo>
                  <a:lnTo>
                    <a:pt x="362" y="320"/>
                  </a:lnTo>
                  <a:lnTo>
                    <a:pt x="354" y="306"/>
                  </a:lnTo>
                  <a:lnTo>
                    <a:pt x="415" y="310"/>
                  </a:lnTo>
                  <a:lnTo>
                    <a:pt x="435" y="336"/>
                  </a:lnTo>
                  <a:lnTo>
                    <a:pt x="448" y="362"/>
                  </a:lnTo>
                  <a:lnTo>
                    <a:pt x="458" y="386"/>
                  </a:lnTo>
                  <a:lnTo>
                    <a:pt x="463" y="408"/>
                  </a:lnTo>
                  <a:lnTo>
                    <a:pt x="465" y="426"/>
                  </a:lnTo>
                  <a:lnTo>
                    <a:pt x="466" y="436"/>
                  </a:lnTo>
                  <a:lnTo>
                    <a:pt x="466" y="440"/>
                  </a:lnTo>
                  <a:lnTo>
                    <a:pt x="467" y="411"/>
                  </a:lnTo>
                  <a:lnTo>
                    <a:pt x="464" y="384"/>
                  </a:lnTo>
                  <a:lnTo>
                    <a:pt x="456" y="360"/>
                  </a:lnTo>
                  <a:lnTo>
                    <a:pt x="448" y="340"/>
                  </a:lnTo>
                  <a:lnTo>
                    <a:pt x="439" y="323"/>
                  </a:lnTo>
                  <a:lnTo>
                    <a:pt x="431" y="311"/>
                  </a:lnTo>
                  <a:lnTo>
                    <a:pt x="498" y="315"/>
                  </a:lnTo>
                  <a:lnTo>
                    <a:pt x="511" y="333"/>
                  </a:lnTo>
                  <a:lnTo>
                    <a:pt x="522" y="354"/>
                  </a:lnTo>
                  <a:lnTo>
                    <a:pt x="529" y="374"/>
                  </a:lnTo>
                  <a:lnTo>
                    <a:pt x="536" y="394"/>
                  </a:lnTo>
                  <a:lnTo>
                    <a:pt x="540" y="413"/>
                  </a:lnTo>
                  <a:lnTo>
                    <a:pt x="542" y="427"/>
                  </a:lnTo>
                  <a:lnTo>
                    <a:pt x="545" y="436"/>
                  </a:lnTo>
                  <a:lnTo>
                    <a:pt x="545" y="440"/>
                  </a:lnTo>
                  <a:lnTo>
                    <a:pt x="545" y="413"/>
                  </a:lnTo>
                  <a:lnTo>
                    <a:pt x="541" y="387"/>
                  </a:lnTo>
                  <a:lnTo>
                    <a:pt x="536" y="366"/>
                  </a:lnTo>
                  <a:lnTo>
                    <a:pt x="529" y="348"/>
                  </a:lnTo>
                  <a:lnTo>
                    <a:pt x="523" y="334"/>
                  </a:lnTo>
                  <a:lnTo>
                    <a:pt x="516" y="322"/>
                  </a:lnTo>
                  <a:lnTo>
                    <a:pt x="512" y="315"/>
                  </a:lnTo>
                  <a:lnTo>
                    <a:pt x="571" y="317"/>
                  </a:lnTo>
                  <a:lnTo>
                    <a:pt x="574" y="326"/>
                  </a:lnTo>
                  <a:lnTo>
                    <a:pt x="579" y="337"/>
                  </a:lnTo>
                  <a:lnTo>
                    <a:pt x="585" y="353"/>
                  </a:lnTo>
                  <a:lnTo>
                    <a:pt x="589" y="370"/>
                  </a:lnTo>
                  <a:lnTo>
                    <a:pt x="594" y="389"/>
                  </a:lnTo>
                  <a:lnTo>
                    <a:pt x="597" y="408"/>
                  </a:lnTo>
                  <a:lnTo>
                    <a:pt x="597" y="405"/>
                  </a:lnTo>
                  <a:lnTo>
                    <a:pt x="596" y="395"/>
                  </a:lnTo>
                  <a:lnTo>
                    <a:pt x="595" y="381"/>
                  </a:lnTo>
                  <a:lnTo>
                    <a:pt x="591" y="361"/>
                  </a:lnTo>
                  <a:lnTo>
                    <a:pt x="586" y="341"/>
                  </a:lnTo>
                  <a:lnTo>
                    <a:pt x="576" y="318"/>
                  </a:lnTo>
                  <a:lnTo>
                    <a:pt x="629" y="319"/>
                  </a:lnTo>
                  <a:lnTo>
                    <a:pt x="635" y="330"/>
                  </a:lnTo>
                  <a:lnTo>
                    <a:pt x="640" y="343"/>
                  </a:lnTo>
                  <a:lnTo>
                    <a:pt x="645" y="356"/>
                  </a:lnTo>
                  <a:lnTo>
                    <a:pt x="648" y="368"/>
                  </a:lnTo>
                  <a:lnTo>
                    <a:pt x="651" y="378"/>
                  </a:lnTo>
                  <a:lnTo>
                    <a:pt x="653" y="384"/>
                  </a:lnTo>
                  <a:lnTo>
                    <a:pt x="653" y="387"/>
                  </a:lnTo>
                  <a:lnTo>
                    <a:pt x="650" y="364"/>
                  </a:lnTo>
                  <a:lnTo>
                    <a:pt x="645" y="344"/>
                  </a:lnTo>
                  <a:lnTo>
                    <a:pt x="639" y="329"/>
                  </a:lnTo>
                  <a:lnTo>
                    <a:pt x="634" y="319"/>
                  </a:lnTo>
                  <a:lnTo>
                    <a:pt x="681" y="320"/>
                  </a:lnTo>
                  <a:lnTo>
                    <a:pt x="723" y="321"/>
                  </a:lnTo>
                  <a:lnTo>
                    <a:pt x="761" y="321"/>
                  </a:lnTo>
                  <a:lnTo>
                    <a:pt x="794" y="321"/>
                  </a:lnTo>
                  <a:lnTo>
                    <a:pt x="821" y="321"/>
                  </a:lnTo>
                  <a:lnTo>
                    <a:pt x="840" y="321"/>
                  </a:lnTo>
                  <a:lnTo>
                    <a:pt x="853" y="321"/>
                  </a:lnTo>
                  <a:lnTo>
                    <a:pt x="856" y="322"/>
                  </a:lnTo>
                  <a:lnTo>
                    <a:pt x="853" y="322"/>
                  </a:lnTo>
                  <a:lnTo>
                    <a:pt x="849" y="323"/>
                  </a:lnTo>
                  <a:lnTo>
                    <a:pt x="840" y="326"/>
                  </a:lnTo>
                  <a:lnTo>
                    <a:pt x="828" y="329"/>
                  </a:lnTo>
                  <a:lnTo>
                    <a:pt x="813" y="334"/>
                  </a:lnTo>
                  <a:lnTo>
                    <a:pt x="795" y="342"/>
                  </a:lnTo>
                  <a:lnTo>
                    <a:pt x="773" y="353"/>
                  </a:lnTo>
                  <a:lnTo>
                    <a:pt x="747" y="366"/>
                  </a:lnTo>
                  <a:lnTo>
                    <a:pt x="716" y="381"/>
                  </a:lnTo>
                  <a:lnTo>
                    <a:pt x="683" y="401"/>
                  </a:lnTo>
                  <a:lnTo>
                    <a:pt x="646" y="423"/>
                  </a:lnTo>
                  <a:lnTo>
                    <a:pt x="604" y="452"/>
                  </a:lnTo>
                  <a:lnTo>
                    <a:pt x="574" y="471"/>
                  </a:lnTo>
                  <a:lnTo>
                    <a:pt x="543" y="490"/>
                  </a:lnTo>
                  <a:lnTo>
                    <a:pt x="512" y="507"/>
                  </a:lnTo>
                  <a:lnTo>
                    <a:pt x="481" y="522"/>
                  </a:lnTo>
                  <a:lnTo>
                    <a:pt x="451" y="535"/>
                  </a:lnTo>
                  <a:lnTo>
                    <a:pt x="421" y="546"/>
                  </a:lnTo>
                  <a:lnTo>
                    <a:pt x="390" y="554"/>
                  </a:lnTo>
                  <a:lnTo>
                    <a:pt x="361" y="559"/>
                  </a:lnTo>
                  <a:lnTo>
                    <a:pt x="332" y="560"/>
                  </a:lnTo>
                  <a:lnTo>
                    <a:pt x="304" y="557"/>
                  </a:lnTo>
                  <a:lnTo>
                    <a:pt x="278" y="551"/>
                  </a:lnTo>
                  <a:lnTo>
                    <a:pt x="252" y="539"/>
                  </a:lnTo>
                  <a:lnTo>
                    <a:pt x="228" y="522"/>
                  </a:lnTo>
                  <a:lnTo>
                    <a:pt x="205" y="502"/>
                  </a:lnTo>
                  <a:lnTo>
                    <a:pt x="185" y="473"/>
                  </a:lnTo>
                  <a:lnTo>
                    <a:pt x="158" y="436"/>
                  </a:lnTo>
                  <a:lnTo>
                    <a:pt x="137" y="403"/>
                  </a:lnTo>
                  <a:lnTo>
                    <a:pt x="116" y="373"/>
                  </a:lnTo>
                  <a:lnTo>
                    <a:pt x="99" y="347"/>
                  </a:lnTo>
                  <a:lnTo>
                    <a:pt x="80" y="324"/>
                  </a:lnTo>
                  <a:lnTo>
                    <a:pt x="64" y="305"/>
                  </a:lnTo>
                  <a:lnTo>
                    <a:pt x="45" y="289"/>
                  </a:lnTo>
                  <a:lnTo>
                    <a:pt x="27" y="274"/>
                  </a:lnTo>
                  <a:lnTo>
                    <a:pt x="6" y="262"/>
                  </a:lnTo>
                  <a:close/>
                  <a:moveTo>
                    <a:pt x="375" y="0"/>
                  </a:moveTo>
                  <a:lnTo>
                    <a:pt x="406" y="5"/>
                  </a:lnTo>
                  <a:lnTo>
                    <a:pt x="438" y="13"/>
                  </a:lnTo>
                  <a:lnTo>
                    <a:pt x="470" y="26"/>
                  </a:lnTo>
                  <a:lnTo>
                    <a:pt x="500" y="43"/>
                  </a:lnTo>
                  <a:lnTo>
                    <a:pt x="529" y="62"/>
                  </a:lnTo>
                  <a:lnTo>
                    <a:pt x="558" y="86"/>
                  </a:lnTo>
                  <a:lnTo>
                    <a:pt x="596" y="121"/>
                  </a:lnTo>
                  <a:lnTo>
                    <a:pt x="629" y="151"/>
                  </a:lnTo>
                  <a:lnTo>
                    <a:pt x="660" y="179"/>
                  </a:lnTo>
                  <a:lnTo>
                    <a:pt x="687" y="203"/>
                  </a:lnTo>
                  <a:lnTo>
                    <a:pt x="711" y="223"/>
                  </a:lnTo>
                  <a:lnTo>
                    <a:pt x="732" y="241"/>
                  </a:lnTo>
                  <a:lnTo>
                    <a:pt x="751" y="256"/>
                  </a:lnTo>
                  <a:lnTo>
                    <a:pt x="768" y="268"/>
                  </a:lnTo>
                  <a:lnTo>
                    <a:pt x="782" y="279"/>
                  </a:lnTo>
                  <a:lnTo>
                    <a:pt x="794" y="287"/>
                  </a:lnTo>
                  <a:lnTo>
                    <a:pt x="805" y="294"/>
                  </a:lnTo>
                  <a:lnTo>
                    <a:pt x="814" y="300"/>
                  </a:lnTo>
                  <a:lnTo>
                    <a:pt x="823" y="305"/>
                  </a:lnTo>
                  <a:lnTo>
                    <a:pt x="832" y="309"/>
                  </a:lnTo>
                  <a:lnTo>
                    <a:pt x="839" y="314"/>
                  </a:lnTo>
                  <a:lnTo>
                    <a:pt x="846" y="317"/>
                  </a:lnTo>
                  <a:lnTo>
                    <a:pt x="853" y="321"/>
                  </a:lnTo>
                  <a:lnTo>
                    <a:pt x="841" y="321"/>
                  </a:lnTo>
                  <a:lnTo>
                    <a:pt x="823" y="321"/>
                  </a:lnTo>
                  <a:lnTo>
                    <a:pt x="798" y="320"/>
                  </a:lnTo>
                  <a:lnTo>
                    <a:pt x="768" y="319"/>
                  </a:lnTo>
                  <a:lnTo>
                    <a:pt x="733" y="318"/>
                  </a:lnTo>
                  <a:lnTo>
                    <a:pt x="692" y="317"/>
                  </a:lnTo>
                  <a:lnTo>
                    <a:pt x="648" y="315"/>
                  </a:lnTo>
                  <a:lnTo>
                    <a:pt x="651" y="309"/>
                  </a:lnTo>
                  <a:lnTo>
                    <a:pt x="657" y="299"/>
                  </a:lnTo>
                  <a:lnTo>
                    <a:pt x="663" y="285"/>
                  </a:lnTo>
                  <a:lnTo>
                    <a:pt x="669" y="267"/>
                  </a:lnTo>
                  <a:lnTo>
                    <a:pt x="674" y="246"/>
                  </a:lnTo>
                  <a:lnTo>
                    <a:pt x="673" y="249"/>
                  </a:lnTo>
                  <a:lnTo>
                    <a:pt x="671" y="256"/>
                  </a:lnTo>
                  <a:lnTo>
                    <a:pt x="666" y="267"/>
                  </a:lnTo>
                  <a:lnTo>
                    <a:pt x="662" y="279"/>
                  </a:lnTo>
                  <a:lnTo>
                    <a:pt x="656" y="292"/>
                  </a:lnTo>
                  <a:lnTo>
                    <a:pt x="649" y="304"/>
                  </a:lnTo>
                  <a:lnTo>
                    <a:pt x="642" y="315"/>
                  </a:lnTo>
                  <a:lnTo>
                    <a:pt x="590" y="311"/>
                  </a:lnTo>
                  <a:lnTo>
                    <a:pt x="602" y="290"/>
                  </a:lnTo>
                  <a:lnTo>
                    <a:pt x="610" y="268"/>
                  </a:lnTo>
                  <a:lnTo>
                    <a:pt x="615" y="248"/>
                  </a:lnTo>
                  <a:lnTo>
                    <a:pt x="617" y="234"/>
                  </a:lnTo>
                  <a:lnTo>
                    <a:pt x="619" y="223"/>
                  </a:lnTo>
                  <a:lnTo>
                    <a:pt x="619" y="220"/>
                  </a:lnTo>
                  <a:lnTo>
                    <a:pt x="615" y="238"/>
                  </a:lnTo>
                  <a:lnTo>
                    <a:pt x="610" y="256"/>
                  </a:lnTo>
                  <a:lnTo>
                    <a:pt x="604" y="271"/>
                  </a:lnTo>
                  <a:lnTo>
                    <a:pt x="598" y="286"/>
                  </a:lnTo>
                  <a:lnTo>
                    <a:pt x="592" y="297"/>
                  </a:lnTo>
                  <a:lnTo>
                    <a:pt x="588" y="306"/>
                  </a:lnTo>
                  <a:lnTo>
                    <a:pt x="585" y="311"/>
                  </a:lnTo>
                  <a:lnTo>
                    <a:pt x="526" y="307"/>
                  </a:lnTo>
                  <a:lnTo>
                    <a:pt x="532" y="300"/>
                  </a:lnTo>
                  <a:lnTo>
                    <a:pt x="538" y="290"/>
                  </a:lnTo>
                  <a:lnTo>
                    <a:pt x="546" y="275"/>
                  </a:lnTo>
                  <a:lnTo>
                    <a:pt x="553" y="258"/>
                  </a:lnTo>
                  <a:lnTo>
                    <a:pt x="561" y="237"/>
                  </a:lnTo>
                  <a:lnTo>
                    <a:pt x="565" y="213"/>
                  </a:lnTo>
                  <a:lnTo>
                    <a:pt x="569" y="186"/>
                  </a:lnTo>
                  <a:lnTo>
                    <a:pt x="569" y="188"/>
                  </a:lnTo>
                  <a:lnTo>
                    <a:pt x="566" y="196"/>
                  </a:lnTo>
                  <a:lnTo>
                    <a:pt x="563" y="208"/>
                  </a:lnTo>
                  <a:lnTo>
                    <a:pt x="559" y="222"/>
                  </a:lnTo>
                  <a:lnTo>
                    <a:pt x="552" y="238"/>
                  </a:lnTo>
                  <a:lnTo>
                    <a:pt x="545" y="256"/>
                  </a:lnTo>
                  <a:lnTo>
                    <a:pt x="536" y="274"/>
                  </a:lnTo>
                  <a:lnTo>
                    <a:pt x="525" y="291"/>
                  </a:lnTo>
                  <a:lnTo>
                    <a:pt x="512" y="307"/>
                  </a:lnTo>
                  <a:lnTo>
                    <a:pt x="445" y="302"/>
                  </a:lnTo>
                  <a:lnTo>
                    <a:pt x="451" y="292"/>
                  </a:lnTo>
                  <a:lnTo>
                    <a:pt x="460" y="280"/>
                  </a:lnTo>
                  <a:lnTo>
                    <a:pt x="470" y="264"/>
                  </a:lnTo>
                  <a:lnTo>
                    <a:pt x="478" y="245"/>
                  </a:lnTo>
                  <a:lnTo>
                    <a:pt x="486" y="223"/>
                  </a:lnTo>
                  <a:lnTo>
                    <a:pt x="490" y="199"/>
                  </a:lnTo>
                  <a:lnTo>
                    <a:pt x="491" y="173"/>
                  </a:lnTo>
                  <a:lnTo>
                    <a:pt x="491" y="177"/>
                  </a:lnTo>
                  <a:lnTo>
                    <a:pt x="490" y="185"/>
                  </a:lnTo>
                  <a:lnTo>
                    <a:pt x="487" y="198"/>
                  </a:lnTo>
                  <a:lnTo>
                    <a:pt x="481" y="216"/>
                  </a:lnTo>
                  <a:lnTo>
                    <a:pt x="474" y="235"/>
                  </a:lnTo>
                  <a:lnTo>
                    <a:pt x="463" y="256"/>
                  </a:lnTo>
                  <a:lnTo>
                    <a:pt x="448" y="278"/>
                  </a:lnTo>
                  <a:lnTo>
                    <a:pt x="429" y="299"/>
                  </a:lnTo>
                  <a:lnTo>
                    <a:pt x="369" y="294"/>
                  </a:lnTo>
                  <a:lnTo>
                    <a:pt x="376" y="284"/>
                  </a:lnTo>
                  <a:lnTo>
                    <a:pt x="385" y="271"/>
                  </a:lnTo>
                  <a:lnTo>
                    <a:pt x="394" y="254"/>
                  </a:lnTo>
                  <a:lnTo>
                    <a:pt x="405" y="233"/>
                  </a:lnTo>
                  <a:lnTo>
                    <a:pt x="415" y="210"/>
                  </a:lnTo>
                  <a:lnTo>
                    <a:pt x="424" y="184"/>
                  </a:lnTo>
                  <a:lnTo>
                    <a:pt x="430" y="157"/>
                  </a:lnTo>
                  <a:lnTo>
                    <a:pt x="434" y="128"/>
                  </a:lnTo>
                  <a:lnTo>
                    <a:pt x="434" y="131"/>
                  </a:lnTo>
                  <a:lnTo>
                    <a:pt x="430" y="140"/>
                  </a:lnTo>
                  <a:lnTo>
                    <a:pt x="427" y="153"/>
                  </a:lnTo>
                  <a:lnTo>
                    <a:pt x="422" y="170"/>
                  </a:lnTo>
                  <a:lnTo>
                    <a:pt x="414" y="190"/>
                  </a:lnTo>
                  <a:lnTo>
                    <a:pt x="405" y="211"/>
                  </a:lnTo>
                  <a:lnTo>
                    <a:pt x="394" y="233"/>
                  </a:lnTo>
                  <a:lnTo>
                    <a:pt x="381" y="255"/>
                  </a:lnTo>
                  <a:lnTo>
                    <a:pt x="367" y="274"/>
                  </a:lnTo>
                  <a:lnTo>
                    <a:pt x="350" y="292"/>
                  </a:lnTo>
                  <a:lnTo>
                    <a:pt x="298" y="286"/>
                  </a:lnTo>
                  <a:lnTo>
                    <a:pt x="303" y="280"/>
                  </a:lnTo>
                  <a:lnTo>
                    <a:pt x="312" y="269"/>
                  </a:lnTo>
                  <a:lnTo>
                    <a:pt x="322" y="255"/>
                  </a:lnTo>
                  <a:lnTo>
                    <a:pt x="331" y="237"/>
                  </a:lnTo>
                  <a:lnTo>
                    <a:pt x="340" y="216"/>
                  </a:lnTo>
                  <a:lnTo>
                    <a:pt x="348" y="192"/>
                  </a:lnTo>
                  <a:lnTo>
                    <a:pt x="353" y="162"/>
                  </a:lnTo>
                  <a:lnTo>
                    <a:pt x="356" y="131"/>
                  </a:lnTo>
                  <a:lnTo>
                    <a:pt x="356" y="95"/>
                  </a:lnTo>
                  <a:lnTo>
                    <a:pt x="355" y="98"/>
                  </a:lnTo>
                  <a:lnTo>
                    <a:pt x="354" y="107"/>
                  </a:lnTo>
                  <a:lnTo>
                    <a:pt x="352" y="121"/>
                  </a:lnTo>
                  <a:lnTo>
                    <a:pt x="349" y="138"/>
                  </a:lnTo>
                  <a:lnTo>
                    <a:pt x="344" y="158"/>
                  </a:lnTo>
                  <a:lnTo>
                    <a:pt x="338" y="181"/>
                  </a:lnTo>
                  <a:lnTo>
                    <a:pt x="330" y="204"/>
                  </a:lnTo>
                  <a:lnTo>
                    <a:pt x="319" y="227"/>
                  </a:lnTo>
                  <a:lnTo>
                    <a:pt x="306" y="248"/>
                  </a:lnTo>
                  <a:lnTo>
                    <a:pt x="291" y="268"/>
                  </a:lnTo>
                  <a:lnTo>
                    <a:pt x="274" y="284"/>
                  </a:lnTo>
                  <a:lnTo>
                    <a:pt x="214" y="277"/>
                  </a:lnTo>
                  <a:lnTo>
                    <a:pt x="237" y="248"/>
                  </a:lnTo>
                  <a:lnTo>
                    <a:pt x="254" y="220"/>
                  </a:lnTo>
                  <a:lnTo>
                    <a:pt x="267" y="194"/>
                  </a:lnTo>
                  <a:lnTo>
                    <a:pt x="276" y="171"/>
                  </a:lnTo>
                  <a:lnTo>
                    <a:pt x="282" y="150"/>
                  </a:lnTo>
                  <a:lnTo>
                    <a:pt x="285" y="135"/>
                  </a:lnTo>
                  <a:lnTo>
                    <a:pt x="287" y="125"/>
                  </a:lnTo>
                  <a:lnTo>
                    <a:pt x="287" y="122"/>
                  </a:lnTo>
                  <a:lnTo>
                    <a:pt x="277" y="154"/>
                  </a:lnTo>
                  <a:lnTo>
                    <a:pt x="266" y="182"/>
                  </a:lnTo>
                  <a:lnTo>
                    <a:pt x="253" y="206"/>
                  </a:lnTo>
                  <a:lnTo>
                    <a:pt x="240" y="227"/>
                  </a:lnTo>
                  <a:lnTo>
                    <a:pt x="227" y="244"/>
                  </a:lnTo>
                  <a:lnTo>
                    <a:pt x="215" y="257"/>
                  </a:lnTo>
                  <a:lnTo>
                    <a:pt x="204" y="268"/>
                  </a:lnTo>
                  <a:lnTo>
                    <a:pt x="197" y="274"/>
                  </a:lnTo>
                  <a:lnTo>
                    <a:pt x="144" y="267"/>
                  </a:lnTo>
                  <a:lnTo>
                    <a:pt x="168" y="244"/>
                  </a:lnTo>
                  <a:lnTo>
                    <a:pt x="186" y="223"/>
                  </a:lnTo>
                  <a:lnTo>
                    <a:pt x="199" y="205"/>
                  </a:lnTo>
                  <a:lnTo>
                    <a:pt x="207" y="187"/>
                  </a:lnTo>
                  <a:lnTo>
                    <a:pt x="213" y="172"/>
                  </a:lnTo>
                  <a:lnTo>
                    <a:pt x="216" y="160"/>
                  </a:lnTo>
                  <a:lnTo>
                    <a:pt x="217" y="150"/>
                  </a:lnTo>
                  <a:lnTo>
                    <a:pt x="217" y="145"/>
                  </a:lnTo>
                  <a:lnTo>
                    <a:pt x="217" y="143"/>
                  </a:lnTo>
                  <a:lnTo>
                    <a:pt x="207" y="171"/>
                  </a:lnTo>
                  <a:lnTo>
                    <a:pt x="195" y="195"/>
                  </a:lnTo>
                  <a:lnTo>
                    <a:pt x="181" y="216"/>
                  </a:lnTo>
                  <a:lnTo>
                    <a:pt x="167" y="233"/>
                  </a:lnTo>
                  <a:lnTo>
                    <a:pt x="154" y="247"/>
                  </a:lnTo>
                  <a:lnTo>
                    <a:pt x="142" y="258"/>
                  </a:lnTo>
                  <a:lnTo>
                    <a:pt x="133" y="265"/>
                  </a:lnTo>
                  <a:lnTo>
                    <a:pt x="0" y="242"/>
                  </a:lnTo>
                  <a:lnTo>
                    <a:pt x="14" y="236"/>
                  </a:lnTo>
                  <a:lnTo>
                    <a:pt x="29" y="229"/>
                  </a:lnTo>
                  <a:lnTo>
                    <a:pt x="48" y="219"/>
                  </a:lnTo>
                  <a:lnTo>
                    <a:pt x="67" y="205"/>
                  </a:lnTo>
                  <a:lnTo>
                    <a:pt x="90" y="187"/>
                  </a:lnTo>
                  <a:lnTo>
                    <a:pt x="114" y="166"/>
                  </a:lnTo>
                  <a:lnTo>
                    <a:pt x="140" y="141"/>
                  </a:lnTo>
                  <a:lnTo>
                    <a:pt x="168" y="110"/>
                  </a:lnTo>
                  <a:lnTo>
                    <a:pt x="200" y="75"/>
                  </a:lnTo>
                  <a:lnTo>
                    <a:pt x="226" y="49"/>
                  </a:lnTo>
                  <a:lnTo>
                    <a:pt x="254" y="30"/>
                  </a:lnTo>
                  <a:lnTo>
                    <a:pt x="282" y="16"/>
                  </a:lnTo>
                  <a:lnTo>
                    <a:pt x="313" y="6"/>
                  </a:lnTo>
                  <a:lnTo>
                    <a:pt x="344" y="0"/>
                  </a:lnTo>
                  <a:lnTo>
                    <a:pt x="375" y="0"/>
                  </a:lnTo>
                  <a:close/>
                </a:path>
              </a:pathLst>
            </a:custGeom>
            <a:solidFill>
              <a:srgbClr val="C4CFD9"/>
            </a:solidFill>
            <a:ln w="25400" cap="flat" cmpd="sng" algn="ctr">
              <a:noFill/>
              <a:prstDash val="solid"/>
            </a:ln>
            <a:effectLst/>
          </p:spPr>
          <p:txBody>
            <a:bodyPr rot="0" spcFirstLastPara="0" vertOverflow="overflow" horzOverflow="overflow" vert="horz" wrap="square" lIns="91417" tIns="45708" rIns="91417" bIns="45708"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900" b="0" i="0" u="none" strike="noStrike" kern="0" cap="none" spc="0" normalizeH="0" baseline="0" noProof="0">
                <a:ln>
                  <a:noFill/>
                </a:ln>
                <a:solidFill>
                  <a:schemeClr val="bg1"/>
                </a:solidFill>
                <a:effectLst/>
                <a:uLnTx/>
                <a:uFillTx/>
                <a:cs typeface="+mn-ea"/>
                <a:sym typeface="+mn-lt"/>
              </a:endParaRPr>
            </a:p>
          </p:txBody>
        </p:sp>
        <p:sp>
          <p:nvSpPr>
            <p:cNvPr id="46" name="Freeform 41"/>
            <p:cNvSpPr>
              <a:spLocks noEditPoints="1"/>
            </p:cNvSpPr>
            <p:nvPr/>
          </p:nvSpPr>
          <p:spPr bwMode="auto">
            <a:xfrm>
              <a:off x="6162675" y="1747838"/>
              <a:ext cx="1209675" cy="1841500"/>
            </a:xfrm>
            <a:custGeom>
              <a:avLst/>
              <a:gdLst>
                <a:gd name="T0" fmla="*/ 472 w 762"/>
                <a:gd name="T1" fmla="*/ 180 h 1160"/>
                <a:gd name="T2" fmla="*/ 393 w 762"/>
                <a:gd name="T3" fmla="*/ 247 h 1160"/>
                <a:gd name="T4" fmla="*/ 433 w 762"/>
                <a:gd name="T5" fmla="*/ 271 h 1160"/>
                <a:gd name="T6" fmla="*/ 357 w 762"/>
                <a:gd name="T7" fmla="*/ 318 h 1160"/>
                <a:gd name="T8" fmla="*/ 406 w 762"/>
                <a:gd name="T9" fmla="*/ 343 h 1160"/>
                <a:gd name="T10" fmla="*/ 418 w 762"/>
                <a:gd name="T11" fmla="*/ 432 h 1160"/>
                <a:gd name="T12" fmla="*/ 278 w 762"/>
                <a:gd name="T13" fmla="*/ 378 h 1160"/>
                <a:gd name="T14" fmla="*/ 397 w 762"/>
                <a:gd name="T15" fmla="*/ 434 h 1160"/>
                <a:gd name="T16" fmla="*/ 360 w 762"/>
                <a:gd name="T17" fmla="*/ 514 h 1160"/>
                <a:gd name="T18" fmla="*/ 277 w 762"/>
                <a:gd name="T19" fmla="*/ 487 h 1160"/>
                <a:gd name="T20" fmla="*/ 402 w 762"/>
                <a:gd name="T21" fmla="*/ 660 h 1160"/>
                <a:gd name="T22" fmla="*/ 250 w 762"/>
                <a:gd name="T23" fmla="*/ 571 h 1160"/>
                <a:gd name="T24" fmla="*/ 243 w 762"/>
                <a:gd name="T25" fmla="*/ 578 h 1160"/>
                <a:gd name="T26" fmla="*/ 398 w 762"/>
                <a:gd name="T27" fmla="*/ 685 h 1160"/>
                <a:gd name="T28" fmla="*/ 295 w 762"/>
                <a:gd name="T29" fmla="*/ 693 h 1160"/>
                <a:gd name="T30" fmla="*/ 140 w 762"/>
                <a:gd name="T31" fmla="*/ 659 h 1160"/>
                <a:gd name="T32" fmla="*/ 293 w 762"/>
                <a:gd name="T33" fmla="*/ 714 h 1160"/>
                <a:gd name="T34" fmla="*/ 303 w 762"/>
                <a:gd name="T35" fmla="*/ 819 h 1160"/>
                <a:gd name="T36" fmla="*/ 161 w 762"/>
                <a:gd name="T37" fmla="*/ 755 h 1160"/>
                <a:gd name="T38" fmla="*/ 325 w 762"/>
                <a:gd name="T39" fmla="*/ 855 h 1160"/>
                <a:gd name="T40" fmla="*/ 269 w 762"/>
                <a:gd name="T41" fmla="*/ 889 h 1160"/>
                <a:gd name="T42" fmla="*/ 179 w 762"/>
                <a:gd name="T43" fmla="*/ 852 h 1160"/>
                <a:gd name="T44" fmla="*/ 331 w 762"/>
                <a:gd name="T45" fmla="*/ 968 h 1160"/>
                <a:gd name="T46" fmla="*/ 261 w 762"/>
                <a:gd name="T47" fmla="*/ 1083 h 1160"/>
                <a:gd name="T48" fmla="*/ 86 w 762"/>
                <a:gd name="T49" fmla="*/ 868 h 1160"/>
                <a:gd name="T50" fmla="*/ 6 w 762"/>
                <a:gd name="T51" fmla="*/ 602 h 1160"/>
                <a:gd name="T52" fmla="*/ 183 w 762"/>
                <a:gd name="T53" fmla="*/ 341 h 1160"/>
                <a:gd name="T54" fmla="*/ 385 w 762"/>
                <a:gd name="T55" fmla="*/ 140 h 1160"/>
                <a:gd name="T56" fmla="*/ 463 w 762"/>
                <a:gd name="T57" fmla="*/ 45 h 1160"/>
                <a:gd name="T58" fmla="*/ 492 w 762"/>
                <a:gd name="T59" fmla="*/ 1 h 1160"/>
                <a:gd name="T60" fmla="*/ 522 w 762"/>
                <a:gd name="T61" fmla="*/ 111 h 1160"/>
                <a:gd name="T62" fmla="*/ 662 w 762"/>
                <a:gd name="T63" fmla="*/ 395 h 1160"/>
                <a:gd name="T64" fmla="*/ 759 w 762"/>
                <a:gd name="T65" fmla="*/ 661 h 1160"/>
                <a:gd name="T66" fmla="*/ 693 w 762"/>
                <a:gd name="T67" fmla="*/ 883 h 1160"/>
                <a:gd name="T68" fmla="*/ 443 w 762"/>
                <a:gd name="T69" fmla="*/ 1038 h 1160"/>
                <a:gd name="T70" fmla="*/ 337 w 762"/>
                <a:gd name="T71" fmla="*/ 1092 h 1160"/>
                <a:gd name="T72" fmla="*/ 482 w 762"/>
                <a:gd name="T73" fmla="*/ 907 h 1160"/>
                <a:gd name="T74" fmla="*/ 505 w 762"/>
                <a:gd name="T75" fmla="*/ 895 h 1160"/>
                <a:gd name="T76" fmla="*/ 389 w 762"/>
                <a:gd name="T77" fmla="*/ 891 h 1160"/>
                <a:gd name="T78" fmla="*/ 566 w 762"/>
                <a:gd name="T79" fmla="*/ 816 h 1160"/>
                <a:gd name="T80" fmla="*/ 494 w 762"/>
                <a:gd name="T81" fmla="*/ 823 h 1160"/>
                <a:gd name="T82" fmla="*/ 479 w 762"/>
                <a:gd name="T83" fmla="*/ 747 h 1160"/>
                <a:gd name="T84" fmla="*/ 658 w 762"/>
                <a:gd name="T85" fmla="*/ 722 h 1160"/>
                <a:gd name="T86" fmla="*/ 497 w 762"/>
                <a:gd name="T87" fmla="*/ 720 h 1160"/>
                <a:gd name="T88" fmla="*/ 438 w 762"/>
                <a:gd name="T89" fmla="*/ 692 h 1160"/>
                <a:gd name="T90" fmla="*/ 621 w 762"/>
                <a:gd name="T91" fmla="*/ 636 h 1160"/>
                <a:gd name="T92" fmla="*/ 509 w 762"/>
                <a:gd name="T93" fmla="*/ 647 h 1160"/>
                <a:gd name="T94" fmla="*/ 487 w 762"/>
                <a:gd name="T95" fmla="*/ 566 h 1160"/>
                <a:gd name="T96" fmla="*/ 611 w 762"/>
                <a:gd name="T97" fmla="*/ 543 h 1160"/>
                <a:gd name="T98" fmla="*/ 432 w 762"/>
                <a:gd name="T99" fmla="*/ 578 h 1160"/>
                <a:gd name="T100" fmla="*/ 588 w 762"/>
                <a:gd name="T101" fmla="*/ 438 h 1160"/>
                <a:gd name="T102" fmla="*/ 505 w 762"/>
                <a:gd name="T103" fmla="*/ 444 h 1160"/>
                <a:gd name="T104" fmla="*/ 483 w 762"/>
                <a:gd name="T105" fmla="*/ 379 h 1160"/>
                <a:gd name="T106" fmla="*/ 554 w 762"/>
                <a:gd name="T107" fmla="*/ 361 h 1160"/>
                <a:gd name="T108" fmla="*/ 492 w 762"/>
                <a:gd name="T109" fmla="*/ 297 h 1160"/>
                <a:gd name="T110" fmla="*/ 532 w 762"/>
                <a:gd name="T111" fmla="*/ 284 h 1160"/>
                <a:gd name="T112" fmla="*/ 479 w 762"/>
                <a:gd name="T113" fmla="*/ 147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2" h="1160">
                  <a:moveTo>
                    <a:pt x="489" y="2"/>
                  </a:moveTo>
                  <a:lnTo>
                    <a:pt x="488" y="16"/>
                  </a:lnTo>
                  <a:lnTo>
                    <a:pt x="486" y="37"/>
                  </a:lnTo>
                  <a:lnTo>
                    <a:pt x="484" y="64"/>
                  </a:lnTo>
                  <a:lnTo>
                    <a:pt x="481" y="97"/>
                  </a:lnTo>
                  <a:lnTo>
                    <a:pt x="476" y="136"/>
                  </a:lnTo>
                  <a:lnTo>
                    <a:pt x="472" y="180"/>
                  </a:lnTo>
                  <a:lnTo>
                    <a:pt x="467" y="229"/>
                  </a:lnTo>
                  <a:lnTo>
                    <a:pt x="460" y="282"/>
                  </a:lnTo>
                  <a:lnTo>
                    <a:pt x="453" y="278"/>
                  </a:lnTo>
                  <a:lnTo>
                    <a:pt x="444" y="271"/>
                  </a:lnTo>
                  <a:lnTo>
                    <a:pt x="431" y="263"/>
                  </a:lnTo>
                  <a:lnTo>
                    <a:pt x="413" y="255"/>
                  </a:lnTo>
                  <a:lnTo>
                    <a:pt x="393" y="247"/>
                  </a:lnTo>
                  <a:lnTo>
                    <a:pt x="369" y="239"/>
                  </a:lnTo>
                  <a:lnTo>
                    <a:pt x="372" y="241"/>
                  </a:lnTo>
                  <a:lnTo>
                    <a:pt x="378" y="244"/>
                  </a:lnTo>
                  <a:lnTo>
                    <a:pt x="390" y="248"/>
                  </a:lnTo>
                  <a:lnTo>
                    <a:pt x="403" y="255"/>
                  </a:lnTo>
                  <a:lnTo>
                    <a:pt x="419" y="262"/>
                  </a:lnTo>
                  <a:lnTo>
                    <a:pt x="433" y="271"/>
                  </a:lnTo>
                  <a:lnTo>
                    <a:pt x="447" y="281"/>
                  </a:lnTo>
                  <a:lnTo>
                    <a:pt x="459" y="289"/>
                  </a:lnTo>
                  <a:lnTo>
                    <a:pt x="449" y="360"/>
                  </a:lnTo>
                  <a:lnTo>
                    <a:pt x="424" y="345"/>
                  </a:lnTo>
                  <a:lnTo>
                    <a:pt x="399" y="332"/>
                  </a:lnTo>
                  <a:lnTo>
                    <a:pt x="376" y="323"/>
                  </a:lnTo>
                  <a:lnTo>
                    <a:pt x="357" y="318"/>
                  </a:lnTo>
                  <a:lnTo>
                    <a:pt x="341" y="313"/>
                  </a:lnTo>
                  <a:lnTo>
                    <a:pt x="331" y="312"/>
                  </a:lnTo>
                  <a:lnTo>
                    <a:pt x="327" y="311"/>
                  </a:lnTo>
                  <a:lnTo>
                    <a:pt x="348" y="318"/>
                  </a:lnTo>
                  <a:lnTo>
                    <a:pt x="369" y="325"/>
                  </a:lnTo>
                  <a:lnTo>
                    <a:pt x="388" y="334"/>
                  </a:lnTo>
                  <a:lnTo>
                    <a:pt x="406" y="343"/>
                  </a:lnTo>
                  <a:lnTo>
                    <a:pt x="421" y="350"/>
                  </a:lnTo>
                  <a:lnTo>
                    <a:pt x="433" y="358"/>
                  </a:lnTo>
                  <a:lnTo>
                    <a:pt x="443" y="363"/>
                  </a:lnTo>
                  <a:lnTo>
                    <a:pt x="448" y="368"/>
                  </a:lnTo>
                  <a:lnTo>
                    <a:pt x="437" y="448"/>
                  </a:lnTo>
                  <a:lnTo>
                    <a:pt x="428" y="441"/>
                  </a:lnTo>
                  <a:lnTo>
                    <a:pt x="418" y="432"/>
                  </a:lnTo>
                  <a:lnTo>
                    <a:pt x="402" y="422"/>
                  </a:lnTo>
                  <a:lnTo>
                    <a:pt x="385" y="411"/>
                  </a:lnTo>
                  <a:lnTo>
                    <a:pt x="362" y="400"/>
                  </a:lnTo>
                  <a:lnTo>
                    <a:pt x="337" y="391"/>
                  </a:lnTo>
                  <a:lnTo>
                    <a:pt x="308" y="383"/>
                  </a:lnTo>
                  <a:lnTo>
                    <a:pt x="275" y="376"/>
                  </a:lnTo>
                  <a:lnTo>
                    <a:pt x="278" y="378"/>
                  </a:lnTo>
                  <a:lnTo>
                    <a:pt x="286" y="381"/>
                  </a:lnTo>
                  <a:lnTo>
                    <a:pt x="299" y="385"/>
                  </a:lnTo>
                  <a:lnTo>
                    <a:pt x="315" y="391"/>
                  </a:lnTo>
                  <a:lnTo>
                    <a:pt x="335" y="399"/>
                  </a:lnTo>
                  <a:lnTo>
                    <a:pt x="355" y="409"/>
                  </a:lnTo>
                  <a:lnTo>
                    <a:pt x="376" y="420"/>
                  </a:lnTo>
                  <a:lnTo>
                    <a:pt x="397" y="434"/>
                  </a:lnTo>
                  <a:lnTo>
                    <a:pt x="417" y="449"/>
                  </a:lnTo>
                  <a:lnTo>
                    <a:pt x="434" y="466"/>
                  </a:lnTo>
                  <a:lnTo>
                    <a:pt x="420" y="558"/>
                  </a:lnTo>
                  <a:lnTo>
                    <a:pt x="410" y="549"/>
                  </a:lnTo>
                  <a:lnTo>
                    <a:pt x="397" y="539"/>
                  </a:lnTo>
                  <a:lnTo>
                    <a:pt x="380" y="525"/>
                  </a:lnTo>
                  <a:lnTo>
                    <a:pt x="360" y="514"/>
                  </a:lnTo>
                  <a:lnTo>
                    <a:pt x="336" y="502"/>
                  </a:lnTo>
                  <a:lnTo>
                    <a:pt x="310" y="491"/>
                  </a:lnTo>
                  <a:lnTo>
                    <a:pt x="282" y="484"/>
                  </a:lnTo>
                  <a:lnTo>
                    <a:pt x="250" y="480"/>
                  </a:lnTo>
                  <a:lnTo>
                    <a:pt x="253" y="481"/>
                  </a:lnTo>
                  <a:lnTo>
                    <a:pt x="263" y="483"/>
                  </a:lnTo>
                  <a:lnTo>
                    <a:pt x="277" y="487"/>
                  </a:lnTo>
                  <a:lnTo>
                    <a:pt x="296" y="494"/>
                  </a:lnTo>
                  <a:lnTo>
                    <a:pt x="318" y="503"/>
                  </a:lnTo>
                  <a:lnTo>
                    <a:pt x="341" y="516"/>
                  </a:lnTo>
                  <a:lnTo>
                    <a:pt x="366" y="533"/>
                  </a:lnTo>
                  <a:lnTo>
                    <a:pt x="392" y="554"/>
                  </a:lnTo>
                  <a:lnTo>
                    <a:pt x="417" y="579"/>
                  </a:lnTo>
                  <a:lnTo>
                    <a:pt x="402" y="660"/>
                  </a:lnTo>
                  <a:lnTo>
                    <a:pt x="392" y="652"/>
                  </a:lnTo>
                  <a:lnTo>
                    <a:pt x="376" y="640"/>
                  </a:lnTo>
                  <a:lnTo>
                    <a:pt x="358" y="627"/>
                  </a:lnTo>
                  <a:lnTo>
                    <a:pt x="335" y="612"/>
                  </a:lnTo>
                  <a:lnTo>
                    <a:pt x="310" y="597"/>
                  </a:lnTo>
                  <a:lnTo>
                    <a:pt x="281" y="584"/>
                  </a:lnTo>
                  <a:lnTo>
                    <a:pt x="250" y="571"/>
                  </a:lnTo>
                  <a:lnTo>
                    <a:pt x="216" y="561"/>
                  </a:lnTo>
                  <a:lnTo>
                    <a:pt x="182" y="555"/>
                  </a:lnTo>
                  <a:lnTo>
                    <a:pt x="184" y="555"/>
                  </a:lnTo>
                  <a:lnTo>
                    <a:pt x="192" y="558"/>
                  </a:lnTo>
                  <a:lnTo>
                    <a:pt x="206" y="562"/>
                  </a:lnTo>
                  <a:lnTo>
                    <a:pt x="223" y="569"/>
                  </a:lnTo>
                  <a:lnTo>
                    <a:pt x="243" y="578"/>
                  </a:lnTo>
                  <a:lnTo>
                    <a:pt x="264" y="587"/>
                  </a:lnTo>
                  <a:lnTo>
                    <a:pt x="288" y="599"/>
                  </a:lnTo>
                  <a:lnTo>
                    <a:pt x="312" y="614"/>
                  </a:lnTo>
                  <a:lnTo>
                    <a:pt x="336" y="629"/>
                  </a:lnTo>
                  <a:lnTo>
                    <a:pt x="359" y="646"/>
                  </a:lnTo>
                  <a:lnTo>
                    <a:pt x="380" y="665"/>
                  </a:lnTo>
                  <a:lnTo>
                    <a:pt x="398" y="685"/>
                  </a:lnTo>
                  <a:lnTo>
                    <a:pt x="384" y="757"/>
                  </a:lnTo>
                  <a:lnTo>
                    <a:pt x="377" y="750"/>
                  </a:lnTo>
                  <a:lnTo>
                    <a:pt x="366" y="741"/>
                  </a:lnTo>
                  <a:lnTo>
                    <a:pt x="353" y="729"/>
                  </a:lnTo>
                  <a:lnTo>
                    <a:pt x="337" y="717"/>
                  </a:lnTo>
                  <a:lnTo>
                    <a:pt x="318" y="705"/>
                  </a:lnTo>
                  <a:lnTo>
                    <a:pt x="295" y="693"/>
                  </a:lnTo>
                  <a:lnTo>
                    <a:pt x="269" y="682"/>
                  </a:lnTo>
                  <a:lnTo>
                    <a:pt x="239" y="672"/>
                  </a:lnTo>
                  <a:lnTo>
                    <a:pt x="207" y="665"/>
                  </a:lnTo>
                  <a:lnTo>
                    <a:pt x="170" y="659"/>
                  </a:lnTo>
                  <a:lnTo>
                    <a:pt x="128" y="657"/>
                  </a:lnTo>
                  <a:lnTo>
                    <a:pt x="132" y="658"/>
                  </a:lnTo>
                  <a:lnTo>
                    <a:pt x="140" y="659"/>
                  </a:lnTo>
                  <a:lnTo>
                    <a:pt x="154" y="663"/>
                  </a:lnTo>
                  <a:lnTo>
                    <a:pt x="172" y="667"/>
                  </a:lnTo>
                  <a:lnTo>
                    <a:pt x="194" y="673"/>
                  </a:lnTo>
                  <a:lnTo>
                    <a:pt x="216" y="680"/>
                  </a:lnTo>
                  <a:lnTo>
                    <a:pt x="241" y="690"/>
                  </a:lnTo>
                  <a:lnTo>
                    <a:pt x="268" y="701"/>
                  </a:lnTo>
                  <a:lnTo>
                    <a:pt x="293" y="714"/>
                  </a:lnTo>
                  <a:lnTo>
                    <a:pt x="318" y="730"/>
                  </a:lnTo>
                  <a:lnTo>
                    <a:pt x="340" y="747"/>
                  </a:lnTo>
                  <a:lnTo>
                    <a:pt x="361" y="767"/>
                  </a:lnTo>
                  <a:lnTo>
                    <a:pt x="377" y="789"/>
                  </a:lnTo>
                  <a:lnTo>
                    <a:pt x="361" y="869"/>
                  </a:lnTo>
                  <a:lnTo>
                    <a:pt x="333" y="842"/>
                  </a:lnTo>
                  <a:lnTo>
                    <a:pt x="303" y="819"/>
                  </a:lnTo>
                  <a:lnTo>
                    <a:pt x="275" y="800"/>
                  </a:lnTo>
                  <a:lnTo>
                    <a:pt x="248" y="785"/>
                  </a:lnTo>
                  <a:lnTo>
                    <a:pt x="224" y="773"/>
                  </a:lnTo>
                  <a:lnTo>
                    <a:pt x="202" y="766"/>
                  </a:lnTo>
                  <a:lnTo>
                    <a:pt x="184" y="760"/>
                  </a:lnTo>
                  <a:lnTo>
                    <a:pt x="170" y="756"/>
                  </a:lnTo>
                  <a:lnTo>
                    <a:pt x="161" y="755"/>
                  </a:lnTo>
                  <a:lnTo>
                    <a:pt x="158" y="754"/>
                  </a:lnTo>
                  <a:lnTo>
                    <a:pt x="196" y="768"/>
                  </a:lnTo>
                  <a:lnTo>
                    <a:pt x="229" y="784"/>
                  </a:lnTo>
                  <a:lnTo>
                    <a:pt x="260" y="803"/>
                  </a:lnTo>
                  <a:lnTo>
                    <a:pt x="285" y="820"/>
                  </a:lnTo>
                  <a:lnTo>
                    <a:pt x="307" y="839"/>
                  </a:lnTo>
                  <a:lnTo>
                    <a:pt x="325" y="855"/>
                  </a:lnTo>
                  <a:lnTo>
                    <a:pt x="339" y="870"/>
                  </a:lnTo>
                  <a:lnTo>
                    <a:pt x="349" y="883"/>
                  </a:lnTo>
                  <a:lnTo>
                    <a:pt x="357" y="893"/>
                  </a:lnTo>
                  <a:lnTo>
                    <a:pt x="340" y="964"/>
                  </a:lnTo>
                  <a:lnTo>
                    <a:pt x="315" y="932"/>
                  </a:lnTo>
                  <a:lnTo>
                    <a:pt x="291" y="908"/>
                  </a:lnTo>
                  <a:lnTo>
                    <a:pt x="269" y="889"/>
                  </a:lnTo>
                  <a:lnTo>
                    <a:pt x="248" y="875"/>
                  </a:lnTo>
                  <a:lnTo>
                    <a:pt x="228" y="865"/>
                  </a:lnTo>
                  <a:lnTo>
                    <a:pt x="212" y="858"/>
                  </a:lnTo>
                  <a:lnTo>
                    <a:pt x="199" y="854"/>
                  </a:lnTo>
                  <a:lnTo>
                    <a:pt x="188" y="852"/>
                  </a:lnTo>
                  <a:lnTo>
                    <a:pt x="182" y="852"/>
                  </a:lnTo>
                  <a:lnTo>
                    <a:pt x="179" y="852"/>
                  </a:lnTo>
                  <a:lnTo>
                    <a:pt x="212" y="865"/>
                  </a:lnTo>
                  <a:lnTo>
                    <a:pt x="241" y="881"/>
                  </a:lnTo>
                  <a:lnTo>
                    <a:pt x="266" y="900"/>
                  </a:lnTo>
                  <a:lnTo>
                    <a:pt x="287" y="918"/>
                  </a:lnTo>
                  <a:lnTo>
                    <a:pt x="306" y="937"/>
                  </a:lnTo>
                  <a:lnTo>
                    <a:pt x="320" y="954"/>
                  </a:lnTo>
                  <a:lnTo>
                    <a:pt x="331" y="968"/>
                  </a:lnTo>
                  <a:lnTo>
                    <a:pt x="337" y="979"/>
                  </a:lnTo>
                  <a:lnTo>
                    <a:pt x="315" y="1069"/>
                  </a:lnTo>
                  <a:lnTo>
                    <a:pt x="293" y="1160"/>
                  </a:lnTo>
                  <a:lnTo>
                    <a:pt x="288" y="1143"/>
                  </a:lnTo>
                  <a:lnTo>
                    <a:pt x="282" y="1126"/>
                  </a:lnTo>
                  <a:lnTo>
                    <a:pt x="272" y="1105"/>
                  </a:lnTo>
                  <a:lnTo>
                    <a:pt x="261" y="1083"/>
                  </a:lnTo>
                  <a:lnTo>
                    <a:pt x="247" y="1059"/>
                  </a:lnTo>
                  <a:lnTo>
                    <a:pt x="229" y="1033"/>
                  </a:lnTo>
                  <a:lnTo>
                    <a:pt x="209" y="1005"/>
                  </a:lnTo>
                  <a:lnTo>
                    <a:pt x="184" y="975"/>
                  </a:lnTo>
                  <a:lnTo>
                    <a:pt x="155" y="942"/>
                  </a:lnTo>
                  <a:lnTo>
                    <a:pt x="123" y="906"/>
                  </a:lnTo>
                  <a:lnTo>
                    <a:pt x="86" y="868"/>
                  </a:lnTo>
                  <a:lnTo>
                    <a:pt x="55" y="833"/>
                  </a:lnTo>
                  <a:lnTo>
                    <a:pt x="33" y="796"/>
                  </a:lnTo>
                  <a:lnTo>
                    <a:pt x="15" y="758"/>
                  </a:lnTo>
                  <a:lnTo>
                    <a:pt x="4" y="719"/>
                  </a:lnTo>
                  <a:lnTo>
                    <a:pt x="0" y="680"/>
                  </a:lnTo>
                  <a:lnTo>
                    <a:pt x="0" y="641"/>
                  </a:lnTo>
                  <a:lnTo>
                    <a:pt x="6" y="602"/>
                  </a:lnTo>
                  <a:lnTo>
                    <a:pt x="17" y="562"/>
                  </a:lnTo>
                  <a:lnTo>
                    <a:pt x="33" y="523"/>
                  </a:lnTo>
                  <a:lnTo>
                    <a:pt x="52" y="486"/>
                  </a:lnTo>
                  <a:lnTo>
                    <a:pt x="77" y="449"/>
                  </a:lnTo>
                  <a:lnTo>
                    <a:pt x="105" y="415"/>
                  </a:lnTo>
                  <a:lnTo>
                    <a:pt x="138" y="382"/>
                  </a:lnTo>
                  <a:lnTo>
                    <a:pt x="183" y="341"/>
                  </a:lnTo>
                  <a:lnTo>
                    <a:pt x="222" y="303"/>
                  </a:lnTo>
                  <a:lnTo>
                    <a:pt x="258" y="269"/>
                  </a:lnTo>
                  <a:lnTo>
                    <a:pt x="290" y="237"/>
                  </a:lnTo>
                  <a:lnTo>
                    <a:pt x="319" y="209"/>
                  </a:lnTo>
                  <a:lnTo>
                    <a:pt x="344" y="184"/>
                  </a:lnTo>
                  <a:lnTo>
                    <a:pt x="366" y="161"/>
                  </a:lnTo>
                  <a:lnTo>
                    <a:pt x="385" y="140"/>
                  </a:lnTo>
                  <a:lnTo>
                    <a:pt x="402" y="122"/>
                  </a:lnTo>
                  <a:lnTo>
                    <a:pt x="417" y="106"/>
                  </a:lnTo>
                  <a:lnTo>
                    <a:pt x="428" y="90"/>
                  </a:lnTo>
                  <a:lnTo>
                    <a:pt x="439" y="77"/>
                  </a:lnTo>
                  <a:lnTo>
                    <a:pt x="448" y="65"/>
                  </a:lnTo>
                  <a:lnTo>
                    <a:pt x="457" y="55"/>
                  </a:lnTo>
                  <a:lnTo>
                    <a:pt x="463" y="45"/>
                  </a:lnTo>
                  <a:lnTo>
                    <a:pt x="469" y="36"/>
                  </a:lnTo>
                  <a:lnTo>
                    <a:pt x="474" y="27"/>
                  </a:lnTo>
                  <a:lnTo>
                    <a:pt x="480" y="19"/>
                  </a:lnTo>
                  <a:lnTo>
                    <a:pt x="484" y="10"/>
                  </a:lnTo>
                  <a:lnTo>
                    <a:pt x="489" y="2"/>
                  </a:lnTo>
                  <a:close/>
                  <a:moveTo>
                    <a:pt x="490" y="0"/>
                  </a:moveTo>
                  <a:lnTo>
                    <a:pt x="492" y="1"/>
                  </a:lnTo>
                  <a:lnTo>
                    <a:pt x="492" y="7"/>
                  </a:lnTo>
                  <a:lnTo>
                    <a:pt x="493" y="14"/>
                  </a:lnTo>
                  <a:lnTo>
                    <a:pt x="496" y="26"/>
                  </a:lnTo>
                  <a:lnTo>
                    <a:pt x="499" y="43"/>
                  </a:lnTo>
                  <a:lnTo>
                    <a:pt x="505" y="61"/>
                  </a:lnTo>
                  <a:lnTo>
                    <a:pt x="512" y="84"/>
                  </a:lnTo>
                  <a:lnTo>
                    <a:pt x="522" y="111"/>
                  </a:lnTo>
                  <a:lnTo>
                    <a:pt x="534" y="142"/>
                  </a:lnTo>
                  <a:lnTo>
                    <a:pt x="549" y="176"/>
                  </a:lnTo>
                  <a:lnTo>
                    <a:pt x="567" y="216"/>
                  </a:lnTo>
                  <a:lnTo>
                    <a:pt x="587" y="258"/>
                  </a:lnTo>
                  <a:lnTo>
                    <a:pt x="612" y="305"/>
                  </a:lnTo>
                  <a:lnTo>
                    <a:pt x="641" y="356"/>
                  </a:lnTo>
                  <a:lnTo>
                    <a:pt x="662" y="395"/>
                  </a:lnTo>
                  <a:lnTo>
                    <a:pt x="682" y="433"/>
                  </a:lnTo>
                  <a:lnTo>
                    <a:pt x="700" y="472"/>
                  </a:lnTo>
                  <a:lnTo>
                    <a:pt x="718" y="510"/>
                  </a:lnTo>
                  <a:lnTo>
                    <a:pt x="732" y="549"/>
                  </a:lnTo>
                  <a:lnTo>
                    <a:pt x="744" y="586"/>
                  </a:lnTo>
                  <a:lnTo>
                    <a:pt x="754" y="624"/>
                  </a:lnTo>
                  <a:lnTo>
                    <a:pt x="759" y="661"/>
                  </a:lnTo>
                  <a:lnTo>
                    <a:pt x="762" y="697"/>
                  </a:lnTo>
                  <a:lnTo>
                    <a:pt x="761" y="731"/>
                  </a:lnTo>
                  <a:lnTo>
                    <a:pt x="757" y="765"/>
                  </a:lnTo>
                  <a:lnTo>
                    <a:pt x="748" y="797"/>
                  </a:lnTo>
                  <a:lnTo>
                    <a:pt x="734" y="828"/>
                  </a:lnTo>
                  <a:lnTo>
                    <a:pt x="716" y="856"/>
                  </a:lnTo>
                  <a:lnTo>
                    <a:pt x="693" y="883"/>
                  </a:lnTo>
                  <a:lnTo>
                    <a:pt x="663" y="908"/>
                  </a:lnTo>
                  <a:lnTo>
                    <a:pt x="629" y="931"/>
                  </a:lnTo>
                  <a:lnTo>
                    <a:pt x="584" y="956"/>
                  </a:lnTo>
                  <a:lnTo>
                    <a:pt x="543" y="979"/>
                  </a:lnTo>
                  <a:lnTo>
                    <a:pt x="506" y="1000"/>
                  </a:lnTo>
                  <a:lnTo>
                    <a:pt x="473" y="1019"/>
                  </a:lnTo>
                  <a:lnTo>
                    <a:pt x="443" y="1038"/>
                  </a:lnTo>
                  <a:lnTo>
                    <a:pt x="415" y="1055"/>
                  </a:lnTo>
                  <a:lnTo>
                    <a:pt x="392" y="1073"/>
                  </a:lnTo>
                  <a:lnTo>
                    <a:pt x="371" y="1090"/>
                  </a:lnTo>
                  <a:lnTo>
                    <a:pt x="352" y="1109"/>
                  </a:lnTo>
                  <a:lnTo>
                    <a:pt x="335" y="1129"/>
                  </a:lnTo>
                  <a:lnTo>
                    <a:pt x="321" y="1152"/>
                  </a:lnTo>
                  <a:lnTo>
                    <a:pt x="337" y="1092"/>
                  </a:lnTo>
                  <a:lnTo>
                    <a:pt x="353" y="1029"/>
                  </a:lnTo>
                  <a:lnTo>
                    <a:pt x="368" y="963"/>
                  </a:lnTo>
                  <a:lnTo>
                    <a:pt x="382" y="953"/>
                  </a:lnTo>
                  <a:lnTo>
                    <a:pt x="400" y="942"/>
                  </a:lnTo>
                  <a:lnTo>
                    <a:pt x="423" y="929"/>
                  </a:lnTo>
                  <a:lnTo>
                    <a:pt x="451" y="918"/>
                  </a:lnTo>
                  <a:lnTo>
                    <a:pt x="482" y="907"/>
                  </a:lnTo>
                  <a:lnTo>
                    <a:pt x="517" y="901"/>
                  </a:lnTo>
                  <a:lnTo>
                    <a:pt x="554" y="899"/>
                  </a:lnTo>
                  <a:lnTo>
                    <a:pt x="551" y="897"/>
                  </a:lnTo>
                  <a:lnTo>
                    <a:pt x="545" y="896"/>
                  </a:lnTo>
                  <a:lnTo>
                    <a:pt x="535" y="895"/>
                  </a:lnTo>
                  <a:lnTo>
                    <a:pt x="522" y="894"/>
                  </a:lnTo>
                  <a:lnTo>
                    <a:pt x="505" y="895"/>
                  </a:lnTo>
                  <a:lnTo>
                    <a:pt x="484" y="897"/>
                  </a:lnTo>
                  <a:lnTo>
                    <a:pt x="460" y="904"/>
                  </a:lnTo>
                  <a:lnTo>
                    <a:pt x="434" y="914"/>
                  </a:lnTo>
                  <a:lnTo>
                    <a:pt x="403" y="928"/>
                  </a:lnTo>
                  <a:lnTo>
                    <a:pt x="371" y="946"/>
                  </a:lnTo>
                  <a:lnTo>
                    <a:pt x="381" y="899"/>
                  </a:lnTo>
                  <a:lnTo>
                    <a:pt x="389" y="891"/>
                  </a:lnTo>
                  <a:lnTo>
                    <a:pt x="403" y="881"/>
                  </a:lnTo>
                  <a:lnTo>
                    <a:pt x="421" y="870"/>
                  </a:lnTo>
                  <a:lnTo>
                    <a:pt x="442" y="857"/>
                  </a:lnTo>
                  <a:lnTo>
                    <a:pt x="467" y="845"/>
                  </a:lnTo>
                  <a:lnTo>
                    <a:pt x="496" y="833"/>
                  </a:lnTo>
                  <a:lnTo>
                    <a:pt x="529" y="823"/>
                  </a:lnTo>
                  <a:lnTo>
                    <a:pt x="566" y="816"/>
                  </a:lnTo>
                  <a:lnTo>
                    <a:pt x="606" y="810"/>
                  </a:lnTo>
                  <a:lnTo>
                    <a:pt x="602" y="810"/>
                  </a:lnTo>
                  <a:lnTo>
                    <a:pt x="592" y="809"/>
                  </a:lnTo>
                  <a:lnTo>
                    <a:pt x="574" y="810"/>
                  </a:lnTo>
                  <a:lnTo>
                    <a:pt x="552" y="813"/>
                  </a:lnTo>
                  <a:lnTo>
                    <a:pt x="525" y="817"/>
                  </a:lnTo>
                  <a:lnTo>
                    <a:pt x="494" y="823"/>
                  </a:lnTo>
                  <a:lnTo>
                    <a:pt x="460" y="835"/>
                  </a:lnTo>
                  <a:lnTo>
                    <a:pt x="424" y="851"/>
                  </a:lnTo>
                  <a:lnTo>
                    <a:pt x="386" y="872"/>
                  </a:lnTo>
                  <a:lnTo>
                    <a:pt x="399" y="794"/>
                  </a:lnTo>
                  <a:lnTo>
                    <a:pt x="423" y="775"/>
                  </a:lnTo>
                  <a:lnTo>
                    <a:pt x="450" y="759"/>
                  </a:lnTo>
                  <a:lnTo>
                    <a:pt x="479" y="747"/>
                  </a:lnTo>
                  <a:lnTo>
                    <a:pt x="509" y="738"/>
                  </a:lnTo>
                  <a:lnTo>
                    <a:pt x="539" y="731"/>
                  </a:lnTo>
                  <a:lnTo>
                    <a:pt x="569" y="727"/>
                  </a:lnTo>
                  <a:lnTo>
                    <a:pt x="596" y="724"/>
                  </a:lnTo>
                  <a:lnTo>
                    <a:pt x="621" y="723"/>
                  </a:lnTo>
                  <a:lnTo>
                    <a:pt x="643" y="722"/>
                  </a:lnTo>
                  <a:lnTo>
                    <a:pt x="658" y="722"/>
                  </a:lnTo>
                  <a:lnTo>
                    <a:pt x="669" y="723"/>
                  </a:lnTo>
                  <a:lnTo>
                    <a:pt x="673" y="723"/>
                  </a:lnTo>
                  <a:lnTo>
                    <a:pt x="631" y="716"/>
                  </a:lnTo>
                  <a:lnTo>
                    <a:pt x="593" y="713"/>
                  </a:lnTo>
                  <a:lnTo>
                    <a:pt x="557" y="713"/>
                  </a:lnTo>
                  <a:lnTo>
                    <a:pt x="525" y="716"/>
                  </a:lnTo>
                  <a:lnTo>
                    <a:pt x="497" y="720"/>
                  </a:lnTo>
                  <a:lnTo>
                    <a:pt x="471" y="728"/>
                  </a:lnTo>
                  <a:lnTo>
                    <a:pt x="449" y="735"/>
                  </a:lnTo>
                  <a:lnTo>
                    <a:pt x="431" y="744"/>
                  </a:lnTo>
                  <a:lnTo>
                    <a:pt x="417" y="752"/>
                  </a:lnTo>
                  <a:lnTo>
                    <a:pt x="406" y="758"/>
                  </a:lnTo>
                  <a:lnTo>
                    <a:pt x="413" y="708"/>
                  </a:lnTo>
                  <a:lnTo>
                    <a:pt x="438" y="692"/>
                  </a:lnTo>
                  <a:lnTo>
                    <a:pt x="465" y="678"/>
                  </a:lnTo>
                  <a:lnTo>
                    <a:pt x="494" y="666"/>
                  </a:lnTo>
                  <a:lnTo>
                    <a:pt x="522" y="656"/>
                  </a:lnTo>
                  <a:lnTo>
                    <a:pt x="550" y="649"/>
                  </a:lnTo>
                  <a:lnTo>
                    <a:pt x="577" y="643"/>
                  </a:lnTo>
                  <a:lnTo>
                    <a:pt x="601" y="639"/>
                  </a:lnTo>
                  <a:lnTo>
                    <a:pt x="621" y="636"/>
                  </a:lnTo>
                  <a:lnTo>
                    <a:pt x="637" y="634"/>
                  </a:lnTo>
                  <a:lnTo>
                    <a:pt x="647" y="633"/>
                  </a:lnTo>
                  <a:lnTo>
                    <a:pt x="650" y="633"/>
                  </a:lnTo>
                  <a:lnTo>
                    <a:pt x="612" y="632"/>
                  </a:lnTo>
                  <a:lnTo>
                    <a:pt x="575" y="634"/>
                  </a:lnTo>
                  <a:lnTo>
                    <a:pt x="541" y="640"/>
                  </a:lnTo>
                  <a:lnTo>
                    <a:pt x="509" y="647"/>
                  </a:lnTo>
                  <a:lnTo>
                    <a:pt x="480" y="656"/>
                  </a:lnTo>
                  <a:lnTo>
                    <a:pt x="455" y="666"/>
                  </a:lnTo>
                  <a:lnTo>
                    <a:pt x="433" y="674"/>
                  </a:lnTo>
                  <a:lnTo>
                    <a:pt x="418" y="682"/>
                  </a:lnTo>
                  <a:lnTo>
                    <a:pt x="428" y="598"/>
                  </a:lnTo>
                  <a:lnTo>
                    <a:pt x="459" y="580"/>
                  </a:lnTo>
                  <a:lnTo>
                    <a:pt x="487" y="566"/>
                  </a:lnTo>
                  <a:lnTo>
                    <a:pt x="515" y="556"/>
                  </a:lnTo>
                  <a:lnTo>
                    <a:pt x="542" y="548"/>
                  </a:lnTo>
                  <a:lnTo>
                    <a:pt x="564" y="545"/>
                  </a:lnTo>
                  <a:lnTo>
                    <a:pt x="584" y="543"/>
                  </a:lnTo>
                  <a:lnTo>
                    <a:pt x="598" y="542"/>
                  </a:lnTo>
                  <a:lnTo>
                    <a:pt x="608" y="542"/>
                  </a:lnTo>
                  <a:lnTo>
                    <a:pt x="611" y="543"/>
                  </a:lnTo>
                  <a:lnTo>
                    <a:pt x="577" y="539"/>
                  </a:lnTo>
                  <a:lnTo>
                    <a:pt x="545" y="540"/>
                  </a:lnTo>
                  <a:lnTo>
                    <a:pt x="515" y="544"/>
                  </a:lnTo>
                  <a:lnTo>
                    <a:pt x="488" y="552"/>
                  </a:lnTo>
                  <a:lnTo>
                    <a:pt x="465" y="560"/>
                  </a:lnTo>
                  <a:lnTo>
                    <a:pt x="446" y="569"/>
                  </a:lnTo>
                  <a:lnTo>
                    <a:pt x="432" y="578"/>
                  </a:lnTo>
                  <a:lnTo>
                    <a:pt x="444" y="486"/>
                  </a:lnTo>
                  <a:lnTo>
                    <a:pt x="467" y="472"/>
                  </a:lnTo>
                  <a:lnTo>
                    <a:pt x="493" y="461"/>
                  </a:lnTo>
                  <a:lnTo>
                    <a:pt x="519" y="453"/>
                  </a:lnTo>
                  <a:lnTo>
                    <a:pt x="544" y="446"/>
                  </a:lnTo>
                  <a:lnTo>
                    <a:pt x="568" y="442"/>
                  </a:lnTo>
                  <a:lnTo>
                    <a:pt x="588" y="438"/>
                  </a:lnTo>
                  <a:lnTo>
                    <a:pt x="605" y="437"/>
                  </a:lnTo>
                  <a:lnTo>
                    <a:pt x="616" y="436"/>
                  </a:lnTo>
                  <a:lnTo>
                    <a:pt x="619" y="436"/>
                  </a:lnTo>
                  <a:lnTo>
                    <a:pt x="586" y="434"/>
                  </a:lnTo>
                  <a:lnTo>
                    <a:pt x="556" y="435"/>
                  </a:lnTo>
                  <a:lnTo>
                    <a:pt x="529" y="438"/>
                  </a:lnTo>
                  <a:lnTo>
                    <a:pt x="505" y="444"/>
                  </a:lnTo>
                  <a:lnTo>
                    <a:pt x="484" y="450"/>
                  </a:lnTo>
                  <a:lnTo>
                    <a:pt x="468" y="457"/>
                  </a:lnTo>
                  <a:lnTo>
                    <a:pt x="455" y="462"/>
                  </a:lnTo>
                  <a:lnTo>
                    <a:pt x="446" y="468"/>
                  </a:lnTo>
                  <a:lnTo>
                    <a:pt x="455" y="387"/>
                  </a:lnTo>
                  <a:lnTo>
                    <a:pt x="467" y="384"/>
                  </a:lnTo>
                  <a:lnTo>
                    <a:pt x="483" y="379"/>
                  </a:lnTo>
                  <a:lnTo>
                    <a:pt x="505" y="373"/>
                  </a:lnTo>
                  <a:lnTo>
                    <a:pt x="529" y="368"/>
                  </a:lnTo>
                  <a:lnTo>
                    <a:pt x="555" y="363"/>
                  </a:lnTo>
                  <a:lnTo>
                    <a:pt x="582" y="362"/>
                  </a:lnTo>
                  <a:lnTo>
                    <a:pt x="579" y="362"/>
                  </a:lnTo>
                  <a:lnTo>
                    <a:pt x="569" y="361"/>
                  </a:lnTo>
                  <a:lnTo>
                    <a:pt x="554" y="361"/>
                  </a:lnTo>
                  <a:lnTo>
                    <a:pt x="533" y="362"/>
                  </a:lnTo>
                  <a:lnTo>
                    <a:pt x="509" y="366"/>
                  </a:lnTo>
                  <a:lnTo>
                    <a:pt x="483" y="371"/>
                  </a:lnTo>
                  <a:lnTo>
                    <a:pt x="456" y="380"/>
                  </a:lnTo>
                  <a:lnTo>
                    <a:pt x="463" y="308"/>
                  </a:lnTo>
                  <a:lnTo>
                    <a:pt x="476" y="303"/>
                  </a:lnTo>
                  <a:lnTo>
                    <a:pt x="492" y="297"/>
                  </a:lnTo>
                  <a:lnTo>
                    <a:pt x="508" y="293"/>
                  </a:lnTo>
                  <a:lnTo>
                    <a:pt x="523" y="288"/>
                  </a:lnTo>
                  <a:lnTo>
                    <a:pt x="537" y="286"/>
                  </a:lnTo>
                  <a:lnTo>
                    <a:pt x="548" y="284"/>
                  </a:lnTo>
                  <a:lnTo>
                    <a:pt x="556" y="282"/>
                  </a:lnTo>
                  <a:lnTo>
                    <a:pt x="559" y="282"/>
                  </a:lnTo>
                  <a:lnTo>
                    <a:pt x="532" y="284"/>
                  </a:lnTo>
                  <a:lnTo>
                    <a:pt x="509" y="287"/>
                  </a:lnTo>
                  <a:lnTo>
                    <a:pt x="489" y="293"/>
                  </a:lnTo>
                  <a:lnTo>
                    <a:pt x="474" y="297"/>
                  </a:lnTo>
                  <a:lnTo>
                    <a:pt x="464" y="301"/>
                  </a:lnTo>
                  <a:lnTo>
                    <a:pt x="470" y="246"/>
                  </a:lnTo>
                  <a:lnTo>
                    <a:pt x="474" y="194"/>
                  </a:lnTo>
                  <a:lnTo>
                    <a:pt x="479" y="147"/>
                  </a:lnTo>
                  <a:lnTo>
                    <a:pt x="482" y="106"/>
                  </a:lnTo>
                  <a:lnTo>
                    <a:pt x="485" y="70"/>
                  </a:lnTo>
                  <a:lnTo>
                    <a:pt x="487" y="39"/>
                  </a:lnTo>
                  <a:lnTo>
                    <a:pt x="488" y="16"/>
                  </a:lnTo>
                  <a:lnTo>
                    <a:pt x="489" y="1"/>
                  </a:lnTo>
                  <a:lnTo>
                    <a:pt x="490" y="0"/>
                  </a:lnTo>
                  <a:close/>
                </a:path>
              </a:pathLst>
            </a:custGeom>
            <a:solidFill>
              <a:srgbClr val="8DB82E"/>
            </a:solidFill>
            <a:ln w="25400" cap="flat" cmpd="sng" algn="ctr">
              <a:noFill/>
              <a:prstDash val="solid"/>
            </a:ln>
            <a:effectLst/>
          </p:spPr>
          <p:txBody>
            <a:bodyPr rot="0" spcFirstLastPara="0" vertOverflow="overflow" horzOverflow="overflow" vert="horz" wrap="square" lIns="91417" tIns="45708" rIns="91417" bIns="45708"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900" b="0" i="0" u="none" strike="noStrike" kern="0" cap="none" spc="0" normalizeH="0" baseline="0" noProof="0">
                <a:ln>
                  <a:noFill/>
                </a:ln>
                <a:solidFill>
                  <a:schemeClr val="bg1"/>
                </a:solidFill>
                <a:effectLst/>
                <a:uLnTx/>
                <a:uFillTx/>
                <a:cs typeface="+mn-ea"/>
                <a:sym typeface="+mn-lt"/>
              </a:endParaRPr>
            </a:p>
          </p:txBody>
        </p:sp>
        <p:sp>
          <p:nvSpPr>
            <p:cNvPr id="47" name="Freeform 42"/>
            <p:cNvSpPr>
              <a:spLocks noEditPoints="1"/>
            </p:cNvSpPr>
            <p:nvPr/>
          </p:nvSpPr>
          <p:spPr bwMode="auto">
            <a:xfrm>
              <a:off x="4319588" y="3300413"/>
              <a:ext cx="1228725" cy="808037"/>
            </a:xfrm>
            <a:custGeom>
              <a:avLst/>
              <a:gdLst>
                <a:gd name="T0" fmla="*/ 694 w 774"/>
                <a:gd name="T1" fmla="*/ 299 h 509"/>
                <a:gd name="T2" fmla="*/ 568 w 774"/>
                <a:gd name="T3" fmla="*/ 475 h 509"/>
                <a:gd name="T4" fmla="*/ 401 w 774"/>
                <a:gd name="T5" fmla="*/ 502 h 509"/>
                <a:gd name="T6" fmla="*/ 196 w 774"/>
                <a:gd name="T7" fmla="*/ 401 h 509"/>
                <a:gd name="T8" fmla="*/ 68 w 774"/>
                <a:gd name="T9" fmla="*/ 337 h 509"/>
                <a:gd name="T10" fmla="*/ 10 w 774"/>
                <a:gd name="T11" fmla="*/ 320 h 509"/>
                <a:gd name="T12" fmla="*/ 110 w 774"/>
                <a:gd name="T13" fmla="*/ 296 h 509"/>
                <a:gd name="T14" fmla="*/ 177 w 774"/>
                <a:gd name="T15" fmla="*/ 328 h 509"/>
                <a:gd name="T16" fmla="*/ 186 w 774"/>
                <a:gd name="T17" fmla="*/ 294 h 509"/>
                <a:gd name="T18" fmla="*/ 229 w 774"/>
                <a:gd name="T19" fmla="*/ 348 h 509"/>
                <a:gd name="T20" fmla="*/ 238 w 774"/>
                <a:gd name="T21" fmla="*/ 290 h 509"/>
                <a:gd name="T22" fmla="*/ 282 w 774"/>
                <a:gd name="T23" fmla="*/ 304 h 509"/>
                <a:gd name="T24" fmla="*/ 282 w 774"/>
                <a:gd name="T25" fmla="*/ 356 h 509"/>
                <a:gd name="T26" fmla="*/ 369 w 774"/>
                <a:gd name="T27" fmla="*/ 254 h 509"/>
                <a:gd name="T28" fmla="*/ 352 w 774"/>
                <a:gd name="T29" fmla="*/ 376 h 509"/>
                <a:gd name="T30" fmla="*/ 360 w 774"/>
                <a:gd name="T31" fmla="*/ 298 h 509"/>
                <a:gd name="T32" fmla="*/ 419 w 774"/>
                <a:gd name="T33" fmla="*/ 295 h 509"/>
                <a:gd name="T34" fmla="*/ 413 w 774"/>
                <a:gd name="T35" fmla="*/ 393 h 509"/>
                <a:gd name="T36" fmla="*/ 441 w 774"/>
                <a:gd name="T37" fmla="*/ 264 h 509"/>
                <a:gd name="T38" fmla="*/ 481 w 774"/>
                <a:gd name="T39" fmla="*/ 288 h 509"/>
                <a:gd name="T40" fmla="*/ 487 w 774"/>
                <a:gd name="T41" fmla="*/ 416 h 509"/>
                <a:gd name="T42" fmla="*/ 492 w 774"/>
                <a:gd name="T43" fmla="*/ 302 h 509"/>
                <a:gd name="T44" fmla="*/ 553 w 774"/>
                <a:gd name="T45" fmla="*/ 288 h 509"/>
                <a:gd name="T46" fmla="*/ 543 w 774"/>
                <a:gd name="T47" fmla="*/ 382 h 509"/>
                <a:gd name="T48" fmla="*/ 587 w 774"/>
                <a:gd name="T49" fmla="*/ 238 h 509"/>
                <a:gd name="T50" fmla="*/ 601 w 774"/>
                <a:gd name="T51" fmla="*/ 309 h 509"/>
                <a:gd name="T52" fmla="*/ 604 w 774"/>
                <a:gd name="T53" fmla="*/ 323 h 509"/>
                <a:gd name="T54" fmla="*/ 651 w 774"/>
                <a:gd name="T55" fmla="*/ 225 h 509"/>
                <a:gd name="T56" fmla="*/ 565 w 774"/>
                <a:gd name="T57" fmla="*/ 50 h 509"/>
                <a:gd name="T58" fmla="*/ 705 w 774"/>
                <a:gd name="T59" fmla="*/ 176 h 509"/>
                <a:gd name="T60" fmla="*/ 636 w 774"/>
                <a:gd name="T61" fmla="*/ 209 h 509"/>
                <a:gd name="T62" fmla="*/ 558 w 774"/>
                <a:gd name="T63" fmla="*/ 104 h 509"/>
                <a:gd name="T64" fmla="*/ 585 w 774"/>
                <a:gd name="T65" fmla="*/ 170 h 509"/>
                <a:gd name="T66" fmla="*/ 556 w 774"/>
                <a:gd name="T67" fmla="*/ 184 h 509"/>
                <a:gd name="T68" fmla="*/ 495 w 774"/>
                <a:gd name="T69" fmla="*/ 99 h 509"/>
                <a:gd name="T70" fmla="*/ 574 w 774"/>
                <a:gd name="T71" fmla="*/ 215 h 509"/>
                <a:gd name="T72" fmla="*/ 451 w 774"/>
                <a:gd name="T73" fmla="*/ 137 h 509"/>
                <a:gd name="T74" fmla="*/ 425 w 774"/>
                <a:gd name="T75" fmla="*/ 62 h 509"/>
                <a:gd name="T76" fmla="*/ 480 w 774"/>
                <a:gd name="T77" fmla="*/ 207 h 509"/>
                <a:gd name="T78" fmla="*/ 419 w 774"/>
                <a:gd name="T79" fmla="*/ 182 h 509"/>
                <a:gd name="T80" fmla="*/ 372 w 774"/>
                <a:gd name="T81" fmla="*/ 96 h 509"/>
                <a:gd name="T82" fmla="*/ 427 w 774"/>
                <a:gd name="T83" fmla="*/ 208 h 509"/>
                <a:gd name="T84" fmla="*/ 344 w 774"/>
                <a:gd name="T85" fmla="*/ 188 h 509"/>
                <a:gd name="T86" fmla="*/ 327 w 774"/>
                <a:gd name="T87" fmla="*/ 162 h 509"/>
                <a:gd name="T88" fmla="*/ 318 w 774"/>
                <a:gd name="T89" fmla="*/ 253 h 509"/>
                <a:gd name="T90" fmla="*/ 257 w 774"/>
                <a:gd name="T91" fmla="*/ 162 h 509"/>
                <a:gd name="T92" fmla="*/ 290 w 774"/>
                <a:gd name="T93" fmla="*/ 237 h 509"/>
                <a:gd name="T94" fmla="*/ 234 w 774"/>
                <a:gd name="T95" fmla="*/ 236 h 509"/>
                <a:gd name="T96" fmla="*/ 220 w 774"/>
                <a:gd name="T97" fmla="*/ 213 h 509"/>
                <a:gd name="T98" fmla="*/ 188 w 774"/>
                <a:gd name="T99" fmla="*/ 257 h 509"/>
                <a:gd name="T100" fmla="*/ 175 w 774"/>
                <a:gd name="T101" fmla="*/ 239 h 509"/>
                <a:gd name="T102" fmla="*/ 84 w 774"/>
                <a:gd name="T103" fmla="*/ 299 h 509"/>
                <a:gd name="T104" fmla="*/ 3 w 774"/>
                <a:gd name="T105" fmla="*/ 316 h 509"/>
                <a:gd name="T106" fmla="*/ 68 w 774"/>
                <a:gd name="T107" fmla="*/ 273 h 509"/>
                <a:gd name="T108" fmla="*/ 225 w 774"/>
                <a:gd name="T109" fmla="*/ 126 h 509"/>
                <a:gd name="T110" fmla="*/ 394 w 774"/>
                <a:gd name="T111" fmla="*/ 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4" h="509">
                  <a:moveTo>
                    <a:pt x="774" y="219"/>
                  </a:moveTo>
                  <a:lnTo>
                    <a:pt x="761" y="227"/>
                  </a:lnTo>
                  <a:lnTo>
                    <a:pt x="747" y="239"/>
                  </a:lnTo>
                  <a:lnTo>
                    <a:pt x="730" y="255"/>
                  </a:lnTo>
                  <a:lnTo>
                    <a:pt x="713" y="275"/>
                  </a:lnTo>
                  <a:lnTo>
                    <a:pt x="694" y="299"/>
                  </a:lnTo>
                  <a:lnTo>
                    <a:pt x="674" y="329"/>
                  </a:lnTo>
                  <a:lnTo>
                    <a:pt x="653" y="364"/>
                  </a:lnTo>
                  <a:lnTo>
                    <a:pt x="630" y="406"/>
                  </a:lnTo>
                  <a:lnTo>
                    <a:pt x="612" y="434"/>
                  </a:lnTo>
                  <a:lnTo>
                    <a:pt x="591" y="457"/>
                  </a:lnTo>
                  <a:lnTo>
                    <a:pt x="568" y="475"/>
                  </a:lnTo>
                  <a:lnTo>
                    <a:pt x="543" y="490"/>
                  </a:lnTo>
                  <a:lnTo>
                    <a:pt x="516" y="500"/>
                  </a:lnTo>
                  <a:lnTo>
                    <a:pt x="489" y="507"/>
                  </a:lnTo>
                  <a:lnTo>
                    <a:pt x="461" y="509"/>
                  </a:lnTo>
                  <a:lnTo>
                    <a:pt x="430" y="508"/>
                  </a:lnTo>
                  <a:lnTo>
                    <a:pt x="401" y="502"/>
                  </a:lnTo>
                  <a:lnTo>
                    <a:pt x="370" y="494"/>
                  </a:lnTo>
                  <a:lnTo>
                    <a:pt x="341" y="482"/>
                  </a:lnTo>
                  <a:lnTo>
                    <a:pt x="312" y="466"/>
                  </a:lnTo>
                  <a:lnTo>
                    <a:pt x="268" y="441"/>
                  </a:lnTo>
                  <a:lnTo>
                    <a:pt x="230" y="420"/>
                  </a:lnTo>
                  <a:lnTo>
                    <a:pt x="196" y="401"/>
                  </a:lnTo>
                  <a:lnTo>
                    <a:pt x="167" y="386"/>
                  </a:lnTo>
                  <a:lnTo>
                    <a:pt x="141" y="372"/>
                  </a:lnTo>
                  <a:lnTo>
                    <a:pt x="118" y="361"/>
                  </a:lnTo>
                  <a:lnTo>
                    <a:pt x="98" y="351"/>
                  </a:lnTo>
                  <a:lnTo>
                    <a:pt x="82" y="344"/>
                  </a:lnTo>
                  <a:lnTo>
                    <a:pt x="68" y="337"/>
                  </a:lnTo>
                  <a:lnTo>
                    <a:pt x="55" y="333"/>
                  </a:lnTo>
                  <a:lnTo>
                    <a:pt x="44" y="328"/>
                  </a:lnTo>
                  <a:lnTo>
                    <a:pt x="35" y="326"/>
                  </a:lnTo>
                  <a:lnTo>
                    <a:pt x="27" y="323"/>
                  </a:lnTo>
                  <a:lnTo>
                    <a:pt x="18" y="321"/>
                  </a:lnTo>
                  <a:lnTo>
                    <a:pt x="10" y="320"/>
                  </a:lnTo>
                  <a:lnTo>
                    <a:pt x="3" y="317"/>
                  </a:lnTo>
                  <a:lnTo>
                    <a:pt x="14" y="315"/>
                  </a:lnTo>
                  <a:lnTo>
                    <a:pt x="30" y="311"/>
                  </a:lnTo>
                  <a:lnTo>
                    <a:pt x="52" y="307"/>
                  </a:lnTo>
                  <a:lnTo>
                    <a:pt x="79" y="301"/>
                  </a:lnTo>
                  <a:lnTo>
                    <a:pt x="110" y="296"/>
                  </a:lnTo>
                  <a:lnTo>
                    <a:pt x="146" y="289"/>
                  </a:lnTo>
                  <a:lnTo>
                    <a:pt x="185" y="282"/>
                  </a:lnTo>
                  <a:lnTo>
                    <a:pt x="184" y="288"/>
                  </a:lnTo>
                  <a:lnTo>
                    <a:pt x="181" y="298"/>
                  </a:lnTo>
                  <a:lnTo>
                    <a:pt x="179" y="312"/>
                  </a:lnTo>
                  <a:lnTo>
                    <a:pt x="177" y="328"/>
                  </a:lnTo>
                  <a:lnTo>
                    <a:pt x="176" y="348"/>
                  </a:lnTo>
                  <a:lnTo>
                    <a:pt x="177" y="345"/>
                  </a:lnTo>
                  <a:lnTo>
                    <a:pt x="178" y="336"/>
                  </a:lnTo>
                  <a:lnTo>
                    <a:pt x="180" y="323"/>
                  </a:lnTo>
                  <a:lnTo>
                    <a:pt x="182" y="309"/>
                  </a:lnTo>
                  <a:lnTo>
                    <a:pt x="186" y="294"/>
                  </a:lnTo>
                  <a:lnTo>
                    <a:pt x="191" y="282"/>
                  </a:lnTo>
                  <a:lnTo>
                    <a:pt x="238" y="274"/>
                  </a:lnTo>
                  <a:lnTo>
                    <a:pt x="232" y="296"/>
                  </a:lnTo>
                  <a:lnTo>
                    <a:pt x="229" y="316"/>
                  </a:lnTo>
                  <a:lnTo>
                    <a:pt x="228" y="334"/>
                  </a:lnTo>
                  <a:lnTo>
                    <a:pt x="229" y="348"/>
                  </a:lnTo>
                  <a:lnTo>
                    <a:pt x="230" y="357"/>
                  </a:lnTo>
                  <a:lnTo>
                    <a:pt x="230" y="360"/>
                  </a:lnTo>
                  <a:lnTo>
                    <a:pt x="230" y="340"/>
                  </a:lnTo>
                  <a:lnTo>
                    <a:pt x="232" y="322"/>
                  </a:lnTo>
                  <a:lnTo>
                    <a:pt x="234" y="304"/>
                  </a:lnTo>
                  <a:lnTo>
                    <a:pt x="238" y="290"/>
                  </a:lnTo>
                  <a:lnTo>
                    <a:pt x="241" y="279"/>
                  </a:lnTo>
                  <a:lnTo>
                    <a:pt x="242" y="273"/>
                  </a:lnTo>
                  <a:lnTo>
                    <a:pt x="295" y="264"/>
                  </a:lnTo>
                  <a:lnTo>
                    <a:pt x="291" y="274"/>
                  </a:lnTo>
                  <a:lnTo>
                    <a:pt x="287" y="287"/>
                  </a:lnTo>
                  <a:lnTo>
                    <a:pt x="282" y="304"/>
                  </a:lnTo>
                  <a:lnTo>
                    <a:pt x="279" y="326"/>
                  </a:lnTo>
                  <a:lnTo>
                    <a:pt x="278" y="352"/>
                  </a:lnTo>
                  <a:lnTo>
                    <a:pt x="281" y="381"/>
                  </a:lnTo>
                  <a:lnTo>
                    <a:pt x="281" y="377"/>
                  </a:lnTo>
                  <a:lnTo>
                    <a:pt x="281" y="369"/>
                  </a:lnTo>
                  <a:lnTo>
                    <a:pt x="282" y="356"/>
                  </a:lnTo>
                  <a:lnTo>
                    <a:pt x="284" y="339"/>
                  </a:lnTo>
                  <a:lnTo>
                    <a:pt x="287" y="320"/>
                  </a:lnTo>
                  <a:lnTo>
                    <a:pt x="292" y="300"/>
                  </a:lnTo>
                  <a:lnTo>
                    <a:pt x="298" y="280"/>
                  </a:lnTo>
                  <a:lnTo>
                    <a:pt x="307" y="263"/>
                  </a:lnTo>
                  <a:lnTo>
                    <a:pt x="369" y="254"/>
                  </a:lnTo>
                  <a:lnTo>
                    <a:pt x="364" y="265"/>
                  </a:lnTo>
                  <a:lnTo>
                    <a:pt x="357" y="282"/>
                  </a:lnTo>
                  <a:lnTo>
                    <a:pt x="352" y="301"/>
                  </a:lnTo>
                  <a:lnTo>
                    <a:pt x="347" y="324"/>
                  </a:lnTo>
                  <a:lnTo>
                    <a:pt x="347" y="349"/>
                  </a:lnTo>
                  <a:lnTo>
                    <a:pt x="352" y="376"/>
                  </a:lnTo>
                  <a:lnTo>
                    <a:pt x="352" y="374"/>
                  </a:lnTo>
                  <a:lnTo>
                    <a:pt x="351" y="365"/>
                  </a:lnTo>
                  <a:lnTo>
                    <a:pt x="351" y="353"/>
                  </a:lnTo>
                  <a:lnTo>
                    <a:pt x="352" y="337"/>
                  </a:lnTo>
                  <a:lnTo>
                    <a:pt x="355" y="319"/>
                  </a:lnTo>
                  <a:lnTo>
                    <a:pt x="360" y="298"/>
                  </a:lnTo>
                  <a:lnTo>
                    <a:pt x="370" y="275"/>
                  </a:lnTo>
                  <a:lnTo>
                    <a:pt x="382" y="252"/>
                  </a:lnTo>
                  <a:lnTo>
                    <a:pt x="437" y="246"/>
                  </a:lnTo>
                  <a:lnTo>
                    <a:pt x="432" y="258"/>
                  </a:lnTo>
                  <a:lnTo>
                    <a:pt x="426" y="274"/>
                  </a:lnTo>
                  <a:lnTo>
                    <a:pt x="419" y="295"/>
                  </a:lnTo>
                  <a:lnTo>
                    <a:pt x="414" y="320"/>
                  </a:lnTo>
                  <a:lnTo>
                    <a:pt x="411" y="347"/>
                  </a:lnTo>
                  <a:lnTo>
                    <a:pt x="409" y="375"/>
                  </a:lnTo>
                  <a:lnTo>
                    <a:pt x="412" y="406"/>
                  </a:lnTo>
                  <a:lnTo>
                    <a:pt x="413" y="402"/>
                  </a:lnTo>
                  <a:lnTo>
                    <a:pt x="413" y="393"/>
                  </a:lnTo>
                  <a:lnTo>
                    <a:pt x="414" y="377"/>
                  </a:lnTo>
                  <a:lnTo>
                    <a:pt x="416" y="358"/>
                  </a:lnTo>
                  <a:lnTo>
                    <a:pt x="419" y="336"/>
                  </a:lnTo>
                  <a:lnTo>
                    <a:pt x="425" y="312"/>
                  </a:lnTo>
                  <a:lnTo>
                    <a:pt x="431" y="288"/>
                  </a:lnTo>
                  <a:lnTo>
                    <a:pt x="441" y="264"/>
                  </a:lnTo>
                  <a:lnTo>
                    <a:pt x="454" y="244"/>
                  </a:lnTo>
                  <a:lnTo>
                    <a:pt x="502" y="238"/>
                  </a:lnTo>
                  <a:lnTo>
                    <a:pt x="498" y="246"/>
                  </a:lnTo>
                  <a:lnTo>
                    <a:pt x="492" y="257"/>
                  </a:lnTo>
                  <a:lnTo>
                    <a:pt x="487" y="271"/>
                  </a:lnTo>
                  <a:lnTo>
                    <a:pt x="481" y="288"/>
                  </a:lnTo>
                  <a:lnTo>
                    <a:pt x="478" y="309"/>
                  </a:lnTo>
                  <a:lnTo>
                    <a:pt x="476" y="333"/>
                  </a:lnTo>
                  <a:lnTo>
                    <a:pt x="476" y="359"/>
                  </a:lnTo>
                  <a:lnTo>
                    <a:pt x="480" y="388"/>
                  </a:lnTo>
                  <a:lnTo>
                    <a:pt x="488" y="420"/>
                  </a:lnTo>
                  <a:lnTo>
                    <a:pt x="487" y="416"/>
                  </a:lnTo>
                  <a:lnTo>
                    <a:pt x="487" y="407"/>
                  </a:lnTo>
                  <a:lnTo>
                    <a:pt x="486" y="391"/>
                  </a:lnTo>
                  <a:lnTo>
                    <a:pt x="484" y="373"/>
                  </a:lnTo>
                  <a:lnTo>
                    <a:pt x="486" y="351"/>
                  </a:lnTo>
                  <a:lnTo>
                    <a:pt x="488" y="327"/>
                  </a:lnTo>
                  <a:lnTo>
                    <a:pt x="492" y="302"/>
                  </a:lnTo>
                  <a:lnTo>
                    <a:pt x="500" y="278"/>
                  </a:lnTo>
                  <a:lnTo>
                    <a:pt x="509" y="255"/>
                  </a:lnTo>
                  <a:lnTo>
                    <a:pt x="523" y="236"/>
                  </a:lnTo>
                  <a:lnTo>
                    <a:pt x="577" y="230"/>
                  </a:lnTo>
                  <a:lnTo>
                    <a:pt x="563" y="261"/>
                  </a:lnTo>
                  <a:lnTo>
                    <a:pt x="553" y="288"/>
                  </a:lnTo>
                  <a:lnTo>
                    <a:pt x="546" y="314"/>
                  </a:lnTo>
                  <a:lnTo>
                    <a:pt x="543" y="337"/>
                  </a:lnTo>
                  <a:lnTo>
                    <a:pt x="542" y="356"/>
                  </a:lnTo>
                  <a:lnTo>
                    <a:pt x="542" y="370"/>
                  </a:lnTo>
                  <a:lnTo>
                    <a:pt x="543" y="378"/>
                  </a:lnTo>
                  <a:lnTo>
                    <a:pt x="543" y="382"/>
                  </a:lnTo>
                  <a:lnTo>
                    <a:pt x="545" y="348"/>
                  </a:lnTo>
                  <a:lnTo>
                    <a:pt x="552" y="317"/>
                  </a:lnTo>
                  <a:lnTo>
                    <a:pt x="560" y="291"/>
                  </a:lnTo>
                  <a:lnTo>
                    <a:pt x="569" y="270"/>
                  </a:lnTo>
                  <a:lnTo>
                    <a:pt x="578" y="251"/>
                  </a:lnTo>
                  <a:lnTo>
                    <a:pt x="587" y="238"/>
                  </a:lnTo>
                  <a:lnTo>
                    <a:pt x="593" y="229"/>
                  </a:lnTo>
                  <a:lnTo>
                    <a:pt x="641" y="226"/>
                  </a:lnTo>
                  <a:lnTo>
                    <a:pt x="625" y="250"/>
                  </a:lnTo>
                  <a:lnTo>
                    <a:pt x="613" y="272"/>
                  </a:lnTo>
                  <a:lnTo>
                    <a:pt x="605" y="291"/>
                  </a:lnTo>
                  <a:lnTo>
                    <a:pt x="601" y="309"/>
                  </a:lnTo>
                  <a:lnTo>
                    <a:pt x="599" y="323"/>
                  </a:lnTo>
                  <a:lnTo>
                    <a:pt x="599" y="334"/>
                  </a:lnTo>
                  <a:lnTo>
                    <a:pt x="600" y="342"/>
                  </a:lnTo>
                  <a:lnTo>
                    <a:pt x="600" y="348"/>
                  </a:lnTo>
                  <a:lnTo>
                    <a:pt x="601" y="349"/>
                  </a:lnTo>
                  <a:lnTo>
                    <a:pt x="604" y="323"/>
                  </a:lnTo>
                  <a:lnTo>
                    <a:pt x="610" y="299"/>
                  </a:lnTo>
                  <a:lnTo>
                    <a:pt x="618" y="278"/>
                  </a:lnTo>
                  <a:lnTo>
                    <a:pt x="627" y="260"/>
                  </a:lnTo>
                  <a:lnTo>
                    <a:pt x="637" y="245"/>
                  </a:lnTo>
                  <a:lnTo>
                    <a:pt x="644" y="233"/>
                  </a:lnTo>
                  <a:lnTo>
                    <a:pt x="651" y="225"/>
                  </a:lnTo>
                  <a:lnTo>
                    <a:pt x="774" y="219"/>
                  </a:lnTo>
                  <a:close/>
                  <a:moveTo>
                    <a:pt x="452" y="0"/>
                  </a:moveTo>
                  <a:lnTo>
                    <a:pt x="480" y="3"/>
                  </a:lnTo>
                  <a:lnTo>
                    <a:pt x="508" y="12"/>
                  </a:lnTo>
                  <a:lnTo>
                    <a:pt x="537" y="27"/>
                  </a:lnTo>
                  <a:lnTo>
                    <a:pt x="565" y="50"/>
                  </a:lnTo>
                  <a:lnTo>
                    <a:pt x="594" y="78"/>
                  </a:lnTo>
                  <a:lnTo>
                    <a:pt x="620" y="103"/>
                  </a:lnTo>
                  <a:lnTo>
                    <a:pt x="644" y="126"/>
                  </a:lnTo>
                  <a:lnTo>
                    <a:pt x="666" y="146"/>
                  </a:lnTo>
                  <a:lnTo>
                    <a:pt x="686" y="162"/>
                  </a:lnTo>
                  <a:lnTo>
                    <a:pt x="705" y="176"/>
                  </a:lnTo>
                  <a:lnTo>
                    <a:pt x="724" y="187"/>
                  </a:lnTo>
                  <a:lnTo>
                    <a:pt x="743" y="196"/>
                  </a:lnTo>
                  <a:lnTo>
                    <a:pt x="764" y="202"/>
                  </a:lnTo>
                  <a:lnTo>
                    <a:pt x="723" y="203"/>
                  </a:lnTo>
                  <a:lnTo>
                    <a:pt x="680" y="205"/>
                  </a:lnTo>
                  <a:lnTo>
                    <a:pt x="636" y="209"/>
                  </a:lnTo>
                  <a:lnTo>
                    <a:pt x="625" y="201"/>
                  </a:lnTo>
                  <a:lnTo>
                    <a:pt x="612" y="189"/>
                  </a:lnTo>
                  <a:lnTo>
                    <a:pt x="596" y="173"/>
                  </a:lnTo>
                  <a:lnTo>
                    <a:pt x="582" y="153"/>
                  </a:lnTo>
                  <a:lnTo>
                    <a:pt x="569" y="130"/>
                  </a:lnTo>
                  <a:lnTo>
                    <a:pt x="558" y="104"/>
                  </a:lnTo>
                  <a:lnTo>
                    <a:pt x="558" y="106"/>
                  </a:lnTo>
                  <a:lnTo>
                    <a:pt x="558" y="112"/>
                  </a:lnTo>
                  <a:lnTo>
                    <a:pt x="561" y="122"/>
                  </a:lnTo>
                  <a:lnTo>
                    <a:pt x="565" y="136"/>
                  </a:lnTo>
                  <a:lnTo>
                    <a:pt x="574" y="151"/>
                  </a:lnTo>
                  <a:lnTo>
                    <a:pt x="585" y="170"/>
                  </a:lnTo>
                  <a:lnTo>
                    <a:pt x="602" y="189"/>
                  </a:lnTo>
                  <a:lnTo>
                    <a:pt x="625" y="210"/>
                  </a:lnTo>
                  <a:lnTo>
                    <a:pt x="592" y="213"/>
                  </a:lnTo>
                  <a:lnTo>
                    <a:pt x="583" y="208"/>
                  </a:lnTo>
                  <a:lnTo>
                    <a:pt x="570" y="198"/>
                  </a:lnTo>
                  <a:lnTo>
                    <a:pt x="556" y="184"/>
                  </a:lnTo>
                  <a:lnTo>
                    <a:pt x="540" y="166"/>
                  </a:lnTo>
                  <a:lnTo>
                    <a:pt x="523" y="145"/>
                  </a:lnTo>
                  <a:lnTo>
                    <a:pt x="506" y="118"/>
                  </a:lnTo>
                  <a:lnTo>
                    <a:pt x="492" y="87"/>
                  </a:lnTo>
                  <a:lnTo>
                    <a:pt x="493" y="90"/>
                  </a:lnTo>
                  <a:lnTo>
                    <a:pt x="495" y="99"/>
                  </a:lnTo>
                  <a:lnTo>
                    <a:pt x="500" y="112"/>
                  </a:lnTo>
                  <a:lnTo>
                    <a:pt x="507" y="129"/>
                  </a:lnTo>
                  <a:lnTo>
                    <a:pt x="518" y="149"/>
                  </a:lnTo>
                  <a:lnTo>
                    <a:pt x="532" y="171"/>
                  </a:lnTo>
                  <a:lnTo>
                    <a:pt x="551" y="192"/>
                  </a:lnTo>
                  <a:lnTo>
                    <a:pt x="574" y="215"/>
                  </a:lnTo>
                  <a:lnTo>
                    <a:pt x="521" y="222"/>
                  </a:lnTo>
                  <a:lnTo>
                    <a:pt x="504" y="209"/>
                  </a:lnTo>
                  <a:lnTo>
                    <a:pt x="488" y="193"/>
                  </a:lnTo>
                  <a:lnTo>
                    <a:pt x="474" y="175"/>
                  </a:lnTo>
                  <a:lnTo>
                    <a:pt x="462" y="157"/>
                  </a:lnTo>
                  <a:lnTo>
                    <a:pt x="451" y="137"/>
                  </a:lnTo>
                  <a:lnTo>
                    <a:pt x="443" y="117"/>
                  </a:lnTo>
                  <a:lnTo>
                    <a:pt x="436" y="100"/>
                  </a:lnTo>
                  <a:lnTo>
                    <a:pt x="431" y="85"/>
                  </a:lnTo>
                  <a:lnTo>
                    <a:pt x="427" y="73"/>
                  </a:lnTo>
                  <a:lnTo>
                    <a:pt x="425" y="65"/>
                  </a:lnTo>
                  <a:lnTo>
                    <a:pt x="425" y="62"/>
                  </a:lnTo>
                  <a:lnTo>
                    <a:pt x="429" y="97"/>
                  </a:lnTo>
                  <a:lnTo>
                    <a:pt x="436" y="126"/>
                  </a:lnTo>
                  <a:lnTo>
                    <a:pt x="445" y="152"/>
                  </a:lnTo>
                  <a:lnTo>
                    <a:pt x="456" y="174"/>
                  </a:lnTo>
                  <a:lnTo>
                    <a:pt x="468" y="192"/>
                  </a:lnTo>
                  <a:lnTo>
                    <a:pt x="480" y="207"/>
                  </a:lnTo>
                  <a:lnTo>
                    <a:pt x="490" y="217"/>
                  </a:lnTo>
                  <a:lnTo>
                    <a:pt x="499" y="225"/>
                  </a:lnTo>
                  <a:lnTo>
                    <a:pt x="465" y="229"/>
                  </a:lnTo>
                  <a:lnTo>
                    <a:pt x="449" y="215"/>
                  </a:lnTo>
                  <a:lnTo>
                    <a:pt x="432" y="199"/>
                  </a:lnTo>
                  <a:lnTo>
                    <a:pt x="419" y="182"/>
                  </a:lnTo>
                  <a:lnTo>
                    <a:pt x="407" y="163"/>
                  </a:lnTo>
                  <a:lnTo>
                    <a:pt x="396" y="146"/>
                  </a:lnTo>
                  <a:lnTo>
                    <a:pt x="388" y="129"/>
                  </a:lnTo>
                  <a:lnTo>
                    <a:pt x="381" y="115"/>
                  </a:lnTo>
                  <a:lnTo>
                    <a:pt x="376" y="103"/>
                  </a:lnTo>
                  <a:lnTo>
                    <a:pt x="372" y="96"/>
                  </a:lnTo>
                  <a:lnTo>
                    <a:pt x="371" y="93"/>
                  </a:lnTo>
                  <a:lnTo>
                    <a:pt x="379" y="121"/>
                  </a:lnTo>
                  <a:lnTo>
                    <a:pt x="390" y="147"/>
                  </a:lnTo>
                  <a:lnTo>
                    <a:pt x="402" y="170"/>
                  </a:lnTo>
                  <a:lnTo>
                    <a:pt x="415" y="190"/>
                  </a:lnTo>
                  <a:lnTo>
                    <a:pt x="427" y="208"/>
                  </a:lnTo>
                  <a:lnTo>
                    <a:pt x="438" y="222"/>
                  </a:lnTo>
                  <a:lnTo>
                    <a:pt x="447" y="232"/>
                  </a:lnTo>
                  <a:lnTo>
                    <a:pt x="392" y="240"/>
                  </a:lnTo>
                  <a:lnTo>
                    <a:pt x="372" y="224"/>
                  </a:lnTo>
                  <a:lnTo>
                    <a:pt x="357" y="205"/>
                  </a:lnTo>
                  <a:lnTo>
                    <a:pt x="344" y="188"/>
                  </a:lnTo>
                  <a:lnTo>
                    <a:pt x="335" y="172"/>
                  </a:lnTo>
                  <a:lnTo>
                    <a:pt x="329" y="158"/>
                  </a:lnTo>
                  <a:lnTo>
                    <a:pt x="325" y="146"/>
                  </a:lnTo>
                  <a:lnTo>
                    <a:pt x="322" y="138"/>
                  </a:lnTo>
                  <a:lnTo>
                    <a:pt x="321" y="136"/>
                  </a:lnTo>
                  <a:lnTo>
                    <a:pt x="327" y="162"/>
                  </a:lnTo>
                  <a:lnTo>
                    <a:pt x="335" y="185"/>
                  </a:lnTo>
                  <a:lnTo>
                    <a:pt x="346" y="204"/>
                  </a:lnTo>
                  <a:lnTo>
                    <a:pt x="358" y="221"/>
                  </a:lnTo>
                  <a:lnTo>
                    <a:pt x="369" y="234"/>
                  </a:lnTo>
                  <a:lnTo>
                    <a:pt x="378" y="242"/>
                  </a:lnTo>
                  <a:lnTo>
                    <a:pt x="318" y="253"/>
                  </a:lnTo>
                  <a:lnTo>
                    <a:pt x="304" y="239"/>
                  </a:lnTo>
                  <a:lnTo>
                    <a:pt x="291" y="223"/>
                  </a:lnTo>
                  <a:lnTo>
                    <a:pt x="279" y="207"/>
                  </a:lnTo>
                  <a:lnTo>
                    <a:pt x="270" y="190"/>
                  </a:lnTo>
                  <a:lnTo>
                    <a:pt x="263" y="175"/>
                  </a:lnTo>
                  <a:lnTo>
                    <a:pt x="257" y="162"/>
                  </a:lnTo>
                  <a:lnTo>
                    <a:pt x="254" y="154"/>
                  </a:lnTo>
                  <a:lnTo>
                    <a:pt x="253" y="151"/>
                  </a:lnTo>
                  <a:lnTo>
                    <a:pt x="259" y="179"/>
                  </a:lnTo>
                  <a:lnTo>
                    <a:pt x="269" y="203"/>
                  </a:lnTo>
                  <a:lnTo>
                    <a:pt x="280" y="222"/>
                  </a:lnTo>
                  <a:lnTo>
                    <a:pt x="290" y="237"/>
                  </a:lnTo>
                  <a:lnTo>
                    <a:pt x="300" y="248"/>
                  </a:lnTo>
                  <a:lnTo>
                    <a:pt x="306" y="255"/>
                  </a:lnTo>
                  <a:lnTo>
                    <a:pt x="254" y="265"/>
                  </a:lnTo>
                  <a:lnTo>
                    <a:pt x="248" y="259"/>
                  </a:lnTo>
                  <a:lnTo>
                    <a:pt x="242" y="249"/>
                  </a:lnTo>
                  <a:lnTo>
                    <a:pt x="234" y="236"/>
                  </a:lnTo>
                  <a:lnTo>
                    <a:pt x="227" y="222"/>
                  </a:lnTo>
                  <a:lnTo>
                    <a:pt x="219" y="205"/>
                  </a:lnTo>
                  <a:lnTo>
                    <a:pt x="213" y="189"/>
                  </a:lnTo>
                  <a:lnTo>
                    <a:pt x="214" y="192"/>
                  </a:lnTo>
                  <a:lnTo>
                    <a:pt x="216" y="201"/>
                  </a:lnTo>
                  <a:lnTo>
                    <a:pt x="220" y="213"/>
                  </a:lnTo>
                  <a:lnTo>
                    <a:pt x="227" y="229"/>
                  </a:lnTo>
                  <a:lnTo>
                    <a:pt x="237" y="247"/>
                  </a:lnTo>
                  <a:lnTo>
                    <a:pt x="248" y="265"/>
                  </a:lnTo>
                  <a:lnTo>
                    <a:pt x="202" y="275"/>
                  </a:lnTo>
                  <a:lnTo>
                    <a:pt x="194" y="266"/>
                  </a:lnTo>
                  <a:lnTo>
                    <a:pt x="188" y="257"/>
                  </a:lnTo>
                  <a:lnTo>
                    <a:pt x="181" y="246"/>
                  </a:lnTo>
                  <a:lnTo>
                    <a:pt x="176" y="236"/>
                  </a:lnTo>
                  <a:lnTo>
                    <a:pt x="170" y="227"/>
                  </a:lnTo>
                  <a:lnTo>
                    <a:pt x="168" y="222"/>
                  </a:lnTo>
                  <a:lnTo>
                    <a:pt x="167" y="220"/>
                  </a:lnTo>
                  <a:lnTo>
                    <a:pt x="175" y="239"/>
                  </a:lnTo>
                  <a:lnTo>
                    <a:pt x="183" y="255"/>
                  </a:lnTo>
                  <a:lnTo>
                    <a:pt x="191" y="269"/>
                  </a:lnTo>
                  <a:lnTo>
                    <a:pt x="197" y="276"/>
                  </a:lnTo>
                  <a:lnTo>
                    <a:pt x="156" y="284"/>
                  </a:lnTo>
                  <a:lnTo>
                    <a:pt x="118" y="291"/>
                  </a:lnTo>
                  <a:lnTo>
                    <a:pt x="84" y="299"/>
                  </a:lnTo>
                  <a:lnTo>
                    <a:pt x="56" y="306"/>
                  </a:lnTo>
                  <a:lnTo>
                    <a:pt x="32" y="311"/>
                  </a:lnTo>
                  <a:lnTo>
                    <a:pt x="14" y="314"/>
                  </a:lnTo>
                  <a:lnTo>
                    <a:pt x="3" y="317"/>
                  </a:lnTo>
                  <a:lnTo>
                    <a:pt x="0" y="316"/>
                  </a:lnTo>
                  <a:lnTo>
                    <a:pt x="3" y="316"/>
                  </a:lnTo>
                  <a:lnTo>
                    <a:pt x="6" y="314"/>
                  </a:lnTo>
                  <a:lnTo>
                    <a:pt x="14" y="311"/>
                  </a:lnTo>
                  <a:lnTo>
                    <a:pt x="23" y="306"/>
                  </a:lnTo>
                  <a:lnTo>
                    <a:pt x="35" y="297"/>
                  </a:lnTo>
                  <a:lnTo>
                    <a:pt x="51" y="287"/>
                  </a:lnTo>
                  <a:lnTo>
                    <a:pt x="68" y="273"/>
                  </a:lnTo>
                  <a:lnTo>
                    <a:pt x="89" y="257"/>
                  </a:lnTo>
                  <a:lnTo>
                    <a:pt x="113" y="237"/>
                  </a:lnTo>
                  <a:lnTo>
                    <a:pt x="138" y="213"/>
                  </a:lnTo>
                  <a:lnTo>
                    <a:pt x="167" y="185"/>
                  </a:lnTo>
                  <a:lnTo>
                    <a:pt x="198" y="153"/>
                  </a:lnTo>
                  <a:lnTo>
                    <a:pt x="225" y="126"/>
                  </a:lnTo>
                  <a:lnTo>
                    <a:pt x="252" y="100"/>
                  </a:lnTo>
                  <a:lnTo>
                    <a:pt x="279" y="76"/>
                  </a:lnTo>
                  <a:lnTo>
                    <a:pt x="307" y="54"/>
                  </a:lnTo>
                  <a:lnTo>
                    <a:pt x="335" y="36"/>
                  </a:lnTo>
                  <a:lnTo>
                    <a:pt x="365" y="21"/>
                  </a:lnTo>
                  <a:lnTo>
                    <a:pt x="394" y="9"/>
                  </a:lnTo>
                  <a:lnTo>
                    <a:pt x="422" y="2"/>
                  </a:lnTo>
                  <a:lnTo>
                    <a:pt x="452" y="0"/>
                  </a:lnTo>
                  <a:close/>
                </a:path>
              </a:pathLst>
            </a:custGeom>
            <a:solidFill>
              <a:srgbClr val="8DB82E"/>
            </a:solidFill>
            <a:ln w="25400" cap="flat" cmpd="sng" algn="ctr">
              <a:noFill/>
              <a:prstDash val="solid"/>
            </a:ln>
            <a:effectLst/>
          </p:spPr>
          <p:txBody>
            <a:bodyPr rot="0" spcFirstLastPara="0" vertOverflow="overflow" horzOverflow="overflow" vert="horz" wrap="square" lIns="91417" tIns="45708" rIns="91417" bIns="45708"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900" b="0" i="0" u="none" strike="noStrike" kern="0" cap="none" spc="0" normalizeH="0" baseline="0" noProof="0">
                <a:ln>
                  <a:noFill/>
                </a:ln>
                <a:solidFill>
                  <a:schemeClr val="bg1"/>
                </a:solidFill>
                <a:effectLst/>
                <a:uLnTx/>
                <a:uFillTx/>
                <a:cs typeface="+mn-ea"/>
                <a:sym typeface="+mn-lt"/>
              </a:endParaRPr>
            </a:p>
          </p:txBody>
        </p:sp>
        <p:sp>
          <p:nvSpPr>
            <p:cNvPr id="48" name="Freeform 43"/>
            <p:cNvSpPr>
              <a:spLocks noEditPoints="1"/>
            </p:cNvSpPr>
            <p:nvPr/>
          </p:nvSpPr>
          <p:spPr bwMode="auto">
            <a:xfrm>
              <a:off x="4308475" y="4148138"/>
              <a:ext cx="923925" cy="601662"/>
            </a:xfrm>
            <a:custGeom>
              <a:avLst/>
              <a:gdLst>
                <a:gd name="T0" fmla="*/ 163 w 582"/>
                <a:gd name="T1" fmla="*/ 237 h 379"/>
                <a:gd name="T2" fmla="*/ 180 w 582"/>
                <a:gd name="T3" fmla="*/ 183 h 379"/>
                <a:gd name="T4" fmla="*/ 205 w 582"/>
                <a:gd name="T5" fmla="*/ 214 h 379"/>
                <a:gd name="T6" fmla="*/ 203 w 582"/>
                <a:gd name="T7" fmla="*/ 238 h 379"/>
                <a:gd name="T8" fmla="*/ 278 w 582"/>
                <a:gd name="T9" fmla="*/ 178 h 379"/>
                <a:gd name="T10" fmla="*/ 251 w 582"/>
                <a:gd name="T11" fmla="*/ 266 h 379"/>
                <a:gd name="T12" fmla="*/ 273 w 582"/>
                <a:gd name="T13" fmla="*/ 200 h 379"/>
                <a:gd name="T14" fmla="*/ 308 w 582"/>
                <a:gd name="T15" fmla="*/ 223 h 379"/>
                <a:gd name="T16" fmla="*/ 295 w 582"/>
                <a:gd name="T17" fmla="*/ 284 h 379"/>
                <a:gd name="T18" fmla="*/ 329 w 582"/>
                <a:gd name="T19" fmla="*/ 197 h 379"/>
                <a:gd name="T20" fmla="*/ 361 w 582"/>
                <a:gd name="T21" fmla="*/ 210 h 379"/>
                <a:gd name="T22" fmla="*/ 346 w 582"/>
                <a:gd name="T23" fmla="*/ 315 h 379"/>
                <a:gd name="T24" fmla="*/ 356 w 582"/>
                <a:gd name="T25" fmla="*/ 254 h 379"/>
                <a:gd name="T26" fmla="*/ 435 w 582"/>
                <a:gd name="T27" fmla="*/ 187 h 379"/>
                <a:gd name="T28" fmla="*/ 393 w 582"/>
                <a:gd name="T29" fmla="*/ 283 h 379"/>
                <a:gd name="T30" fmla="*/ 420 w 582"/>
                <a:gd name="T31" fmla="*/ 221 h 379"/>
                <a:gd name="T32" fmla="*/ 464 w 582"/>
                <a:gd name="T33" fmla="*/ 211 h 379"/>
                <a:gd name="T34" fmla="*/ 438 w 582"/>
                <a:gd name="T35" fmla="*/ 275 h 379"/>
                <a:gd name="T36" fmla="*/ 474 w 582"/>
                <a:gd name="T37" fmla="*/ 207 h 379"/>
                <a:gd name="T38" fmla="*/ 556 w 582"/>
                <a:gd name="T39" fmla="*/ 216 h 379"/>
                <a:gd name="T40" fmla="*/ 452 w 582"/>
                <a:gd name="T41" fmla="*/ 322 h 379"/>
                <a:gd name="T42" fmla="*/ 336 w 582"/>
                <a:gd name="T43" fmla="*/ 379 h 379"/>
                <a:gd name="T44" fmla="*/ 210 w 582"/>
                <a:gd name="T45" fmla="*/ 328 h 379"/>
                <a:gd name="T46" fmla="*/ 85 w 582"/>
                <a:gd name="T47" fmla="*/ 229 h 379"/>
                <a:gd name="T48" fmla="*/ 27 w 582"/>
                <a:gd name="T49" fmla="*/ 192 h 379"/>
                <a:gd name="T50" fmla="*/ 11 w 582"/>
                <a:gd name="T51" fmla="*/ 180 h 379"/>
                <a:gd name="T52" fmla="*/ 140 w 582"/>
                <a:gd name="T53" fmla="*/ 177 h 379"/>
                <a:gd name="T54" fmla="*/ 126 w 582"/>
                <a:gd name="T55" fmla="*/ 222 h 379"/>
                <a:gd name="T56" fmla="*/ 145 w 582"/>
                <a:gd name="T57" fmla="*/ 177 h 379"/>
                <a:gd name="T58" fmla="*/ 408 w 582"/>
                <a:gd name="T59" fmla="*/ 15 h 379"/>
                <a:gd name="T60" fmla="*/ 502 w 582"/>
                <a:gd name="T61" fmla="*/ 124 h 379"/>
                <a:gd name="T62" fmla="*/ 576 w 582"/>
                <a:gd name="T63" fmla="*/ 188 h 379"/>
                <a:gd name="T64" fmla="*/ 451 w 582"/>
                <a:gd name="T65" fmla="*/ 137 h 379"/>
                <a:gd name="T66" fmla="*/ 437 w 582"/>
                <a:gd name="T67" fmla="*/ 109 h 379"/>
                <a:gd name="T68" fmla="*/ 448 w 582"/>
                <a:gd name="T69" fmla="*/ 175 h 379"/>
                <a:gd name="T70" fmla="*/ 398 w 582"/>
                <a:gd name="T71" fmla="*/ 99 h 379"/>
                <a:gd name="T72" fmla="*/ 399 w 582"/>
                <a:gd name="T73" fmla="*/ 112 h 379"/>
                <a:gd name="T74" fmla="*/ 381 w 582"/>
                <a:gd name="T75" fmla="*/ 159 h 379"/>
                <a:gd name="T76" fmla="*/ 346 w 582"/>
                <a:gd name="T77" fmla="*/ 68 h 379"/>
                <a:gd name="T78" fmla="*/ 345 w 582"/>
                <a:gd name="T79" fmla="*/ 99 h 379"/>
                <a:gd name="T80" fmla="*/ 377 w 582"/>
                <a:gd name="T81" fmla="*/ 173 h 379"/>
                <a:gd name="T82" fmla="*/ 312 w 582"/>
                <a:gd name="T83" fmla="*/ 102 h 379"/>
                <a:gd name="T84" fmla="*/ 303 w 582"/>
                <a:gd name="T85" fmla="*/ 85 h 379"/>
                <a:gd name="T86" fmla="*/ 339 w 582"/>
                <a:gd name="T87" fmla="*/ 172 h 379"/>
                <a:gd name="T88" fmla="*/ 260 w 582"/>
                <a:gd name="T89" fmla="*/ 99 h 379"/>
                <a:gd name="T90" fmla="*/ 272 w 582"/>
                <a:gd name="T91" fmla="*/ 148 h 379"/>
                <a:gd name="T92" fmla="*/ 223 w 582"/>
                <a:gd name="T93" fmla="*/ 142 h 379"/>
                <a:gd name="T94" fmla="*/ 205 w 582"/>
                <a:gd name="T95" fmla="*/ 89 h 379"/>
                <a:gd name="T96" fmla="*/ 228 w 582"/>
                <a:gd name="T97" fmla="*/ 166 h 379"/>
                <a:gd name="T98" fmla="*/ 179 w 582"/>
                <a:gd name="T99" fmla="*/ 142 h 379"/>
                <a:gd name="T100" fmla="*/ 175 w 582"/>
                <a:gd name="T101" fmla="*/ 138 h 379"/>
                <a:gd name="T102" fmla="*/ 143 w 582"/>
                <a:gd name="T103" fmla="*/ 155 h 379"/>
                <a:gd name="T104" fmla="*/ 137 w 582"/>
                <a:gd name="T105" fmla="*/ 145 h 379"/>
                <a:gd name="T106" fmla="*/ 80 w 582"/>
                <a:gd name="T107" fmla="*/ 176 h 379"/>
                <a:gd name="T108" fmla="*/ 0 w 582"/>
                <a:gd name="T109" fmla="*/ 180 h 379"/>
                <a:gd name="T110" fmla="*/ 40 w 582"/>
                <a:gd name="T111" fmla="*/ 164 h 379"/>
                <a:gd name="T112" fmla="*/ 165 w 582"/>
                <a:gd name="T113" fmla="*/ 84 h 379"/>
                <a:gd name="T114" fmla="*/ 290 w 582"/>
                <a:gd name="T115" fmla="*/ 1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2" h="379">
                  <a:moveTo>
                    <a:pt x="179" y="177"/>
                  </a:moveTo>
                  <a:lnTo>
                    <a:pt x="172" y="196"/>
                  </a:lnTo>
                  <a:lnTo>
                    <a:pt x="166" y="213"/>
                  </a:lnTo>
                  <a:lnTo>
                    <a:pt x="164" y="227"/>
                  </a:lnTo>
                  <a:lnTo>
                    <a:pt x="163" y="237"/>
                  </a:lnTo>
                  <a:lnTo>
                    <a:pt x="163" y="240"/>
                  </a:lnTo>
                  <a:lnTo>
                    <a:pt x="166" y="223"/>
                  </a:lnTo>
                  <a:lnTo>
                    <a:pt x="171" y="207"/>
                  </a:lnTo>
                  <a:lnTo>
                    <a:pt x="176" y="193"/>
                  </a:lnTo>
                  <a:lnTo>
                    <a:pt x="180" y="183"/>
                  </a:lnTo>
                  <a:lnTo>
                    <a:pt x="183" y="177"/>
                  </a:lnTo>
                  <a:lnTo>
                    <a:pt x="223" y="177"/>
                  </a:lnTo>
                  <a:lnTo>
                    <a:pt x="218" y="185"/>
                  </a:lnTo>
                  <a:lnTo>
                    <a:pt x="212" y="198"/>
                  </a:lnTo>
                  <a:lnTo>
                    <a:pt x="205" y="214"/>
                  </a:lnTo>
                  <a:lnTo>
                    <a:pt x="200" y="236"/>
                  </a:lnTo>
                  <a:lnTo>
                    <a:pt x="199" y="261"/>
                  </a:lnTo>
                  <a:lnTo>
                    <a:pt x="199" y="259"/>
                  </a:lnTo>
                  <a:lnTo>
                    <a:pt x="201" y="250"/>
                  </a:lnTo>
                  <a:lnTo>
                    <a:pt x="203" y="238"/>
                  </a:lnTo>
                  <a:lnTo>
                    <a:pt x="208" y="223"/>
                  </a:lnTo>
                  <a:lnTo>
                    <a:pt x="214" y="208"/>
                  </a:lnTo>
                  <a:lnTo>
                    <a:pt x="222" y="191"/>
                  </a:lnTo>
                  <a:lnTo>
                    <a:pt x="233" y="177"/>
                  </a:lnTo>
                  <a:lnTo>
                    <a:pt x="278" y="178"/>
                  </a:lnTo>
                  <a:lnTo>
                    <a:pt x="272" y="188"/>
                  </a:lnTo>
                  <a:lnTo>
                    <a:pt x="264" y="202"/>
                  </a:lnTo>
                  <a:lnTo>
                    <a:pt x="257" y="221"/>
                  </a:lnTo>
                  <a:lnTo>
                    <a:pt x="252" y="242"/>
                  </a:lnTo>
                  <a:lnTo>
                    <a:pt x="251" y="266"/>
                  </a:lnTo>
                  <a:lnTo>
                    <a:pt x="251" y="263"/>
                  </a:lnTo>
                  <a:lnTo>
                    <a:pt x="253" y="253"/>
                  </a:lnTo>
                  <a:lnTo>
                    <a:pt x="257" y="238"/>
                  </a:lnTo>
                  <a:lnTo>
                    <a:pt x="263" y="220"/>
                  </a:lnTo>
                  <a:lnTo>
                    <a:pt x="273" y="200"/>
                  </a:lnTo>
                  <a:lnTo>
                    <a:pt x="289" y="179"/>
                  </a:lnTo>
                  <a:lnTo>
                    <a:pt x="329" y="180"/>
                  </a:lnTo>
                  <a:lnTo>
                    <a:pt x="324" y="190"/>
                  </a:lnTo>
                  <a:lnTo>
                    <a:pt x="315" y="204"/>
                  </a:lnTo>
                  <a:lnTo>
                    <a:pt x="308" y="223"/>
                  </a:lnTo>
                  <a:lnTo>
                    <a:pt x="300" y="245"/>
                  </a:lnTo>
                  <a:lnTo>
                    <a:pt x="295" y="270"/>
                  </a:lnTo>
                  <a:lnTo>
                    <a:pt x="292" y="296"/>
                  </a:lnTo>
                  <a:lnTo>
                    <a:pt x="292" y="292"/>
                  </a:lnTo>
                  <a:lnTo>
                    <a:pt x="295" y="284"/>
                  </a:lnTo>
                  <a:lnTo>
                    <a:pt x="298" y="270"/>
                  </a:lnTo>
                  <a:lnTo>
                    <a:pt x="303" y="252"/>
                  </a:lnTo>
                  <a:lnTo>
                    <a:pt x="310" y="234"/>
                  </a:lnTo>
                  <a:lnTo>
                    <a:pt x="319" y="215"/>
                  </a:lnTo>
                  <a:lnTo>
                    <a:pt x="329" y="197"/>
                  </a:lnTo>
                  <a:lnTo>
                    <a:pt x="342" y="182"/>
                  </a:lnTo>
                  <a:lnTo>
                    <a:pt x="378" y="183"/>
                  </a:lnTo>
                  <a:lnTo>
                    <a:pt x="374" y="189"/>
                  </a:lnTo>
                  <a:lnTo>
                    <a:pt x="367" y="198"/>
                  </a:lnTo>
                  <a:lnTo>
                    <a:pt x="361" y="210"/>
                  </a:lnTo>
                  <a:lnTo>
                    <a:pt x="354" y="225"/>
                  </a:lnTo>
                  <a:lnTo>
                    <a:pt x="349" y="242"/>
                  </a:lnTo>
                  <a:lnTo>
                    <a:pt x="346" y="263"/>
                  </a:lnTo>
                  <a:lnTo>
                    <a:pt x="345" y="288"/>
                  </a:lnTo>
                  <a:lnTo>
                    <a:pt x="346" y="315"/>
                  </a:lnTo>
                  <a:lnTo>
                    <a:pt x="346" y="312"/>
                  </a:lnTo>
                  <a:lnTo>
                    <a:pt x="347" y="302"/>
                  </a:lnTo>
                  <a:lnTo>
                    <a:pt x="348" y="289"/>
                  </a:lnTo>
                  <a:lnTo>
                    <a:pt x="351" y="273"/>
                  </a:lnTo>
                  <a:lnTo>
                    <a:pt x="356" y="254"/>
                  </a:lnTo>
                  <a:lnTo>
                    <a:pt x="361" y="235"/>
                  </a:lnTo>
                  <a:lnTo>
                    <a:pt x="370" y="216"/>
                  </a:lnTo>
                  <a:lnTo>
                    <a:pt x="381" y="199"/>
                  </a:lnTo>
                  <a:lnTo>
                    <a:pt x="395" y="184"/>
                  </a:lnTo>
                  <a:lnTo>
                    <a:pt x="435" y="187"/>
                  </a:lnTo>
                  <a:lnTo>
                    <a:pt x="419" y="210"/>
                  </a:lnTo>
                  <a:lnTo>
                    <a:pt x="408" y="232"/>
                  </a:lnTo>
                  <a:lnTo>
                    <a:pt x="400" y="251"/>
                  </a:lnTo>
                  <a:lnTo>
                    <a:pt x="395" y="269"/>
                  </a:lnTo>
                  <a:lnTo>
                    <a:pt x="393" y="283"/>
                  </a:lnTo>
                  <a:lnTo>
                    <a:pt x="391" y="291"/>
                  </a:lnTo>
                  <a:lnTo>
                    <a:pt x="391" y="294"/>
                  </a:lnTo>
                  <a:lnTo>
                    <a:pt x="399" y="265"/>
                  </a:lnTo>
                  <a:lnTo>
                    <a:pt x="409" y="241"/>
                  </a:lnTo>
                  <a:lnTo>
                    <a:pt x="420" y="221"/>
                  </a:lnTo>
                  <a:lnTo>
                    <a:pt x="431" y="205"/>
                  </a:lnTo>
                  <a:lnTo>
                    <a:pt x="440" y="195"/>
                  </a:lnTo>
                  <a:lnTo>
                    <a:pt x="447" y="188"/>
                  </a:lnTo>
                  <a:lnTo>
                    <a:pt x="483" y="190"/>
                  </a:lnTo>
                  <a:lnTo>
                    <a:pt x="464" y="211"/>
                  </a:lnTo>
                  <a:lnTo>
                    <a:pt x="451" y="229"/>
                  </a:lnTo>
                  <a:lnTo>
                    <a:pt x="444" y="245"/>
                  </a:lnTo>
                  <a:lnTo>
                    <a:pt x="439" y="259"/>
                  </a:lnTo>
                  <a:lnTo>
                    <a:pt x="438" y="269"/>
                  </a:lnTo>
                  <a:lnTo>
                    <a:pt x="438" y="275"/>
                  </a:lnTo>
                  <a:lnTo>
                    <a:pt x="438" y="277"/>
                  </a:lnTo>
                  <a:lnTo>
                    <a:pt x="445" y="254"/>
                  </a:lnTo>
                  <a:lnTo>
                    <a:pt x="453" y="236"/>
                  </a:lnTo>
                  <a:lnTo>
                    <a:pt x="464" y="220"/>
                  </a:lnTo>
                  <a:lnTo>
                    <a:pt x="474" y="207"/>
                  </a:lnTo>
                  <a:lnTo>
                    <a:pt x="484" y="198"/>
                  </a:lnTo>
                  <a:lnTo>
                    <a:pt x="490" y="191"/>
                  </a:lnTo>
                  <a:lnTo>
                    <a:pt x="582" y="201"/>
                  </a:lnTo>
                  <a:lnTo>
                    <a:pt x="570" y="208"/>
                  </a:lnTo>
                  <a:lnTo>
                    <a:pt x="556" y="216"/>
                  </a:lnTo>
                  <a:lnTo>
                    <a:pt x="539" y="228"/>
                  </a:lnTo>
                  <a:lnTo>
                    <a:pt x="521" y="245"/>
                  </a:lnTo>
                  <a:lnTo>
                    <a:pt x="500" y="265"/>
                  </a:lnTo>
                  <a:lnTo>
                    <a:pt x="477" y="290"/>
                  </a:lnTo>
                  <a:lnTo>
                    <a:pt x="452" y="322"/>
                  </a:lnTo>
                  <a:lnTo>
                    <a:pt x="432" y="344"/>
                  </a:lnTo>
                  <a:lnTo>
                    <a:pt x="410" y="360"/>
                  </a:lnTo>
                  <a:lnTo>
                    <a:pt x="386" y="371"/>
                  </a:lnTo>
                  <a:lnTo>
                    <a:pt x="362" y="377"/>
                  </a:lnTo>
                  <a:lnTo>
                    <a:pt x="336" y="379"/>
                  </a:lnTo>
                  <a:lnTo>
                    <a:pt x="311" y="376"/>
                  </a:lnTo>
                  <a:lnTo>
                    <a:pt x="285" y="370"/>
                  </a:lnTo>
                  <a:lnTo>
                    <a:pt x="259" y="360"/>
                  </a:lnTo>
                  <a:lnTo>
                    <a:pt x="234" y="346"/>
                  </a:lnTo>
                  <a:lnTo>
                    <a:pt x="210" y="328"/>
                  </a:lnTo>
                  <a:lnTo>
                    <a:pt x="178" y="302"/>
                  </a:lnTo>
                  <a:lnTo>
                    <a:pt x="149" y="279"/>
                  </a:lnTo>
                  <a:lnTo>
                    <a:pt x="125" y="260"/>
                  </a:lnTo>
                  <a:lnTo>
                    <a:pt x="103" y="244"/>
                  </a:lnTo>
                  <a:lnTo>
                    <a:pt x="85" y="229"/>
                  </a:lnTo>
                  <a:lnTo>
                    <a:pt x="69" y="219"/>
                  </a:lnTo>
                  <a:lnTo>
                    <a:pt x="56" y="210"/>
                  </a:lnTo>
                  <a:lnTo>
                    <a:pt x="46" y="203"/>
                  </a:lnTo>
                  <a:lnTo>
                    <a:pt x="36" y="197"/>
                  </a:lnTo>
                  <a:lnTo>
                    <a:pt x="27" y="192"/>
                  </a:lnTo>
                  <a:lnTo>
                    <a:pt x="19" y="189"/>
                  </a:lnTo>
                  <a:lnTo>
                    <a:pt x="13" y="186"/>
                  </a:lnTo>
                  <a:lnTo>
                    <a:pt x="7" y="184"/>
                  </a:lnTo>
                  <a:lnTo>
                    <a:pt x="1" y="180"/>
                  </a:lnTo>
                  <a:lnTo>
                    <a:pt x="11" y="180"/>
                  </a:lnTo>
                  <a:lnTo>
                    <a:pt x="27" y="179"/>
                  </a:lnTo>
                  <a:lnTo>
                    <a:pt x="48" y="179"/>
                  </a:lnTo>
                  <a:lnTo>
                    <a:pt x="75" y="178"/>
                  </a:lnTo>
                  <a:lnTo>
                    <a:pt x="105" y="177"/>
                  </a:lnTo>
                  <a:lnTo>
                    <a:pt x="140" y="177"/>
                  </a:lnTo>
                  <a:lnTo>
                    <a:pt x="137" y="183"/>
                  </a:lnTo>
                  <a:lnTo>
                    <a:pt x="133" y="192"/>
                  </a:lnTo>
                  <a:lnTo>
                    <a:pt x="128" y="207"/>
                  </a:lnTo>
                  <a:lnTo>
                    <a:pt x="125" y="225"/>
                  </a:lnTo>
                  <a:lnTo>
                    <a:pt x="126" y="222"/>
                  </a:lnTo>
                  <a:lnTo>
                    <a:pt x="127" y="215"/>
                  </a:lnTo>
                  <a:lnTo>
                    <a:pt x="130" y="207"/>
                  </a:lnTo>
                  <a:lnTo>
                    <a:pt x="135" y="196"/>
                  </a:lnTo>
                  <a:lnTo>
                    <a:pt x="139" y="186"/>
                  </a:lnTo>
                  <a:lnTo>
                    <a:pt x="145" y="177"/>
                  </a:lnTo>
                  <a:lnTo>
                    <a:pt x="179" y="177"/>
                  </a:lnTo>
                  <a:close/>
                  <a:moveTo>
                    <a:pt x="339" y="0"/>
                  </a:moveTo>
                  <a:lnTo>
                    <a:pt x="363" y="0"/>
                  </a:lnTo>
                  <a:lnTo>
                    <a:pt x="386" y="5"/>
                  </a:lnTo>
                  <a:lnTo>
                    <a:pt x="408" y="15"/>
                  </a:lnTo>
                  <a:lnTo>
                    <a:pt x="428" y="30"/>
                  </a:lnTo>
                  <a:lnTo>
                    <a:pt x="448" y="52"/>
                  </a:lnTo>
                  <a:lnTo>
                    <a:pt x="469" y="79"/>
                  </a:lnTo>
                  <a:lnTo>
                    <a:pt x="486" y="103"/>
                  </a:lnTo>
                  <a:lnTo>
                    <a:pt x="502" y="124"/>
                  </a:lnTo>
                  <a:lnTo>
                    <a:pt x="518" y="142"/>
                  </a:lnTo>
                  <a:lnTo>
                    <a:pt x="532" y="158"/>
                  </a:lnTo>
                  <a:lnTo>
                    <a:pt x="545" y="170"/>
                  </a:lnTo>
                  <a:lnTo>
                    <a:pt x="560" y="180"/>
                  </a:lnTo>
                  <a:lnTo>
                    <a:pt x="576" y="188"/>
                  </a:lnTo>
                  <a:lnTo>
                    <a:pt x="530" y="182"/>
                  </a:lnTo>
                  <a:lnTo>
                    <a:pt x="481" y="177"/>
                  </a:lnTo>
                  <a:lnTo>
                    <a:pt x="472" y="168"/>
                  </a:lnTo>
                  <a:lnTo>
                    <a:pt x="462" y="154"/>
                  </a:lnTo>
                  <a:lnTo>
                    <a:pt x="451" y="137"/>
                  </a:lnTo>
                  <a:lnTo>
                    <a:pt x="443" y="115"/>
                  </a:lnTo>
                  <a:lnTo>
                    <a:pt x="436" y="90"/>
                  </a:lnTo>
                  <a:lnTo>
                    <a:pt x="436" y="92"/>
                  </a:lnTo>
                  <a:lnTo>
                    <a:pt x="436" y="99"/>
                  </a:lnTo>
                  <a:lnTo>
                    <a:pt x="437" y="109"/>
                  </a:lnTo>
                  <a:lnTo>
                    <a:pt x="439" y="122"/>
                  </a:lnTo>
                  <a:lnTo>
                    <a:pt x="446" y="138"/>
                  </a:lnTo>
                  <a:lnTo>
                    <a:pt x="457" y="157"/>
                  </a:lnTo>
                  <a:lnTo>
                    <a:pt x="472" y="177"/>
                  </a:lnTo>
                  <a:lnTo>
                    <a:pt x="448" y="175"/>
                  </a:lnTo>
                  <a:lnTo>
                    <a:pt x="441" y="168"/>
                  </a:lnTo>
                  <a:lnTo>
                    <a:pt x="432" y="158"/>
                  </a:lnTo>
                  <a:lnTo>
                    <a:pt x="420" y="142"/>
                  </a:lnTo>
                  <a:lnTo>
                    <a:pt x="409" y="123"/>
                  </a:lnTo>
                  <a:lnTo>
                    <a:pt x="398" y="99"/>
                  </a:lnTo>
                  <a:lnTo>
                    <a:pt x="390" y="71"/>
                  </a:lnTo>
                  <a:lnTo>
                    <a:pt x="390" y="74"/>
                  </a:lnTo>
                  <a:lnTo>
                    <a:pt x="391" y="83"/>
                  </a:lnTo>
                  <a:lnTo>
                    <a:pt x="394" y="96"/>
                  </a:lnTo>
                  <a:lnTo>
                    <a:pt x="399" y="112"/>
                  </a:lnTo>
                  <a:lnTo>
                    <a:pt x="407" y="131"/>
                  </a:lnTo>
                  <a:lnTo>
                    <a:pt x="419" y="152"/>
                  </a:lnTo>
                  <a:lnTo>
                    <a:pt x="435" y="175"/>
                  </a:lnTo>
                  <a:lnTo>
                    <a:pt x="395" y="173"/>
                  </a:lnTo>
                  <a:lnTo>
                    <a:pt x="381" y="159"/>
                  </a:lnTo>
                  <a:lnTo>
                    <a:pt x="370" y="141"/>
                  </a:lnTo>
                  <a:lnTo>
                    <a:pt x="361" y="123"/>
                  </a:lnTo>
                  <a:lnTo>
                    <a:pt x="354" y="103"/>
                  </a:lnTo>
                  <a:lnTo>
                    <a:pt x="349" y="85"/>
                  </a:lnTo>
                  <a:lnTo>
                    <a:pt x="346" y="68"/>
                  </a:lnTo>
                  <a:lnTo>
                    <a:pt x="344" y="55"/>
                  </a:lnTo>
                  <a:lnTo>
                    <a:pt x="342" y="47"/>
                  </a:lnTo>
                  <a:lnTo>
                    <a:pt x="342" y="43"/>
                  </a:lnTo>
                  <a:lnTo>
                    <a:pt x="341" y="73"/>
                  </a:lnTo>
                  <a:lnTo>
                    <a:pt x="345" y="99"/>
                  </a:lnTo>
                  <a:lnTo>
                    <a:pt x="350" y="121"/>
                  </a:lnTo>
                  <a:lnTo>
                    <a:pt x="357" y="139"/>
                  </a:lnTo>
                  <a:lnTo>
                    <a:pt x="364" y="153"/>
                  </a:lnTo>
                  <a:lnTo>
                    <a:pt x="372" y="165"/>
                  </a:lnTo>
                  <a:lnTo>
                    <a:pt x="377" y="173"/>
                  </a:lnTo>
                  <a:lnTo>
                    <a:pt x="352" y="172"/>
                  </a:lnTo>
                  <a:lnTo>
                    <a:pt x="339" y="157"/>
                  </a:lnTo>
                  <a:lnTo>
                    <a:pt x="328" y="139"/>
                  </a:lnTo>
                  <a:lnTo>
                    <a:pt x="319" y="120"/>
                  </a:lnTo>
                  <a:lnTo>
                    <a:pt x="312" y="102"/>
                  </a:lnTo>
                  <a:lnTo>
                    <a:pt x="307" y="86"/>
                  </a:lnTo>
                  <a:lnTo>
                    <a:pt x="303" y="73"/>
                  </a:lnTo>
                  <a:lnTo>
                    <a:pt x="301" y="63"/>
                  </a:lnTo>
                  <a:lnTo>
                    <a:pt x="300" y="61"/>
                  </a:lnTo>
                  <a:lnTo>
                    <a:pt x="303" y="85"/>
                  </a:lnTo>
                  <a:lnTo>
                    <a:pt x="309" y="109"/>
                  </a:lnTo>
                  <a:lnTo>
                    <a:pt x="316" y="129"/>
                  </a:lnTo>
                  <a:lnTo>
                    <a:pt x="325" y="147"/>
                  </a:lnTo>
                  <a:lnTo>
                    <a:pt x="333" y="161"/>
                  </a:lnTo>
                  <a:lnTo>
                    <a:pt x="339" y="172"/>
                  </a:lnTo>
                  <a:lnTo>
                    <a:pt x="298" y="172"/>
                  </a:lnTo>
                  <a:lnTo>
                    <a:pt x="282" y="151"/>
                  </a:lnTo>
                  <a:lnTo>
                    <a:pt x="271" y="131"/>
                  </a:lnTo>
                  <a:lnTo>
                    <a:pt x="264" y="114"/>
                  </a:lnTo>
                  <a:lnTo>
                    <a:pt x="260" y="99"/>
                  </a:lnTo>
                  <a:lnTo>
                    <a:pt x="259" y="89"/>
                  </a:lnTo>
                  <a:lnTo>
                    <a:pt x="258" y="86"/>
                  </a:lnTo>
                  <a:lnTo>
                    <a:pt x="259" y="109"/>
                  </a:lnTo>
                  <a:lnTo>
                    <a:pt x="264" y="130"/>
                  </a:lnTo>
                  <a:lnTo>
                    <a:pt x="272" y="148"/>
                  </a:lnTo>
                  <a:lnTo>
                    <a:pt x="279" y="162"/>
                  </a:lnTo>
                  <a:lnTo>
                    <a:pt x="287" y="172"/>
                  </a:lnTo>
                  <a:lnTo>
                    <a:pt x="241" y="172"/>
                  </a:lnTo>
                  <a:lnTo>
                    <a:pt x="230" y="158"/>
                  </a:lnTo>
                  <a:lnTo>
                    <a:pt x="223" y="142"/>
                  </a:lnTo>
                  <a:lnTo>
                    <a:pt x="216" y="127"/>
                  </a:lnTo>
                  <a:lnTo>
                    <a:pt x="211" y="112"/>
                  </a:lnTo>
                  <a:lnTo>
                    <a:pt x="208" y="100"/>
                  </a:lnTo>
                  <a:lnTo>
                    <a:pt x="205" y="91"/>
                  </a:lnTo>
                  <a:lnTo>
                    <a:pt x="205" y="89"/>
                  </a:lnTo>
                  <a:lnTo>
                    <a:pt x="208" y="110"/>
                  </a:lnTo>
                  <a:lnTo>
                    <a:pt x="211" y="129"/>
                  </a:lnTo>
                  <a:lnTo>
                    <a:pt x="216" y="145"/>
                  </a:lnTo>
                  <a:lnTo>
                    <a:pt x="223" y="157"/>
                  </a:lnTo>
                  <a:lnTo>
                    <a:pt x="228" y="166"/>
                  </a:lnTo>
                  <a:lnTo>
                    <a:pt x="233" y="172"/>
                  </a:lnTo>
                  <a:lnTo>
                    <a:pt x="192" y="173"/>
                  </a:lnTo>
                  <a:lnTo>
                    <a:pt x="189" y="166"/>
                  </a:lnTo>
                  <a:lnTo>
                    <a:pt x="185" y="155"/>
                  </a:lnTo>
                  <a:lnTo>
                    <a:pt x="179" y="142"/>
                  </a:lnTo>
                  <a:lnTo>
                    <a:pt x="175" y="127"/>
                  </a:lnTo>
                  <a:lnTo>
                    <a:pt x="172" y="112"/>
                  </a:lnTo>
                  <a:lnTo>
                    <a:pt x="172" y="115"/>
                  </a:lnTo>
                  <a:lnTo>
                    <a:pt x="173" y="124"/>
                  </a:lnTo>
                  <a:lnTo>
                    <a:pt x="175" y="138"/>
                  </a:lnTo>
                  <a:lnTo>
                    <a:pt x="180" y="154"/>
                  </a:lnTo>
                  <a:lnTo>
                    <a:pt x="189" y="173"/>
                  </a:lnTo>
                  <a:lnTo>
                    <a:pt x="153" y="174"/>
                  </a:lnTo>
                  <a:lnTo>
                    <a:pt x="148" y="165"/>
                  </a:lnTo>
                  <a:lnTo>
                    <a:pt x="143" y="155"/>
                  </a:lnTo>
                  <a:lnTo>
                    <a:pt x="139" y="146"/>
                  </a:lnTo>
                  <a:lnTo>
                    <a:pt x="136" y="137"/>
                  </a:lnTo>
                  <a:lnTo>
                    <a:pt x="135" y="130"/>
                  </a:lnTo>
                  <a:lnTo>
                    <a:pt x="134" y="128"/>
                  </a:lnTo>
                  <a:lnTo>
                    <a:pt x="137" y="145"/>
                  </a:lnTo>
                  <a:lnTo>
                    <a:pt x="141" y="158"/>
                  </a:lnTo>
                  <a:lnTo>
                    <a:pt x="146" y="167"/>
                  </a:lnTo>
                  <a:lnTo>
                    <a:pt x="149" y="174"/>
                  </a:lnTo>
                  <a:lnTo>
                    <a:pt x="113" y="175"/>
                  </a:lnTo>
                  <a:lnTo>
                    <a:pt x="80" y="176"/>
                  </a:lnTo>
                  <a:lnTo>
                    <a:pt x="52" y="178"/>
                  </a:lnTo>
                  <a:lnTo>
                    <a:pt x="29" y="179"/>
                  </a:lnTo>
                  <a:lnTo>
                    <a:pt x="12" y="180"/>
                  </a:lnTo>
                  <a:lnTo>
                    <a:pt x="1" y="180"/>
                  </a:lnTo>
                  <a:lnTo>
                    <a:pt x="0" y="180"/>
                  </a:lnTo>
                  <a:lnTo>
                    <a:pt x="1" y="179"/>
                  </a:lnTo>
                  <a:lnTo>
                    <a:pt x="6" y="178"/>
                  </a:lnTo>
                  <a:lnTo>
                    <a:pt x="14" y="176"/>
                  </a:lnTo>
                  <a:lnTo>
                    <a:pt x="25" y="171"/>
                  </a:lnTo>
                  <a:lnTo>
                    <a:pt x="40" y="164"/>
                  </a:lnTo>
                  <a:lnTo>
                    <a:pt x="58" y="154"/>
                  </a:lnTo>
                  <a:lnTo>
                    <a:pt x="79" y="142"/>
                  </a:lnTo>
                  <a:lnTo>
                    <a:pt x="104" y="126"/>
                  </a:lnTo>
                  <a:lnTo>
                    <a:pt x="133" y="106"/>
                  </a:lnTo>
                  <a:lnTo>
                    <a:pt x="165" y="84"/>
                  </a:lnTo>
                  <a:lnTo>
                    <a:pt x="189" y="65"/>
                  </a:lnTo>
                  <a:lnTo>
                    <a:pt x="214" y="48"/>
                  </a:lnTo>
                  <a:lnTo>
                    <a:pt x="240" y="33"/>
                  </a:lnTo>
                  <a:lnTo>
                    <a:pt x="265" y="21"/>
                  </a:lnTo>
                  <a:lnTo>
                    <a:pt x="290" y="10"/>
                  </a:lnTo>
                  <a:lnTo>
                    <a:pt x="315" y="3"/>
                  </a:lnTo>
                  <a:lnTo>
                    <a:pt x="339" y="0"/>
                  </a:lnTo>
                  <a:close/>
                </a:path>
              </a:pathLst>
            </a:custGeom>
            <a:solidFill>
              <a:srgbClr val="C4CFD9"/>
            </a:solidFill>
            <a:ln w="25400" cap="flat" cmpd="sng" algn="ctr">
              <a:noFill/>
              <a:prstDash val="solid"/>
            </a:ln>
            <a:effectLst/>
          </p:spPr>
          <p:txBody>
            <a:bodyPr rot="0" spcFirstLastPara="0" vertOverflow="overflow" horzOverflow="overflow" vert="horz" wrap="square" lIns="91417" tIns="45708" rIns="91417" bIns="45708"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900" b="0" i="0" u="none" strike="noStrike" kern="0" cap="none" spc="0" normalizeH="0" baseline="0" noProof="0">
                <a:ln>
                  <a:noFill/>
                </a:ln>
                <a:solidFill>
                  <a:schemeClr val="bg1"/>
                </a:solidFill>
                <a:effectLst/>
                <a:uLnTx/>
                <a:uFillTx/>
                <a:cs typeface="+mn-ea"/>
                <a:sym typeface="+mn-lt"/>
              </a:endParaRPr>
            </a:p>
          </p:txBody>
        </p:sp>
        <p:sp>
          <p:nvSpPr>
            <p:cNvPr id="49" name="Freeform 44"/>
            <p:cNvSpPr>
              <a:spLocks noEditPoints="1"/>
            </p:cNvSpPr>
            <p:nvPr/>
          </p:nvSpPr>
          <p:spPr bwMode="auto">
            <a:xfrm rot="20346110">
              <a:off x="7584061" y="4082912"/>
              <a:ext cx="965200" cy="630237"/>
            </a:xfrm>
            <a:custGeom>
              <a:avLst/>
              <a:gdLst>
                <a:gd name="T0" fmla="*/ 341 w 608"/>
                <a:gd name="T1" fmla="*/ 268 h 397"/>
                <a:gd name="T2" fmla="*/ 335 w 608"/>
                <a:gd name="T3" fmla="*/ 224 h 397"/>
                <a:gd name="T4" fmla="*/ 376 w 608"/>
                <a:gd name="T5" fmla="*/ 205 h 397"/>
                <a:gd name="T6" fmla="*/ 397 w 608"/>
                <a:gd name="T7" fmla="*/ 275 h 397"/>
                <a:gd name="T8" fmla="*/ 384 w 608"/>
                <a:gd name="T9" fmla="*/ 207 h 397"/>
                <a:gd name="T10" fmla="*/ 422 w 608"/>
                <a:gd name="T11" fmla="*/ 204 h 397"/>
                <a:gd name="T12" fmla="*/ 436 w 608"/>
                <a:gd name="T13" fmla="*/ 254 h 397"/>
                <a:gd name="T14" fmla="*/ 458 w 608"/>
                <a:gd name="T15" fmla="*/ 192 h 397"/>
                <a:gd name="T16" fmla="*/ 475 w 608"/>
                <a:gd name="T17" fmla="*/ 240 h 397"/>
                <a:gd name="T18" fmla="*/ 462 w 608"/>
                <a:gd name="T19" fmla="*/ 193 h 397"/>
                <a:gd name="T20" fmla="*/ 597 w 608"/>
                <a:gd name="T21" fmla="*/ 200 h 397"/>
                <a:gd name="T22" fmla="*/ 581 w 608"/>
                <a:gd name="T23" fmla="*/ 211 h 397"/>
                <a:gd name="T24" fmla="*/ 527 w 608"/>
                <a:gd name="T25" fmla="*/ 242 h 397"/>
                <a:gd name="T26" fmla="*/ 416 w 608"/>
                <a:gd name="T27" fmla="*/ 323 h 397"/>
                <a:gd name="T28" fmla="*/ 277 w 608"/>
                <a:gd name="T29" fmla="*/ 395 h 397"/>
                <a:gd name="T30" fmla="*/ 151 w 608"/>
                <a:gd name="T31" fmla="*/ 357 h 397"/>
                <a:gd name="T32" fmla="*/ 53 w 608"/>
                <a:gd name="T33" fmla="*/ 241 h 397"/>
                <a:gd name="T34" fmla="*/ 95 w 608"/>
                <a:gd name="T35" fmla="*/ 196 h 397"/>
                <a:gd name="T36" fmla="*/ 141 w 608"/>
                <a:gd name="T37" fmla="*/ 263 h 397"/>
                <a:gd name="T38" fmla="*/ 144 w 608"/>
                <a:gd name="T39" fmla="*/ 261 h 397"/>
                <a:gd name="T40" fmla="*/ 141 w 608"/>
                <a:gd name="T41" fmla="*/ 194 h 397"/>
                <a:gd name="T42" fmla="*/ 189 w 608"/>
                <a:gd name="T43" fmla="*/ 277 h 397"/>
                <a:gd name="T44" fmla="*/ 188 w 608"/>
                <a:gd name="T45" fmla="*/ 261 h 397"/>
                <a:gd name="T46" fmla="*/ 210 w 608"/>
                <a:gd name="T47" fmla="*/ 207 h 397"/>
                <a:gd name="T48" fmla="*/ 240 w 608"/>
                <a:gd name="T49" fmla="*/ 303 h 397"/>
                <a:gd name="T50" fmla="*/ 244 w 608"/>
                <a:gd name="T51" fmla="*/ 275 h 397"/>
                <a:gd name="T52" fmla="*/ 217 w 608"/>
                <a:gd name="T53" fmla="*/ 197 h 397"/>
                <a:gd name="T54" fmla="*/ 283 w 608"/>
                <a:gd name="T55" fmla="*/ 246 h 397"/>
                <a:gd name="T56" fmla="*/ 299 w 608"/>
                <a:gd name="T57" fmla="*/ 311 h 397"/>
                <a:gd name="T58" fmla="*/ 269 w 608"/>
                <a:gd name="T59" fmla="*/ 200 h 397"/>
                <a:gd name="T60" fmla="*/ 285 w 608"/>
                <a:gd name="T61" fmla="*/ 5 h 397"/>
                <a:gd name="T62" fmla="*/ 414 w 608"/>
                <a:gd name="T63" fmla="*/ 74 h 397"/>
                <a:gd name="T64" fmla="*/ 548 w 608"/>
                <a:gd name="T65" fmla="*/ 172 h 397"/>
                <a:gd name="T66" fmla="*/ 607 w 608"/>
                <a:gd name="T67" fmla="*/ 199 h 397"/>
                <a:gd name="T68" fmla="*/ 553 w 608"/>
                <a:gd name="T69" fmla="*/ 196 h 397"/>
                <a:gd name="T70" fmla="*/ 461 w 608"/>
                <a:gd name="T71" fmla="*/ 172 h 397"/>
                <a:gd name="T72" fmla="*/ 463 w 608"/>
                <a:gd name="T73" fmla="*/ 159 h 397"/>
                <a:gd name="T74" fmla="*/ 421 w 608"/>
                <a:gd name="T75" fmla="*/ 168 h 397"/>
                <a:gd name="T76" fmla="*/ 427 w 608"/>
                <a:gd name="T77" fmla="*/ 140 h 397"/>
                <a:gd name="T78" fmla="*/ 365 w 608"/>
                <a:gd name="T79" fmla="*/ 184 h 397"/>
                <a:gd name="T80" fmla="*/ 393 w 608"/>
                <a:gd name="T81" fmla="*/ 120 h 397"/>
                <a:gd name="T82" fmla="*/ 384 w 608"/>
                <a:gd name="T83" fmla="*/ 137 h 397"/>
                <a:gd name="T84" fmla="*/ 316 w 608"/>
                <a:gd name="T85" fmla="*/ 172 h 397"/>
                <a:gd name="T86" fmla="*/ 341 w 608"/>
                <a:gd name="T87" fmla="*/ 96 h 397"/>
                <a:gd name="T88" fmla="*/ 313 w 608"/>
                <a:gd name="T89" fmla="*/ 163 h 397"/>
                <a:gd name="T90" fmla="*/ 279 w 608"/>
                <a:gd name="T91" fmla="*/ 136 h 397"/>
                <a:gd name="T92" fmla="*/ 296 w 608"/>
                <a:gd name="T93" fmla="*/ 75 h 397"/>
                <a:gd name="T94" fmla="*/ 264 w 608"/>
                <a:gd name="T95" fmla="*/ 150 h 397"/>
                <a:gd name="T96" fmla="*/ 228 w 608"/>
                <a:gd name="T97" fmla="*/ 160 h 397"/>
                <a:gd name="T98" fmla="*/ 254 w 608"/>
                <a:gd name="T99" fmla="*/ 46 h 397"/>
                <a:gd name="T100" fmla="*/ 241 w 608"/>
                <a:gd name="T101" fmla="*/ 109 h 397"/>
                <a:gd name="T102" fmla="*/ 154 w 608"/>
                <a:gd name="T103" fmla="*/ 180 h 397"/>
                <a:gd name="T104" fmla="*/ 203 w 608"/>
                <a:gd name="T105" fmla="*/ 85 h 397"/>
                <a:gd name="T106" fmla="*/ 171 w 608"/>
                <a:gd name="T107" fmla="*/ 147 h 397"/>
                <a:gd name="T108" fmla="*/ 132 w 608"/>
                <a:gd name="T109" fmla="*/ 160 h 397"/>
                <a:gd name="T110" fmla="*/ 155 w 608"/>
                <a:gd name="T111" fmla="*/ 95 h 397"/>
                <a:gd name="T112" fmla="*/ 123 w 608"/>
                <a:gd name="T113" fmla="*/ 163 h 397"/>
                <a:gd name="T114" fmla="*/ 24 w 608"/>
                <a:gd name="T115" fmla="*/ 182 h 397"/>
                <a:gd name="T116" fmla="*/ 103 w 608"/>
                <a:gd name="T117" fmla="*/ 104 h 397"/>
                <a:gd name="T118" fmla="*/ 211 w 608"/>
                <a:gd name="T119" fmla="*/ 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8" h="397">
                  <a:moveTo>
                    <a:pt x="306" y="190"/>
                  </a:moveTo>
                  <a:lnTo>
                    <a:pt x="322" y="211"/>
                  </a:lnTo>
                  <a:lnTo>
                    <a:pt x="333" y="233"/>
                  </a:lnTo>
                  <a:lnTo>
                    <a:pt x="338" y="253"/>
                  </a:lnTo>
                  <a:lnTo>
                    <a:pt x="341" y="268"/>
                  </a:lnTo>
                  <a:lnTo>
                    <a:pt x="342" y="279"/>
                  </a:lnTo>
                  <a:lnTo>
                    <a:pt x="342" y="282"/>
                  </a:lnTo>
                  <a:lnTo>
                    <a:pt x="343" y="261"/>
                  </a:lnTo>
                  <a:lnTo>
                    <a:pt x="340" y="242"/>
                  </a:lnTo>
                  <a:lnTo>
                    <a:pt x="335" y="224"/>
                  </a:lnTo>
                  <a:lnTo>
                    <a:pt x="329" y="209"/>
                  </a:lnTo>
                  <a:lnTo>
                    <a:pt x="323" y="197"/>
                  </a:lnTo>
                  <a:lnTo>
                    <a:pt x="317" y="190"/>
                  </a:lnTo>
                  <a:lnTo>
                    <a:pt x="365" y="190"/>
                  </a:lnTo>
                  <a:lnTo>
                    <a:pt x="376" y="205"/>
                  </a:lnTo>
                  <a:lnTo>
                    <a:pt x="384" y="221"/>
                  </a:lnTo>
                  <a:lnTo>
                    <a:pt x="389" y="238"/>
                  </a:lnTo>
                  <a:lnTo>
                    <a:pt x="393" y="254"/>
                  </a:lnTo>
                  <a:lnTo>
                    <a:pt x="396" y="267"/>
                  </a:lnTo>
                  <a:lnTo>
                    <a:pt x="397" y="275"/>
                  </a:lnTo>
                  <a:lnTo>
                    <a:pt x="398" y="279"/>
                  </a:lnTo>
                  <a:lnTo>
                    <a:pt x="397" y="256"/>
                  </a:lnTo>
                  <a:lnTo>
                    <a:pt x="395" y="236"/>
                  </a:lnTo>
                  <a:lnTo>
                    <a:pt x="389" y="220"/>
                  </a:lnTo>
                  <a:lnTo>
                    <a:pt x="384" y="207"/>
                  </a:lnTo>
                  <a:lnTo>
                    <a:pt x="379" y="196"/>
                  </a:lnTo>
                  <a:lnTo>
                    <a:pt x="375" y="190"/>
                  </a:lnTo>
                  <a:lnTo>
                    <a:pt x="417" y="191"/>
                  </a:lnTo>
                  <a:lnTo>
                    <a:pt x="418" y="195"/>
                  </a:lnTo>
                  <a:lnTo>
                    <a:pt x="422" y="204"/>
                  </a:lnTo>
                  <a:lnTo>
                    <a:pt x="426" y="215"/>
                  </a:lnTo>
                  <a:lnTo>
                    <a:pt x="430" y="228"/>
                  </a:lnTo>
                  <a:lnTo>
                    <a:pt x="434" y="242"/>
                  </a:lnTo>
                  <a:lnTo>
                    <a:pt x="435" y="257"/>
                  </a:lnTo>
                  <a:lnTo>
                    <a:pt x="436" y="254"/>
                  </a:lnTo>
                  <a:lnTo>
                    <a:pt x="435" y="244"/>
                  </a:lnTo>
                  <a:lnTo>
                    <a:pt x="433" y="229"/>
                  </a:lnTo>
                  <a:lnTo>
                    <a:pt x="428" y="211"/>
                  </a:lnTo>
                  <a:lnTo>
                    <a:pt x="421" y="191"/>
                  </a:lnTo>
                  <a:lnTo>
                    <a:pt x="458" y="192"/>
                  </a:lnTo>
                  <a:lnTo>
                    <a:pt x="462" y="201"/>
                  </a:lnTo>
                  <a:lnTo>
                    <a:pt x="466" y="212"/>
                  </a:lnTo>
                  <a:lnTo>
                    <a:pt x="471" y="223"/>
                  </a:lnTo>
                  <a:lnTo>
                    <a:pt x="473" y="233"/>
                  </a:lnTo>
                  <a:lnTo>
                    <a:pt x="475" y="240"/>
                  </a:lnTo>
                  <a:lnTo>
                    <a:pt x="476" y="243"/>
                  </a:lnTo>
                  <a:lnTo>
                    <a:pt x="473" y="224"/>
                  </a:lnTo>
                  <a:lnTo>
                    <a:pt x="469" y="209"/>
                  </a:lnTo>
                  <a:lnTo>
                    <a:pt x="464" y="198"/>
                  </a:lnTo>
                  <a:lnTo>
                    <a:pt x="462" y="193"/>
                  </a:lnTo>
                  <a:lnTo>
                    <a:pt x="498" y="194"/>
                  </a:lnTo>
                  <a:lnTo>
                    <a:pt x="531" y="196"/>
                  </a:lnTo>
                  <a:lnTo>
                    <a:pt x="558" y="197"/>
                  </a:lnTo>
                  <a:lnTo>
                    <a:pt x="579" y="198"/>
                  </a:lnTo>
                  <a:lnTo>
                    <a:pt x="597" y="200"/>
                  </a:lnTo>
                  <a:lnTo>
                    <a:pt x="607" y="200"/>
                  </a:lnTo>
                  <a:lnTo>
                    <a:pt x="600" y="204"/>
                  </a:lnTo>
                  <a:lnTo>
                    <a:pt x="595" y="206"/>
                  </a:lnTo>
                  <a:lnTo>
                    <a:pt x="588" y="208"/>
                  </a:lnTo>
                  <a:lnTo>
                    <a:pt x="581" y="211"/>
                  </a:lnTo>
                  <a:lnTo>
                    <a:pt x="573" y="216"/>
                  </a:lnTo>
                  <a:lnTo>
                    <a:pt x="564" y="220"/>
                  </a:lnTo>
                  <a:lnTo>
                    <a:pt x="553" y="225"/>
                  </a:lnTo>
                  <a:lnTo>
                    <a:pt x="541" y="233"/>
                  </a:lnTo>
                  <a:lnTo>
                    <a:pt x="527" y="242"/>
                  </a:lnTo>
                  <a:lnTo>
                    <a:pt x="511" y="254"/>
                  </a:lnTo>
                  <a:lnTo>
                    <a:pt x="492" y="267"/>
                  </a:lnTo>
                  <a:lnTo>
                    <a:pt x="470" y="282"/>
                  </a:lnTo>
                  <a:lnTo>
                    <a:pt x="445" y="302"/>
                  </a:lnTo>
                  <a:lnTo>
                    <a:pt x="416" y="323"/>
                  </a:lnTo>
                  <a:lnTo>
                    <a:pt x="384" y="348"/>
                  </a:lnTo>
                  <a:lnTo>
                    <a:pt x="358" y="366"/>
                  </a:lnTo>
                  <a:lnTo>
                    <a:pt x="331" y="379"/>
                  </a:lnTo>
                  <a:lnTo>
                    <a:pt x="304" y="390"/>
                  </a:lnTo>
                  <a:lnTo>
                    <a:pt x="277" y="395"/>
                  </a:lnTo>
                  <a:lnTo>
                    <a:pt x="250" y="397"/>
                  </a:lnTo>
                  <a:lnTo>
                    <a:pt x="224" y="394"/>
                  </a:lnTo>
                  <a:lnTo>
                    <a:pt x="198" y="386"/>
                  </a:lnTo>
                  <a:lnTo>
                    <a:pt x="174" y="374"/>
                  </a:lnTo>
                  <a:lnTo>
                    <a:pt x="151" y="357"/>
                  </a:lnTo>
                  <a:lnTo>
                    <a:pt x="130" y="333"/>
                  </a:lnTo>
                  <a:lnTo>
                    <a:pt x="109" y="304"/>
                  </a:lnTo>
                  <a:lnTo>
                    <a:pt x="89" y="279"/>
                  </a:lnTo>
                  <a:lnTo>
                    <a:pt x="70" y="258"/>
                  </a:lnTo>
                  <a:lnTo>
                    <a:pt x="53" y="241"/>
                  </a:lnTo>
                  <a:lnTo>
                    <a:pt x="38" y="228"/>
                  </a:lnTo>
                  <a:lnTo>
                    <a:pt x="24" y="217"/>
                  </a:lnTo>
                  <a:lnTo>
                    <a:pt x="11" y="209"/>
                  </a:lnTo>
                  <a:lnTo>
                    <a:pt x="0" y="204"/>
                  </a:lnTo>
                  <a:lnTo>
                    <a:pt x="95" y="196"/>
                  </a:lnTo>
                  <a:lnTo>
                    <a:pt x="103" y="203"/>
                  </a:lnTo>
                  <a:lnTo>
                    <a:pt x="112" y="212"/>
                  </a:lnTo>
                  <a:lnTo>
                    <a:pt x="123" y="227"/>
                  </a:lnTo>
                  <a:lnTo>
                    <a:pt x="132" y="244"/>
                  </a:lnTo>
                  <a:lnTo>
                    <a:pt x="141" y="263"/>
                  </a:lnTo>
                  <a:lnTo>
                    <a:pt x="148" y="287"/>
                  </a:lnTo>
                  <a:lnTo>
                    <a:pt x="148" y="285"/>
                  </a:lnTo>
                  <a:lnTo>
                    <a:pt x="148" y="280"/>
                  </a:lnTo>
                  <a:lnTo>
                    <a:pt x="148" y="272"/>
                  </a:lnTo>
                  <a:lnTo>
                    <a:pt x="144" y="261"/>
                  </a:lnTo>
                  <a:lnTo>
                    <a:pt x="140" y="247"/>
                  </a:lnTo>
                  <a:lnTo>
                    <a:pt x="132" y="232"/>
                  </a:lnTo>
                  <a:lnTo>
                    <a:pt x="120" y="215"/>
                  </a:lnTo>
                  <a:lnTo>
                    <a:pt x="104" y="195"/>
                  </a:lnTo>
                  <a:lnTo>
                    <a:pt x="141" y="194"/>
                  </a:lnTo>
                  <a:lnTo>
                    <a:pt x="148" y="200"/>
                  </a:lnTo>
                  <a:lnTo>
                    <a:pt x="157" y="212"/>
                  </a:lnTo>
                  <a:lnTo>
                    <a:pt x="168" y="229"/>
                  </a:lnTo>
                  <a:lnTo>
                    <a:pt x="179" y="250"/>
                  </a:lnTo>
                  <a:lnTo>
                    <a:pt x="189" y="277"/>
                  </a:lnTo>
                  <a:lnTo>
                    <a:pt x="196" y="306"/>
                  </a:lnTo>
                  <a:lnTo>
                    <a:pt x="196" y="303"/>
                  </a:lnTo>
                  <a:lnTo>
                    <a:pt x="194" y="294"/>
                  </a:lnTo>
                  <a:lnTo>
                    <a:pt x="192" y="280"/>
                  </a:lnTo>
                  <a:lnTo>
                    <a:pt x="188" y="261"/>
                  </a:lnTo>
                  <a:lnTo>
                    <a:pt x="181" y="241"/>
                  </a:lnTo>
                  <a:lnTo>
                    <a:pt x="169" y="217"/>
                  </a:lnTo>
                  <a:lnTo>
                    <a:pt x="153" y="193"/>
                  </a:lnTo>
                  <a:lnTo>
                    <a:pt x="196" y="192"/>
                  </a:lnTo>
                  <a:lnTo>
                    <a:pt x="210" y="207"/>
                  </a:lnTo>
                  <a:lnTo>
                    <a:pt x="221" y="225"/>
                  </a:lnTo>
                  <a:lnTo>
                    <a:pt x="229" y="246"/>
                  </a:lnTo>
                  <a:lnTo>
                    <a:pt x="235" y="266"/>
                  </a:lnTo>
                  <a:lnTo>
                    <a:pt x="238" y="285"/>
                  </a:lnTo>
                  <a:lnTo>
                    <a:pt x="240" y="303"/>
                  </a:lnTo>
                  <a:lnTo>
                    <a:pt x="241" y="317"/>
                  </a:lnTo>
                  <a:lnTo>
                    <a:pt x="242" y="327"/>
                  </a:lnTo>
                  <a:lnTo>
                    <a:pt x="242" y="330"/>
                  </a:lnTo>
                  <a:lnTo>
                    <a:pt x="246" y="302"/>
                  </a:lnTo>
                  <a:lnTo>
                    <a:pt x="244" y="275"/>
                  </a:lnTo>
                  <a:lnTo>
                    <a:pt x="241" y="254"/>
                  </a:lnTo>
                  <a:lnTo>
                    <a:pt x="236" y="235"/>
                  </a:lnTo>
                  <a:lnTo>
                    <a:pt x="230" y="219"/>
                  </a:lnTo>
                  <a:lnTo>
                    <a:pt x="224" y="207"/>
                  </a:lnTo>
                  <a:lnTo>
                    <a:pt x="217" y="197"/>
                  </a:lnTo>
                  <a:lnTo>
                    <a:pt x="213" y="191"/>
                  </a:lnTo>
                  <a:lnTo>
                    <a:pt x="250" y="190"/>
                  </a:lnTo>
                  <a:lnTo>
                    <a:pt x="263" y="207"/>
                  </a:lnTo>
                  <a:lnTo>
                    <a:pt x="274" y="227"/>
                  </a:lnTo>
                  <a:lnTo>
                    <a:pt x="283" y="246"/>
                  </a:lnTo>
                  <a:lnTo>
                    <a:pt x="289" y="266"/>
                  </a:lnTo>
                  <a:lnTo>
                    <a:pt x="293" y="284"/>
                  </a:lnTo>
                  <a:lnTo>
                    <a:pt x="297" y="298"/>
                  </a:lnTo>
                  <a:lnTo>
                    <a:pt x="299" y="308"/>
                  </a:lnTo>
                  <a:lnTo>
                    <a:pt x="299" y="311"/>
                  </a:lnTo>
                  <a:lnTo>
                    <a:pt x="298" y="283"/>
                  </a:lnTo>
                  <a:lnTo>
                    <a:pt x="292" y="258"/>
                  </a:lnTo>
                  <a:lnTo>
                    <a:pt x="286" y="235"/>
                  </a:lnTo>
                  <a:lnTo>
                    <a:pt x="277" y="216"/>
                  </a:lnTo>
                  <a:lnTo>
                    <a:pt x="269" y="200"/>
                  </a:lnTo>
                  <a:lnTo>
                    <a:pt x="264" y="190"/>
                  </a:lnTo>
                  <a:lnTo>
                    <a:pt x="306" y="190"/>
                  </a:lnTo>
                  <a:close/>
                  <a:moveTo>
                    <a:pt x="235" y="0"/>
                  </a:moveTo>
                  <a:lnTo>
                    <a:pt x="260" y="0"/>
                  </a:lnTo>
                  <a:lnTo>
                    <a:pt x="285" y="5"/>
                  </a:lnTo>
                  <a:lnTo>
                    <a:pt x="310" y="13"/>
                  </a:lnTo>
                  <a:lnTo>
                    <a:pt x="336" y="24"/>
                  </a:lnTo>
                  <a:lnTo>
                    <a:pt x="362" y="38"/>
                  </a:lnTo>
                  <a:lnTo>
                    <a:pt x="388" y="56"/>
                  </a:lnTo>
                  <a:lnTo>
                    <a:pt x="414" y="74"/>
                  </a:lnTo>
                  <a:lnTo>
                    <a:pt x="439" y="94"/>
                  </a:lnTo>
                  <a:lnTo>
                    <a:pt x="472" y="119"/>
                  </a:lnTo>
                  <a:lnTo>
                    <a:pt x="501" y="141"/>
                  </a:lnTo>
                  <a:lnTo>
                    <a:pt x="526" y="158"/>
                  </a:lnTo>
                  <a:lnTo>
                    <a:pt x="548" y="172"/>
                  </a:lnTo>
                  <a:lnTo>
                    <a:pt x="566" y="182"/>
                  </a:lnTo>
                  <a:lnTo>
                    <a:pt x="582" y="190"/>
                  </a:lnTo>
                  <a:lnTo>
                    <a:pt x="594" y="195"/>
                  </a:lnTo>
                  <a:lnTo>
                    <a:pt x="601" y="198"/>
                  </a:lnTo>
                  <a:lnTo>
                    <a:pt x="607" y="199"/>
                  </a:lnTo>
                  <a:lnTo>
                    <a:pt x="608" y="200"/>
                  </a:lnTo>
                  <a:lnTo>
                    <a:pt x="607" y="200"/>
                  </a:lnTo>
                  <a:lnTo>
                    <a:pt x="596" y="199"/>
                  </a:lnTo>
                  <a:lnTo>
                    <a:pt x="577" y="198"/>
                  </a:lnTo>
                  <a:lnTo>
                    <a:pt x="553" y="196"/>
                  </a:lnTo>
                  <a:lnTo>
                    <a:pt x="524" y="194"/>
                  </a:lnTo>
                  <a:lnTo>
                    <a:pt x="490" y="191"/>
                  </a:lnTo>
                  <a:lnTo>
                    <a:pt x="452" y="188"/>
                  </a:lnTo>
                  <a:lnTo>
                    <a:pt x="455" y="182"/>
                  </a:lnTo>
                  <a:lnTo>
                    <a:pt x="461" y="172"/>
                  </a:lnTo>
                  <a:lnTo>
                    <a:pt x="465" y="158"/>
                  </a:lnTo>
                  <a:lnTo>
                    <a:pt x="470" y="142"/>
                  </a:lnTo>
                  <a:lnTo>
                    <a:pt x="470" y="144"/>
                  </a:lnTo>
                  <a:lnTo>
                    <a:pt x="466" y="150"/>
                  </a:lnTo>
                  <a:lnTo>
                    <a:pt x="463" y="159"/>
                  </a:lnTo>
                  <a:lnTo>
                    <a:pt x="459" y="169"/>
                  </a:lnTo>
                  <a:lnTo>
                    <a:pt x="454" y="180"/>
                  </a:lnTo>
                  <a:lnTo>
                    <a:pt x="449" y="188"/>
                  </a:lnTo>
                  <a:lnTo>
                    <a:pt x="411" y="186"/>
                  </a:lnTo>
                  <a:lnTo>
                    <a:pt x="421" y="168"/>
                  </a:lnTo>
                  <a:lnTo>
                    <a:pt x="426" y="150"/>
                  </a:lnTo>
                  <a:lnTo>
                    <a:pt x="429" y="136"/>
                  </a:lnTo>
                  <a:lnTo>
                    <a:pt x="430" y="126"/>
                  </a:lnTo>
                  <a:lnTo>
                    <a:pt x="430" y="123"/>
                  </a:lnTo>
                  <a:lnTo>
                    <a:pt x="427" y="140"/>
                  </a:lnTo>
                  <a:lnTo>
                    <a:pt x="422" y="155"/>
                  </a:lnTo>
                  <a:lnTo>
                    <a:pt x="416" y="168"/>
                  </a:lnTo>
                  <a:lnTo>
                    <a:pt x="411" y="179"/>
                  </a:lnTo>
                  <a:lnTo>
                    <a:pt x="408" y="186"/>
                  </a:lnTo>
                  <a:lnTo>
                    <a:pt x="365" y="184"/>
                  </a:lnTo>
                  <a:lnTo>
                    <a:pt x="371" y="178"/>
                  </a:lnTo>
                  <a:lnTo>
                    <a:pt x="376" y="169"/>
                  </a:lnTo>
                  <a:lnTo>
                    <a:pt x="383" y="156"/>
                  </a:lnTo>
                  <a:lnTo>
                    <a:pt x="389" y="140"/>
                  </a:lnTo>
                  <a:lnTo>
                    <a:pt x="393" y="120"/>
                  </a:lnTo>
                  <a:lnTo>
                    <a:pt x="397" y="98"/>
                  </a:lnTo>
                  <a:lnTo>
                    <a:pt x="396" y="101"/>
                  </a:lnTo>
                  <a:lnTo>
                    <a:pt x="393" y="110"/>
                  </a:lnTo>
                  <a:lnTo>
                    <a:pt x="390" y="122"/>
                  </a:lnTo>
                  <a:lnTo>
                    <a:pt x="384" y="137"/>
                  </a:lnTo>
                  <a:lnTo>
                    <a:pt x="377" y="154"/>
                  </a:lnTo>
                  <a:lnTo>
                    <a:pt x="367" y="169"/>
                  </a:lnTo>
                  <a:lnTo>
                    <a:pt x="355" y="183"/>
                  </a:lnTo>
                  <a:lnTo>
                    <a:pt x="309" y="182"/>
                  </a:lnTo>
                  <a:lnTo>
                    <a:pt x="316" y="172"/>
                  </a:lnTo>
                  <a:lnTo>
                    <a:pt x="325" y="157"/>
                  </a:lnTo>
                  <a:lnTo>
                    <a:pt x="334" y="140"/>
                  </a:lnTo>
                  <a:lnTo>
                    <a:pt x="339" y="118"/>
                  </a:lnTo>
                  <a:lnTo>
                    <a:pt x="341" y="93"/>
                  </a:lnTo>
                  <a:lnTo>
                    <a:pt x="341" y="96"/>
                  </a:lnTo>
                  <a:lnTo>
                    <a:pt x="340" y="104"/>
                  </a:lnTo>
                  <a:lnTo>
                    <a:pt x="337" y="116"/>
                  </a:lnTo>
                  <a:lnTo>
                    <a:pt x="331" y="130"/>
                  </a:lnTo>
                  <a:lnTo>
                    <a:pt x="324" y="146"/>
                  </a:lnTo>
                  <a:lnTo>
                    <a:pt x="313" y="163"/>
                  </a:lnTo>
                  <a:lnTo>
                    <a:pt x="298" y="181"/>
                  </a:lnTo>
                  <a:lnTo>
                    <a:pt x="254" y="180"/>
                  </a:lnTo>
                  <a:lnTo>
                    <a:pt x="261" y="170"/>
                  </a:lnTo>
                  <a:lnTo>
                    <a:pt x="269" y="155"/>
                  </a:lnTo>
                  <a:lnTo>
                    <a:pt x="279" y="136"/>
                  </a:lnTo>
                  <a:lnTo>
                    <a:pt x="288" y="116"/>
                  </a:lnTo>
                  <a:lnTo>
                    <a:pt x="294" y="92"/>
                  </a:lnTo>
                  <a:lnTo>
                    <a:pt x="299" y="66"/>
                  </a:lnTo>
                  <a:lnTo>
                    <a:pt x="298" y="68"/>
                  </a:lnTo>
                  <a:lnTo>
                    <a:pt x="296" y="75"/>
                  </a:lnTo>
                  <a:lnTo>
                    <a:pt x="292" y="86"/>
                  </a:lnTo>
                  <a:lnTo>
                    <a:pt x="288" y="100"/>
                  </a:lnTo>
                  <a:lnTo>
                    <a:pt x="281" y="117"/>
                  </a:lnTo>
                  <a:lnTo>
                    <a:pt x="274" y="133"/>
                  </a:lnTo>
                  <a:lnTo>
                    <a:pt x="264" y="150"/>
                  </a:lnTo>
                  <a:lnTo>
                    <a:pt x="253" y="166"/>
                  </a:lnTo>
                  <a:lnTo>
                    <a:pt x="240" y="180"/>
                  </a:lnTo>
                  <a:lnTo>
                    <a:pt x="214" y="180"/>
                  </a:lnTo>
                  <a:lnTo>
                    <a:pt x="221" y="172"/>
                  </a:lnTo>
                  <a:lnTo>
                    <a:pt x="228" y="160"/>
                  </a:lnTo>
                  <a:lnTo>
                    <a:pt x="237" y="145"/>
                  </a:lnTo>
                  <a:lnTo>
                    <a:pt x="244" y="126"/>
                  </a:lnTo>
                  <a:lnTo>
                    <a:pt x="251" y="104"/>
                  </a:lnTo>
                  <a:lnTo>
                    <a:pt x="254" y="78"/>
                  </a:lnTo>
                  <a:lnTo>
                    <a:pt x="254" y="46"/>
                  </a:lnTo>
                  <a:lnTo>
                    <a:pt x="254" y="49"/>
                  </a:lnTo>
                  <a:lnTo>
                    <a:pt x="253" y="59"/>
                  </a:lnTo>
                  <a:lnTo>
                    <a:pt x="250" y="73"/>
                  </a:lnTo>
                  <a:lnTo>
                    <a:pt x="247" y="89"/>
                  </a:lnTo>
                  <a:lnTo>
                    <a:pt x="241" y="109"/>
                  </a:lnTo>
                  <a:lnTo>
                    <a:pt x="234" y="129"/>
                  </a:lnTo>
                  <a:lnTo>
                    <a:pt x="223" y="148"/>
                  </a:lnTo>
                  <a:lnTo>
                    <a:pt x="211" y="166"/>
                  </a:lnTo>
                  <a:lnTo>
                    <a:pt x="196" y="180"/>
                  </a:lnTo>
                  <a:lnTo>
                    <a:pt x="154" y="180"/>
                  </a:lnTo>
                  <a:lnTo>
                    <a:pt x="172" y="158"/>
                  </a:lnTo>
                  <a:lnTo>
                    <a:pt x="185" y="136"/>
                  </a:lnTo>
                  <a:lnTo>
                    <a:pt x="193" y="116"/>
                  </a:lnTo>
                  <a:lnTo>
                    <a:pt x="200" y="98"/>
                  </a:lnTo>
                  <a:lnTo>
                    <a:pt x="203" y="85"/>
                  </a:lnTo>
                  <a:lnTo>
                    <a:pt x="204" y="76"/>
                  </a:lnTo>
                  <a:lnTo>
                    <a:pt x="204" y="73"/>
                  </a:lnTo>
                  <a:lnTo>
                    <a:pt x="196" y="103"/>
                  </a:lnTo>
                  <a:lnTo>
                    <a:pt x="184" y="128"/>
                  </a:lnTo>
                  <a:lnTo>
                    <a:pt x="171" y="147"/>
                  </a:lnTo>
                  <a:lnTo>
                    <a:pt x="159" y="162"/>
                  </a:lnTo>
                  <a:lnTo>
                    <a:pt x="148" y="174"/>
                  </a:lnTo>
                  <a:lnTo>
                    <a:pt x="140" y="181"/>
                  </a:lnTo>
                  <a:lnTo>
                    <a:pt x="115" y="181"/>
                  </a:lnTo>
                  <a:lnTo>
                    <a:pt x="132" y="160"/>
                  </a:lnTo>
                  <a:lnTo>
                    <a:pt x="143" y="142"/>
                  </a:lnTo>
                  <a:lnTo>
                    <a:pt x="151" y="124"/>
                  </a:lnTo>
                  <a:lnTo>
                    <a:pt x="154" y="111"/>
                  </a:lnTo>
                  <a:lnTo>
                    <a:pt x="155" y="101"/>
                  </a:lnTo>
                  <a:lnTo>
                    <a:pt x="155" y="95"/>
                  </a:lnTo>
                  <a:lnTo>
                    <a:pt x="155" y="93"/>
                  </a:lnTo>
                  <a:lnTo>
                    <a:pt x="150" y="114"/>
                  </a:lnTo>
                  <a:lnTo>
                    <a:pt x="142" y="133"/>
                  </a:lnTo>
                  <a:lnTo>
                    <a:pt x="132" y="150"/>
                  </a:lnTo>
                  <a:lnTo>
                    <a:pt x="123" y="163"/>
                  </a:lnTo>
                  <a:lnTo>
                    <a:pt x="114" y="174"/>
                  </a:lnTo>
                  <a:lnTo>
                    <a:pt x="106" y="182"/>
                  </a:lnTo>
                  <a:lnTo>
                    <a:pt x="54" y="185"/>
                  </a:lnTo>
                  <a:lnTo>
                    <a:pt x="6" y="190"/>
                  </a:lnTo>
                  <a:lnTo>
                    <a:pt x="24" y="182"/>
                  </a:lnTo>
                  <a:lnTo>
                    <a:pt x="39" y="172"/>
                  </a:lnTo>
                  <a:lnTo>
                    <a:pt x="54" y="159"/>
                  </a:lnTo>
                  <a:lnTo>
                    <a:pt x="69" y="144"/>
                  </a:lnTo>
                  <a:lnTo>
                    <a:pt x="85" y="125"/>
                  </a:lnTo>
                  <a:lnTo>
                    <a:pt x="103" y="104"/>
                  </a:lnTo>
                  <a:lnTo>
                    <a:pt x="123" y="80"/>
                  </a:lnTo>
                  <a:lnTo>
                    <a:pt x="144" y="51"/>
                  </a:lnTo>
                  <a:lnTo>
                    <a:pt x="165" y="30"/>
                  </a:lnTo>
                  <a:lnTo>
                    <a:pt x="188" y="14"/>
                  </a:lnTo>
                  <a:lnTo>
                    <a:pt x="211" y="5"/>
                  </a:lnTo>
                  <a:lnTo>
                    <a:pt x="235" y="0"/>
                  </a:lnTo>
                  <a:close/>
                </a:path>
              </a:pathLst>
            </a:custGeom>
            <a:solidFill>
              <a:srgbClr val="8DB82E"/>
            </a:solidFill>
            <a:ln w="25400" cap="flat" cmpd="sng" algn="ctr">
              <a:noFill/>
              <a:prstDash val="solid"/>
            </a:ln>
            <a:effectLst/>
          </p:spPr>
          <p:txBody>
            <a:bodyPr rot="0" spcFirstLastPara="0" vertOverflow="overflow" horzOverflow="overflow" vert="horz" wrap="square" lIns="91417" tIns="45708" rIns="91417" bIns="45708"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900" b="0" i="0" u="none" strike="noStrike" kern="0" cap="none" spc="0" normalizeH="0" baseline="0" noProof="0">
                <a:ln>
                  <a:noFill/>
                </a:ln>
                <a:solidFill>
                  <a:schemeClr val="bg1"/>
                </a:solidFill>
                <a:effectLst/>
                <a:uLnTx/>
                <a:uFillTx/>
                <a:cs typeface="+mn-ea"/>
                <a:sym typeface="+mn-lt"/>
              </a:endParaRPr>
            </a:p>
          </p:txBody>
        </p:sp>
        <p:sp>
          <p:nvSpPr>
            <p:cNvPr id="50" name="Freeform 45"/>
            <p:cNvSpPr>
              <a:spLocks noEditPoints="1"/>
            </p:cNvSpPr>
            <p:nvPr/>
          </p:nvSpPr>
          <p:spPr bwMode="auto">
            <a:xfrm>
              <a:off x="5149850" y="2082800"/>
              <a:ext cx="919163" cy="1255712"/>
            </a:xfrm>
            <a:custGeom>
              <a:avLst/>
              <a:gdLst>
                <a:gd name="T0" fmla="*/ 85 w 579"/>
                <a:gd name="T1" fmla="*/ 89 h 791"/>
                <a:gd name="T2" fmla="*/ 112 w 579"/>
                <a:gd name="T3" fmla="*/ 189 h 791"/>
                <a:gd name="T4" fmla="*/ 107 w 579"/>
                <a:gd name="T5" fmla="*/ 195 h 791"/>
                <a:gd name="T6" fmla="*/ 134 w 579"/>
                <a:gd name="T7" fmla="*/ 244 h 791"/>
                <a:gd name="T8" fmla="*/ 103 w 579"/>
                <a:gd name="T9" fmla="*/ 258 h 791"/>
                <a:gd name="T10" fmla="*/ 214 w 579"/>
                <a:gd name="T11" fmla="*/ 295 h 791"/>
                <a:gd name="T12" fmla="*/ 82 w 579"/>
                <a:gd name="T13" fmla="*/ 331 h 791"/>
                <a:gd name="T14" fmla="*/ 157 w 579"/>
                <a:gd name="T15" fmla="*/ 309 h 791"/>
                <a:gd name="T16" fmla="*/ 223 w 579"/>
                <a:gd name="T17" fmla="*/ 369 h 791"/>
                <a:gd name="T18" fmla="*/ 127 w 579"/>
                <a:gd name="T19" fmla="*/ 400 h 791"/>
                <a:gd name="T20" fmla="*/ 238 w 579"/>
                <a:gd name="T21" fmla="*/ 380 h 791"/>
                <a:gd name="T22" fmla="*/ 207 w 579"/>
                <a:gd name="T23" fmla="*/ 447 h 791"/>
                <a:gd name="T24" fmla="*/ 134 w 579"/>
                <a:gd name="T25" fmla="*/ 474 h 791"/>
                <a:gd name="T26" fmla="*/ 259 w 579"/>
                <a:gd name="T27" fmla="*/ 452 h 791"/>
                <a:gd name="T28" fmla="*/ 283 w 579"/>
                <a:gd name="T29" fmla="*/ 505 h 791"/>
                <a:gd name="T30" fmla="*/ 133 w 579"/>
                <a:gd name="T31" fmla="*/ 569 h 791"/>
                <a:gd name="T32" fmla="*/ 227 w 579"/>
                <a:gd name="T33" fmla="*/ 531 h 791"/>
                <a:gd name="T34" fmla="*/ 374 w 579"/>
                <a:gd name="T35" fmla="*/ 583 h 791"/>
                <a:gd name="T36" fmla="*/ 218 w 579"/>
                <a:gd name="T37" fmla="*/ 603 h 791"/>
                <a:gd name="T38" fmla="*/ 301 w 579"/>
                <a:gd name="T39" fmla="*/ 592 h 791"/>
                <a:gd name="T40" fmla="*/ 377 w 579"/>
                <a:gd name="T41" fmla="*/ 644 h 791"/>
                <a:gd name="T42" fmla="*/ 269 w 579"/>
                <a:gd name="T43" fmla="*/ 654 h 791"/>
                <a:gd name="T44" fmla="*/ 341 w 579"/>
                <a:gd name="T45" fmla="*/ 648 h 791"/>
                <a:gd name="T46" fmla="*/ 460 w 579"/>
                <a:gd name="T47" fmla="*/ 781 h 791"/>
                <a:gd name="T48" fmla="*/ 301 w 579"/>
                <a:gd name="T49" fmla="*/ 730 h 791"/>
                <a:gd name="T50" fmla="*/ 88 w 579"/>
                <a:gd name="T51" fmla="*/ 668 h 791"/>
                <a:gd name="T52" fmla="*/ 3 w 579"/>
                <a:gd name="T53" fmla="*/ 505 h 791"/>
                <a:gd name="T54" fmla="*/ 22 w 579"/>
                <a:gd name="T55" fmla="*/ 248 h 791"/>
                <a:gd name="T56" fmla="*/ 34 w 579"/>
                <a:gd name="T57" fmla="*/ 82 h 791"/>
                <a:gd name="T58" fmla="*/ 29 w 579"/>
                <a:gd name="T59" fmla="*/ 12 h 791"/>
                <a:gd name="T60" fmla="*/ 55 w 579"/>
                <a:gd name="T61" fmla="*/ 23 h 791"/>
                <a:gd name="T62" fmla="*/ 238 w 579"/>
                <a:gd name="T63" fmla="*/ 120 h 791"/>
                <a:gd name="T64" fmla="*/ 456 w 579"/>
                <a:gd name="T65" fmla="*/ 223 h 791"/>
                <a:gd name="T66" fmla="*/ 573 w 579"/>
                <a:gd name="T67" fmla="*/ 363 h 791"/>
                <a:gd name="T68" fmla="*/ 530 w 579"/>
                <a:gd name="T69" fmla="*/ 574 h 791"/>
                <a:gd name="T70" fmla="*/ 485 w 579"/>
                <a:gd name="T71" fmla="*/ 747 h 791"/>
                <a:gd name="T72" fmla="*/ 435 w 579"/>
                <a:gd name="T73" fmla="*/ 602 h 791"/>
                <a:gd name="T74" fmla="*/ 495 w 579"/>
                <a:gd name="T75" fmla="*/ 510 h 791"/>
                <a:gd name="T76" fmla="*/ 428 w 579"/>
                <a:gd name="T77" fmla="*/ 595 h 791"/>
                <a:gd name="T78" fmla="*/ 426 w 579"/>
                <a:gd name="T79" fmla="*/ 515 h 791"/>
                <a:gd name="T80" fmla="*/ 472 w 579"/>
                <a:gd name="T81" fmla="*/ 445 h 791"/>
                <a:gd name="T82" fmla="*/ 389 w 579"/>
                <a:gd name="T83" fmla="*/ 573 h 791"/>
                <a:gd name="T84" fmla="*/ 413 w 579"/>
                <a:gd name="T85" fmla="*/ 415 h 791"/>
                <a:gd name="T86" fmla="*/ 486 w 579"/>
                <a:gd name="T87" fmla="*/ 346 h 791"/>
                <a:gd name="T88" fmla="*/ 375 w 579"/>
                <a:gd name="T89" fmla="*/ 438 h 791"/>
                <a:gd name="T90" fmla="*/ 332 w 579"/>
                <a:gd name="T91" fmla="*/ 440 h 791"/>
                <a:gd name="T92" fmla="*/ 404 w 579"/>
                <a:gd name="T93" fmla="*/ 330 h 791"/>
                <a:gd name="T94" fmla="*/ 381 w 579"/>
                <a:gd name="T95" fmla="*/ 345 h 791"/>
                <a:gd name="T96" fmla="*/ 282 w 579"/>
                <a:gd name="T97" fmla="*/ 388 h 791"/>
                <a:gd name="T98" fmla="*/ 348 w 579"/>
                <a:gd name="T99" fmla="*/ 280 h 791"/>
                <a:gd name="T100" fmla="*/ 307 w 579"/>
                <a:gd name="T101" fmla="*/ 314 h 791"/>
                <a:gd name="T102" fmla="*/ 242 w 579"/>
                <a:gd name="T103" fmla="*/ 297 h 791"/>
                <a:gd name="T104" fmla="*/ 303 w 579"/>
                <a:gd name="T105" fmla="*/ 212 h 791"/>
                <a:gd name="T106" fmla="*/ 252 w 579"/>
                <a:gd name="T107" fmla="*/ 259 h 791"/>
                <a:gd name="T108" fmla="*/ 207 w 579"/>
                <a:gd name="T109" fmla="*/ 231 h 791"/>
                <a:gd name="T110" fmla="*/ 250 w 579"/>
                <a:gd name="T111" fmla="*/ 180 h 791"/>
                <a:gd name="T112" fmla="*/ 162 w 579"/>
                <a:gd name="T113" fmla="*/ 198 h 791"/>
                <a:gd name="T114" fmla="*/ 204 w 579"/>
                <a:gd name="T115" fmla="*/ 138 h 791"/>
                <a:gd name="T116" fmla="*/ 158 w 579"/>
                <a:gd name="T117" fmla="*/ 194 h 791"/>
                <a:gd name="T118" fmla="*/ 45 w 579"/>
                <a:gd name="T119" fmla="*/ 2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9" h="791">
                  <a:moveTo>
                    <a:pt x="28" y="2"/>
                  </a:moveTo>
                  <a:lnTo>
                    <a:pt x="34" y="12"/>
                  </a:lnTo>
                  <a:lnTo>
                    <a:pt x="43" y="25"/>
                  </a:lnTo>
                  <a:lnTo>
                    <a:pt x="55" y="43"/>
                  </a:lnTo>
                  <a:lnTo>
                    <a:pt x="69" y="64"/>
                  </a:lnTo>
                  <a:lnTo>
                    <a:pt x="85" y="89"/>
                  </a:lnTo>
                  <a:lnTo>
                    <a:pt x="104" y="118"/>
                  </a:lnTo>
                  <a:lnTo>
                    <a:pt x="125" y="149"/>
                  </a:lnTo>
                  <a:lnTo>
                    <a:pt x="146" y="185"/>
                  </a:lnTo>
                  <a:lnTo>
                    <a:pt x="140" y="185"/>
                  </a:lnTo>
                  <a:lnTo>
                    <a:pt x="128" y="186"/>
                  </a:lnTo>
                  <a:lnTo>
                    <a:pt x="112" y="189"/>
                  </a:lnTo>
                  <a:lnTo>
                    <a:pt x="92" y="195"/>
                  </a:lnTo>
                  <a:lnTo>
                    <a:pt x="71" y="204"/>
                  </a:lnTo>
                  <a:lnTo>
                    <a:pt x="73" y="202"/>
                  </a:lnTo>
                  <a:lnTo>
                    <a:pt x="82" y="200"/>
                  </a:lnTo>
                  <a:lnTo>
                    <a:pt x="93" y="197"/>
                  </a:lnTo>
                  <a:lnTo>
                    <a:pt x="107" y="195"/>
                  </a:lnTo>
                  <a:lnTo>
                    <a:pt x="121" y="192"/>
                  </a:lnTo>
                  <a:lnTo>
                    <a:pt x="137" y="190"/>
                  </a:lnTo>
                  <a:lnTo>
                    <a:pt x="150" y="189"/>
                  </a:lnTo>
                  <a:lnTo>
                    <a:pt x="178" y="236"/>
                  </a:lnTo>
                  <a:lnTo>
                    <a:pt x="155" y="239"/>
                  </a:lnTo>
                  <a:lnTo>
                    <a:pt x="134" y="244"/>
                  </a:lnTo>
                  <a:lnTo>
                    <a:pt x="117" y="250"/>
                  </a:lnTo>
                  <a:lnTo>
                    <a:pt x="102" y="256"/>
                  </a:lnTo>
                  <a:lnTo>
                    <a:pt x="91" y="261"/>
                  </a:lnTo>
                  <a:lnTo>
                    <a:pt x="84" y="266"/>
                  </a:lnTo>
                  <a:lnTo>
                    <a:pt x="81" y="267"/>
                  </a:lnTo>
                  <a:lnTo>
                    <a:pt x="103" y="258"/>
                  </a:lnTo>
                  <a:lnTo>
                    <a:pt x="124" y="251"/>
                  </a:lnTo>
                  <a:lnTo>
                    <a:pt x="143" y="247"/>
                  </a:lnTo>
                  <a:lnTo>
                    <a:pt x="161" y="244"/>
                  </a:lnTo>
                  <a:lnTo>
                    <a:pt x="174" y="243"/>
                  </a:lnTo>
                  <a:lnTo>
                    <a:pt x="181" y="242"/>
                  </a:lnTo>
                  <a:lnTo>
                    <a:pt x="214" y="295"/>
                  </a:lnTo>
                  <a:lnTo>
                    <a:pt x="202" y="295"/>
                  </a:lnTo>
                  <a:lnTo>
                    <a:pt x="186" y="295"/>
                  </a:lnTo>
                  <a:lnTo>
                    <a:pt x="164" y="298"/>
                  </a:lnTo>
                  <a:lnTo>
                    <a:pt x="140" y="305"/>
                  </a:lnTo>
                  <a:lnTo>
                    <a:pt x="112" y="314"/>
                  </a:lnTo>
                  <a:lnTo>
                    <a:pt x="82" y="331"/>
                  </a:lnTo>
                  <a:lnTo>
                    <a:pt x="85" y="330"/>
                  </a:lnTo>
                  <a:lnTo>
                    <a:pt x="93" y="326"/>
                  </a:lnTo>
                  <a:lnTo>
                    <a:pt x="104" y="323"/>
                  </a:lnTo>
                  <a:lnTo>
                    <a:pt x="120" y="318"/>
                  </a:lnTo>
                  <a:lnTo>
                    <a:pt x="138" y="313"/>
                  </a:lnTo>
                  <a:lnTo>
                    <a:pt x="157" y="309"/>
                  </a:lnTo>
                  <a:lnTo>
                    <a:pt x="178" y="306"/>
                  </a:lnTo>
                  <a:lnTo>
                    <a:pt x="200" y="306"/>
                  </a:lnTo>
                  <a:lnTo>
                    <a:pt x="220" y="307"/>
                  </a:lnTo>
                  <a:lnTo>
                    <a:pt x="257" y="370"/>
                  </a:lnTo>
                  <a:lnTo>
                    <a:pt x="242" y="369"/>
                  </a:lnTo>
                  <a:lnTo>
                    <a:pt x="223" y="369"/>
                  </a:lnTo>
                  <a:lnTo>
                    <a:pt x="199" y="371"/>
                  </a:lnTo>
                  <a:lnTo>
                    <a:pt x="172" y="378"/>
                  </a:lnTo>
                  <a:lnTo>
                    <a:pt x="145" y="388"/>
                  </a:lnTo>
                  <a:lnTo>
                    <a:pt x="118" y="405"/>
                  </a:lnTo>
                  <a:lnTo>
                    <a:pt x="120" y="404"/>
                  </a:lnTo>
                  <a:lnTo>
                    <a:pt x="127" y="400"/>
                  </a:lnTo>
                  <a:lnTo>
                    <a:pt x="138" y="396"/>
                  </a:lnTo>
                  <a:lnTo>
                    <a:pt x="152" y="391"/>
                  </a:lnTo>
                  <a:lnTo>
                    <a:pt x="169" y="386"/>
                  </a:lnTo>
                  <a:lnTo>
                    <a:pt x="190" y="382"/>
                  </a:lnTo>
                  <a:lnTo>
                    <a:pt x="213" y="380"/>
                  </a:lnTo>
                  <a:lnTo>
                    <a:pt x="238" y="380"/>
                  </a:lnTo>
                  <a:lnTo>
                    <a:pt x="265" y="383"/>
                  </a:lnTo>
                  <a:lnTo>
                    <a:pt x="296" y="438"/>
                  </a:lnTo>
                  <a:lnTo>
                    <a:pt x="281" y="438"/>
                  </a:lnTo>
                  <a:lnTo>
                    <a:pt x="261" y="440"/>
                  </a:lnTo>
                  <a:lnTo>
                    <a:pt x="236" y="442"/>
                  </a:lnTo>
                  <a:lnTo>
                    <a:pt x="207" y="447"/>
                  </a:lnTo>
                  <a:lnTo>
                    <a:pt x="176" y="455"/>
                  </a:lnTo>
                  <a:lnTo>
                    <a:pt x="144" y="467"/>
                  </a:lnTo>
                  <a:lnTo>
                    <a:pt x="113" y="483"/>
                  </a:lnTo>
                  <a:lnTo>
                    <a:pt x="115" y="482"/>
                  </a:lnTo>
                  <a:lnTo>
                    <a:pt x="122" y="479"/>
                  </a:lnTo>
                  <a:lnTo>
                    <a:pt x="134" y="474"/>
                  </a:lnTo>
                  <a:lnTo>
                    <a:pt x="150" y="470"/>
                  </a:lnTo>
                  <a:lnTo>
                    <a:pt x="168" y="465"/>
                  </a:lnTo>
                  <a:lnTo>
                    <a:pt x="189" y="460"/>
                  </a:lnTo>
                  <a:lnTo>
                    <a:pt x="212" y="456"/>
                  </a:lnTo>
                  <a:lnTo>
                    <a:pt x="236" y="453"/>
                  </a:lnTo>
                  <a:lnTo>
                    <a:pt x="259" y="452"/>
                  </a:lnTo>
                  <a:lnTo>
                    <a:pt x="282" y="453"/>
                  </a:lnTo>
                  <a:lnTo>
                    <a:pt x="305" y="456"/>
                  </a:lnTo>
                  <a:lnTo>
                    <a:pt x="332" y="506"/>
                  </a:lnTo>
                  <a:lnTo>
                    <a:pt x="321" y="504"/>
                  </a:lnTo>
                  <a:lnTo>
                    <a:pt x="304" y="504"/>
                  </a:lnTo>
                  <a:lnTo>
                    <a:pt x="283" y="505"/>
                  </a:lnTo>
                  <a:lnTo>
                    <a:pt x="258" y="508"/>
                  </a:lnTo>
                  <a:lnTo>
                    <a:pt x="230" y="516"/>
                  </a:lnTo>
                  <a:lnTo>
                    <a:pt x="199" y="528"/>
                  </a:lnTo>
                  <a:lnTo>
                    <a:pt x="166" y="545"/>
                  </a:lnTo>
                  <a:lnTo>
                    <a:pt x="131" y="570"/>
                  </a:lnTo>
                  <a:lnTo>
                    <a:pt x="133" y="569"/>
                  </a:lnTo>
                  <a:lnTo>
                    <a:pt x="141" y="565"/>
                  </a:lnTo>
                  <a:lnTo>
                    <a:pt x="152" y="559"/>
                  </a:lnTo>
                  <a:lnTo>
                    <a:pt x="167" y="553"/>
                  </a:lnTo>
                  <a:lnTo>
                    <a:pt x="184" y="545"/>
                  </a:lnTo>
                  <a:lnTo>
                    <a:pt x="204" y="537"/>
                  </a:lnTo>
                  <a:lnTo>
                    <a:pt x="227" y="531"/>
                  </a:lnTo>
                  <a:lnTo>
                    <a:pt x="250" y="525"/>
                  </a:lnTo>
                  <a:lnTo>
                    <a:pt x="274" y="522"/>
                  </a:lnTo>
                  <a:lnTo>
                    <a:pt x="298" y="520"/>
                  </a:lnTo>
                  <a:lnTo>
                    <a:pt x="321" y="522"/>
                  </a:lnTo>
                  <a:lnTo>
                    <a:pt x="344" y="528"/>
                  </a:lnTo>
                  <a:lnTo>
                    <a:pt x="374" y="583"/>
                  </a:lnTo>
                  <a:lnTo>
                    <a:pt x="339" y="581"/>
                  </a:lnTo>
                  <a:lnTo>
                    <a:pt x="308" y="582"/>
                  </a:lnTo>
                  <a:lnTo>
                    <a:pt x="280" y="585"/>
                  </a:lnTo>
                  <a:lnTo>
                    <a:pt x="255" y="591"/>
                  </a:lnTo>
                  <a:lnTo>
                    <a:pt x="234" y="596"/>
                  </a:lnTo>
                  <a:lnTo>
                    <a:pt x="218" y="603"/>
                  </a:lnTo>
                  <a:lnTo>
                    <a:pt x="206" y="608"/>
                  </a:lnTo>
                  <a:lnTo>
                    <a:pt x="199" y="612"/>
                  </a:lnTo>
                  <a:lnTo>
                    <a:pt x="196" y="614"/>
                  </a:lnTo>
                  <a:lnTo>
                    <a:pt x="233" y="602"/>
                  </a:lnTo>
                  <a:lnTo>
                    <a:pt x="269" y="594"/>
                  </a:lnTo>
                  <a:lnTo>
                    <a:pt x="301" y="592"/>
                  </a:lnTo>
                  <a:lnTo>
                    <a:pt x="329" y="592"/>
                  </a:lnTo>
                  <a:lnTo>
                    <a:pt x="352" y="594"/>
                  </a:lnTo>
                  <a:lnTo>
                    <a:pt x="369" y="597"/>
                  </a:lnTo>
                  <a:lnTo>
                    <a:pt x="382" y="599"/>
                  </a:lnTo>
                  <a:lnTo>
                    <a:pt x="407" y="649"/>
                  </a:lnTo>
                  <a:lnTo>
                    <a:pt x="377" y="644"/>
                  </a:lnTo>
                  <a:lnTo>
                    <a:pt x="351" y="641"/>
                  </a:lnTo>
                  <a:lnTo>
                    <a:pt x="328" y="641"/>
                  </a:lnTo>
                  <a:lnTo>
                    <a:pt x="308" y="642"/>
                  </a:lnTo>
                  <a:lnTo>
                    <a:pt x="292" y="645"/>
                  </a:lnTo>
                  <a:lnTo>
                    <a:pt x="279" y="649"/>
                  </a:lnTo>
                  <a:lnTo>
                    <a:pt x="269" y="654"/>
                  </a:lnTo>
                  <a:lnTo>
                    <a:pt x="262" y="657"/>
                  </a:lnTo>
                  <a:lnTo>
                    <a:pt x="257" y="660"/>
                  </a:lnTo>
                  <a:lnTo>
                    <a:pt x="256" y="661"/>
                  </a:lnTo>
                  <a:lnTo>
                    <a:pt x="286" y="653"/>
                  </a:lnTo>
                  <a:lnTo>
                    <a:pt x="314" y="648"/>
                  </a:lnTo>
                  <a:lnTo>
                    <a:pt x="341" y="648"/>
                  </a:lnTo>
                  <a:lnTo>
                    <a:pt x="365" y="651"/>
                  </a:lnTo>
                  <a:lnTo>
                    <a:pt x="385" y="654"/>
                  </a:lnTo>
                  <a:lnTo>
                    <a:pt x="401" y="657"/>
                  </a:lnTo>
                  <a:lnTo>
                    <a:pt x="413" y="660"/>
                  </a:lnTo>
                  <a:lnTo>
                    <a:pt x="474" y="791"/>
                  </a:lnTo>
                  <a:lnTo>
                    <a:pt x="460" y="781"/>
                  </a:lnTo>
                  <a:lnTo>
                    <a:pt x="443" y="772"/>
                  </a:lnTo>
                  <a:lnTo>
                    <a:pt x="424" y="763"/>
                  </a:lnTo>
                  <a:lnTo>
                    <a:pt x="400" y="754"/>
                  </a:lnTo>
                  <a:lnTo>
                    <a:pt x="372" y="745"/>
                  </a:lnTo>
                  <a:lnTo>
                    <a:pt x="339" y="736"/>
                  </a:lnTo>
                  <a:lnTo>
                    <a:pt x="301" y="730"/>
                  </a:lnTo>
                  <a:lnTo>
                    <a:pt x="257" y="722"/>
                  </a:lnTo>
                  <a:lnTo>
                    <a:pt x="208" y="717"/>
                  </a:lnTo>
                  <a:lnTo>
                    <a:pt x="172" y="710"/>
                  </a:lnTo>
                  <a:lnTo>
                    <a:pt x="141" y="699"/>
                  </a:lnTo>
                  <a:lnTo>
                    <a:pt x="113" y="685"/>
                  </a:lnTo>
                  <a:lnTo>
                    <a:pt x="88" y="668"/>
                  </a:lnTo>
                  <a:lnTo>
                    <a:pt x="65" y="646"/>
                  </a:lnTo>
                  <a:lnTo>
                    <a:pt x="46" y="622"/>
                  </a:lnTo>
                  <a:lnTo>
                    <a:pt x="31" y="596"/>
                  </a:lnTo>
                  <a:lnTo>
                    <a:pt x="18" y="568"/>
                  </a:lnTo>
                  <a:lnTo>
                    <a:pt x="8" y="537"/>
                  </a:lnTo>
                  <a:lnTo>
                    <a:pt x="3" y="505"/>
                  </a:lnTo>
                  <a:lnTo>
                    <a:pt x="0" y="471"/>
                  </a:lnTo>
                  <a:lnTo>
                    <a:pt x="0" y="436"/>
                  </a:lnTo>
                  <a:lnTo>
                    <a:pt x="3" y="400"/>
                  </a:lnTo>
                  <a:lnTo>
                    <a:pt x="10" y="344"/>
                  </a:lnTo>
                  <a:lnTo>
                    <a:pt x="17" y="293"/>
                  </a:lnTo>
                  <a:lnTo>
                    <a:pt x="22" y="248"/>
                  </a:lnTo>
                  <a:lnTo>
                    <a:pt x="27" y="210"/>
                  </a:lnTo>
                  <a:lnTo>
                    <a:pt x="30" y="175"/>
                  </a:lnTo>
                  <a:lnTo>
                    <a:pt x="32" y="147"/>
                  </a:lnTo>
                  <a:lnTo>
                    <a:pt x="33" y="121"/>
                  </a:lnTo>
                  <a:lnTo>
                    <a:pt x="34" y="100"/>
                  </a:lnTo>
                  <a:lnTo>
                    <a:pt x="34" y="82"/>
                  </a:lnTo>
                  <a:lnTo>
                    <a:pt x="34" y="67"/>
                  </a:lnTo>
                  <a:lnTo>
                    <a:pt x="34" y="52"/>
                  </a:lnTo>
                  <a:lnTo>
                    <a:pt x="33" y="41"/>
                  </a:lnTo>
                  <a:lnTo>
                    <a:pt x="32" y="31"/>
                  </a:lnTo>
                  <a:lnTo>
                    <a:pt x="30" y="21"/>
                  </a:lnTo>
                  <a:lnTo>
                    <a:pt x="29" y="12"/>
                  </a:lnTo>
                  <a:lnTo>
                    <a:pt x="28" y="2"/>
                  </a:lnTo>
                  <a:close/>
                  <a:moveTo>
                    <a:pt x="28" y="0"/>
                  </a:moveTo>
                  <a:lnTo>
                    <a:pt x="29" y="2"/>
                  </a:lnTo>
                  <a:lnTo>
                    <a:pt x="34" y="7"/>
                  </a:lnTo>
                  <a:lnTo>
                    <a:pt x="42" y="13"/>
                  </a:lnTo>
                  <a:lnTo>
                    <a:pt x="55" y="23"/>
                  </a:lnTo>
                  <a:lnTo>
                    <a:pt x="71" y="34"/>
                  </a:lnTo>
                  <a:lnTo>
                    <a:pt x="93" y="48"/>
                  </a:lnTo>
                  <a:lnTo>
                    <a:pt x="120" y="63"/>
                  </a:lnTo>
                  <a:lnTo>
                    <a:pt x="153" y="81"/>
                  </a:lnTo>
                  <a:lnTo>
                    <a:pt x="192" y="99"/>
                  </a:lnTo>
                  <a:lnTo>
                    <a:pt x="238" y="120"/>
                  </a:lnTo>
                  <a:lnTo>
                    <a:pt x="291" y="140"/>
                  </a:lnTo>
                  <a:lnTo>
                    <a:pt x="327" y="155"/>
                  </a:lnTo>
                  <a:lnTo>
                    <a:pt x="361" y="170"/>
                  </a:lnTo>
                  <a:lnTo>
                    <a:pt x="394" y="186"/>
                  </a:lnTo>
                  <a:lnTo>
                    <a:pt x="427" y="205"/>
                  </a:lnTo>
                  <a:lnTo>
                    <a:pt x="456" y="223"/>
                  </a:lnTo>
                  <a:lnTo>
                    <a:pt x="484" y="243"/>
                  </a:lnTo>
                  <a:lnTo>
                    <a:pt x="509" y="264"/>
                  </a:lnTo>
                  <a:lnTo>
                    <a:pt x="530" y="286"/>
                  </a:lnTo>
                  <a:lnTo>
                    <a:pt x="549" y="311"/>
                  </a:lnTo>
                  <a:lnTo>
                    <a:pt x="563" y="336"/>
                  </a:lnTo>
                  <a:lnTo>
                    <a:pt x="573" y="363"/>
                  </a:lnTo>
                  <a:lnTo>
                    <a:pt x="578" y="393"/>
                  </a:lnTo>
                  <a:lnTo>
                    <a:pt x="579" y="423"/>
                  </a:lnTo>
                  <a:lnTo>
                    <a:pt x="574" y="456"/>
                  </a:lnTo>
                  <a:lnTo>
                    <a:pt x="563" y="491"/>
                  </a:lnTo>
                  <a:lnTo>
                    <a:pt x="546" y="535"/>
                  </a:lnTo>
                  <a:lnTo>
                    <a:pt x="530" y="574"/>
                  </a:lnTo>
                  <a:lnTo>
                    <a:pt x="516" y="610"/>
                  </a:lnTo>
                  <a:lnTo>
                    <a:pt x="505" y="642"/>
                  </a:lnTo>
                  <a:lnTo>
                    <a:pt x="495" y="670"/>
                  </a:lnTo>
                  <a:lnTo>
                    <a:pt x="489" y="697"/>
                  </a:lnTo>
                  <a:lnTo>
                    <a:pt x="485" y="722"/>
                  </a:lnTo>
                  <a:lnTo>
                    <a:pt x="485" y="747"/>
                  </a:lnTo>
                  <a:lnTo>
                    <a:pt x="487" y="772"/>
                  </a:lnTo>
                  <a:lnTo>
                    <a:pt x="468" y="729"/>
                  </a:lnTo>
                  <a:lnTo>
                    <a:pt x="447" y="683"/>
                  </a:lnTo>
                  <a:lnTo>
                    <a:pt x="423" y="636"/>
                  </a:lnTo>
                  <a:lnTo>
                    <a:pt x="427" y="621"/>
                  </a:lnTo>
                  <a:lnTo>
                    <a:pt x="435" y="602"/>
                  </a:lnTo>
                  <a:lnTo>
                    <a:pt x="444" y="579"/>
                  </a:lnTo>
                  <a:lnTo>
                    <a:pt x="460" y="555"/>
                  </a:lnTo>
                  <a:lnTo>
                    <a:pt x="478" y="531"/>
                  </a:lnTo>
                  <a:lnTo>
                    <a:pt x="502" y="507"/>
                  </a:lnTo>
                  <a:lnTo>
                    <a:pt x="500" y="508"/>
                  </a:lnTo>
                  <a:lnTo>
                    <a:pt x="495" y="510"/>
                  </a:lnTo>
                  <a:lnTo>
                    <a:pt x="487" y="516"/>
                  </a:lnTo>
                  <a:lnTo>
                    <a:pt x="477" y="523"/>
                  </a:lnTo>
                  <a:lnTo>
                    <a:pt x="465" y="535"/>
                  </a:lnTo>
                  <a:lnTo>
                    <a:pt x="453" y="550"/>
                  </a:lnTo>
                  <a:lnTo>
                    <a:pt x="440" y="570"/>
                  </a:lnTo>
                  <a:lnTo>
                    <a:pt x="428" y="595"/>
                  </a:lnTo>
                  <a:lnTo>
                    <a:pt x="417" y="626"/>
                  </a:lnTo>
                  <a:lnTo>
                    <a:pt x="400" y="592"/>
                  </a:lnTo>
                  <a:lnTo>
                    <a:pt x="402" y="580"/>
                  </a:lnTo>
                  <a:lnTo>
                    <a:pt x="406" y="562"/>
                  </a:lnTo>
                  <a:lnTo>
                    <a:pt x="415" y="540"/>
                  </a:lnTo>
                  <a:lnTo>
                    <a:pt x="426" y="515"/>
                  </a:lnTo>
                  <a:lnTo>
                    <a:pt x="442" y="487"/>
                  </a:lnTo>
                  <a:lnTo>
                    <a:pt x="464" y="458"/>
                  </a:lnTo>
                  <a:lnTo>
                    <a:pt x="491" y="430"/>
                  </a:lnTo>
                  <a:lnTo>
                    <a:pt x="489" y="431"/>
                  </a:lnTo>
                  <a:lnTo>
                    <a:pt x="482" y="436"/>
                  </a:lnTo>
                  <a:lnTo>
                    <a:pt x="472" y="445"/>
                  </a:lnTo>
                  <a:lnTo>
                    <a:pt x="460" y="457"/>
                  </a:lnTo>
                  <a:lnTo>
                    <a:pt x="445" y="472"/>
                  </a:lnTo>
                  <a:lnTo>
                    <a:pt x="430" y="492"/>
                  </a:lnTo>
                  <a:lnTo>
                    <a:pt x="416" y="515"/>
                  </a:lnTo>
                  <a:lnTo>
                    <a:pt x="402" y="542"/>
                  </a:lnTo>
                  <a:lnTo>
                    <a:pt x="389" y="573"/>
                  </a:lnTo>
                  <a:lnTo>
                    <a:pt x="360" y="520"/>
                  </a:lnTo>
                  <a:lnTo>
                    <a:pt x="364" y="497"/>
                  </a:lnTo>
                  <a:lnTo>
                    <a:pt x="373" y="474"/>
                  </a:lnTo>
                  <a:lnTo>
                    <a:pt x="385" y="454"/>
                  </a:lnTo>
                  <a:lnTo>
                    <a:pt x="398" y="433"/>
                  </a:lnTo>
                  <a:lnTo>
                    <a:pt x="413" y="415"/>
                  </a:lnTo>
                  <a:lnTo>
                    <a:pt x="428" y="397"/>
                  </a:lnTo>
                  <a:lnTo>
                    <a:pt x="443" y="382"/>
                  </a:lnTo>
                  <a:lnTo>
                    <a:pt x="457" y="370"/>
                  </a:lnTo>
                  <a:lnTo>
                    <a:pt x="469" y="359"/>
                  </a:lnTo>
                  <a:lnTo>
                    <a:pt x="479" y="351"/>
                  </a:lnTo>
                  <a:lnTo>
                    <a:pt x="486" y="346"/>
                  </a:lnTo>
                  <a:lnTo>
                    <a:pt x="489" y="345"/>
                  </a:lnTo>
                  <a:lnTo>
                    <a:pt x="456" y="362"/>
                  </a:lnTo>
                  <a:lnTo>
                    <a:pt x="430" y="381"/>
                  </a:lnTo>
                  <a:lnTo>
                    <a:pt x="407" y="400"/>
                  </a:lnTo>
                  <a:lnTo>
                    <a:pt x="390" y="419"/>
                  </a:lnTo>
                  <a:lnTo>
                    <a:pt x="375" y="438"/>
                  </a:lnTo>
                  <a:lnTo>
                    <a:pt x="364" y="456"/>
                  </a:lnTo>
                  <a:lnTo>
                    <a:pt x="355" y="472"/>
                  </a:lnTo>
                  <a:lnTo>
                    <a:pt x="350" y="485"/>
                  </a:lnTo>
                  <a:lnTo>
                    <a:pt x="345" y="496"/>
                  </a:lnTo>
                  <a:lnTo>
                    <a:pt x="326" y="462"/>
                  </a:lnTo>
                  <a:lnTo>
                    <a:pt x="332" y="440"/>
                  </a:lnTo>
                  <a:lnTo>
                    <a:pt x="342" y="419"/>
                  </a:lnTo>
                  <a:lnTo>
                    <a:pt x="353" y="397"/>
                  </a:lnTo>
                  <a:lnTo>
                    <a:pt x="366" y="378"/>
                  </a:lnTo>
                  <a:lnTo>
                    <a:pt x="379" y="360"/>
                  </a:lnTo>
                  <a:lnTo>
                    <a:pt x="392" y="344"/>
                  </a:lnTo>
                  <a:lnTo>
                    <a:pt x="404" y="330"/>
                  </a:lnTo>
                  <a:lnTo>
                    <a:pt x="415" y="318"/>
                  </a:lnTo>
                  <a:lnTo>
                    <a:pt x="424" y="309"/>
                  </a:lnTo>
                  <a:lnTo>
                    <a:pt x="429" y="304"/>
                  </a:lnTo>
                  <a:lnTo>
                    <a:pt x="431" y="301"/>
                  </a:lnTo>
                  <a:lnTo>
                    <a:pt x="405" y="322"/>
                  </a:lnTo>
                  <a:lnTo>
                    <a:pt x="381" y="345"/>
                  </a:lnTo>
                  <a:lnTo>
                    <a:pt x="362" y="368"/>
                  </a:lnTo>
                  <a:lnTo>
                    <a:pt x="345" y="391"/>
                  </a:lnTo>
                  <a:lnTo>
                    <a:pt x="332" y="411"/>
                  </a:lnTo>
                  <a:lnTo>
                    <a:pt x="323" y="430"/>
                  </a:lnTo>
                  <a:lnTo>
                    <a:pt x="316" y="444"/>
                  </a:lnTo>
                  <a:lnTo>
                    <a:pt x="282" y="388"/>
                  </a:lnTo>
                  <a:lnTo>
                    <a:pt x="291" y="363"/>
                  </a:lnTo>
                  <a:lnTo>
                    <a:pt x="301" y="341"/>
                  </a:lnTo>
                  <a:lnTo>
                    <a:pt x="313" y="321"/>
                  </a:lnTo>
                  <a:lnTo>
                    <a:pt x="325" y="305"/>
                  </a:lnTo>
                  <a:lnTo>
                    <a:pt x="337" y="291"/>
                  </a:lnTo>
                  <a:lnTo>
                    <a:pt x="348" y="280"/>
                  </a:lnTo>
                  <a:lnTo>
                    <a:pt x="356" y="272"/>
                  </a:lnTo>
                  <a:lnTo>
                    <a:pt x="362" y="268"/>
                  </a:lnTo>
                  <a:lnTo>
                    <a:pt x="364" y="267"/>
                  </a:lnTo>
                  <a:lnTo>
                    <a:pt x="341" y="281"/>
                  </a:lnTo>
                  <a:lnTo>
                    <a:pt x="323" y="297"/>
                  </a:lnTo>
                  <a:lnTo>
                    <a:pt x="307" y="314"/>
                  </a:lnTo>
                  <a:lnTo>
                    <a:pt x="294" y="332"/>
                  </a:lnTo>
                  <a:lnTo>
                    <a:pt x="286" y="348"/>
                  </a:lnTo>
                  <a:lnTo>
                    <a:pt x="278" y="363"/>
                  </a:lnTo>
                  <a:lnTo>
                    <a:pt x="274" y="374"/>
                  </a:lnTo>
                  <a:lnTo>
                    <a:pt x="236" y="314"/>
                  </a:lnTo>
                  <a:lnTo>
                    <a:pt x="242" y="297"/>
                  </a:lnTo>
                  <a:lnTo>
                    <a:pt x="251" y="280"/>
                  </a:lnTo>
                  <a:lnTo>
                    <a:pt x="261" y="263"/>
                  </a:lnTo>
                  <a:lnTo>
                    <a:pt x="271" y="248"/>
                  </a:lnTo>
                  <a:lnTo>
                    <a:pt x="282" y="234"/>
                  </a:lnTo>
                  <a:lnTo>
                    <a:pt x="293" y="222"/>
                  </a:lnTo>
                  <a:lnTo>
                    <a:pt x="303" y="212"/>
                  </a:lnTo>
                  <a:lnTo>
                    <a:pt x="310" y="206"/>
                  </a:lnTo>
                  <a:lnTo>
                    <a:pt x="315" y="200"/>
                  </a:lnTo>
                  <a:lnTo>
                    <a:pt x="317" y="199"/>
                  </a:lnTo>
                  <a:lnTo>
                    <a:pt x="290" y="219"/>
                  </a:lnTo>
                  <a:lnTo>
                    <a:pt x="268" y="239"/>
                  </a:lnTo>
                  <a:lnTo>
                    <a:pt x="252" y="259"/>
                  </a:lnTo>
                  <a:lnTo>
                    <a:pt x="241" y="277"/>
                  </a:lnTo>
                  <a:lnTo>
                    <a:pt x="232" y="292"/>
                  </a:lnTo>
                  <a:lnTo>
                    <a:pt x="228" y="303"/>
                  </a:lnTo>
                  <a:lnTo>
                    <a:pt x="194" y="250"/>
                  </a:lnTo>
                  <a:lnTo>
                    <a:pt x="200" y="242"/>
                  </a:lnTo>
                  <a:lnTo>
                    <a:pt x="207" y="231"/>
                  </a:lnTo>
                  <a:lnTo>
                    <a:pt x="217" y="217"/>
                  </a:lnTo>
                  <a:lnTo>
                    <a:pt x="229" y="202"/>
                  </a:lnTo>
                  <a:lnTo>
                    <a:pt x="243" y="187"/>
                  </a:lnTo>
                  <a:lnTo>
                    <a:pt x="258" y="173"/>
                  </a:lnTo>
                  <a:lnTo>
                    <a:pt x="256" y="174"/>
                  </a:lnTo>
                  <a:lnTo>
                    <a:pt x="250" y="180"/>
                  </a:lnTo>
                  <a:lnTo>
                    <a:pt x="241" y="186"/>
                  </a:lnTo>
                  <a:lnTo>
                    <a:pt x="229" y="197"/>
                  </a:lnTo>
                  <a:lnTo>
                    <a:pt x="217" y="210"/>
                  </a:lnTo>
                  <a:lnTo>
                    <a:pt x="204" y="226"/>
                  </a:lnTo>
                  <a:lnTo>
                    <a:pt x="192" y="245"/>
                  </a:lnTo>
                  <a:lnTo>
                    <a:pt x="162" y="198"/>
                  </a:lnTo>
                  <a:lnTo>
                    <a:pt x="167" y="187"/>
                  </a:lnTo>
                  <a:lnTo>
                    <a:pt x="175" y="175"/>
                  </a:lnTo>
                  <a:lnTo>
                    <a:pt x="183" y="163"/>
                  </a:lnTo>
                  <a:lnTo>
                    <a:pt x="192" y="152"/>
                  </a:lnTo>
                  <a:lnTo>
                    <a:pt x="199" y="144"/>
                  </a:lnTo>
                  <a:lnTo>
                    <a:pt x="204" y="138"/>
                  </a:lnTo>
                  <a:lnTo>
                    <a:pt x="205" y="136"/>
                  </a:lnTo>
                  <a:lnTo>
                    <a:pt x="191" y="150"/>
                  </a:lnTo>
                  <a:lnTo>
                    <a:pt x="179" y="164"/>
                  </a:lnTo>
                  <a:lnTo>
                    <a:pt x="169" y="176"/>
                  </a:lnTo>
                  <a:lnTo>
                    <a:pt x="163" y="186"/>
                  </a:lnTo>
                  <a:lnTo>
                    <a:pt x="158" y="194"/>
                  </a:lnTo>
                  <a:lnTo>
                    <a:pt x="134" y="158"/>
                  </a:lnTo>
                  <a:lnTo>
                    <a:pt x="113" y="125"/>
                  </a:lnTo>
                  <a:lnTo>
                    <a:pt x="92" y="95"/>
                  </a:lnTo>
                  <a:lnTo>
                    <a:pt x="73" y="69"/>
                  </a:lnTo>
                  <a:lnTo>
                    <a:pt x="58" y="46"/>
                  </a:lnTo>
                  <a:lnTo>
                    <a:pt x="45" y="26"/>
                  </a:lnTo>
                  <a:lnTo>
                    <a:pt x="34" y="12"/>
                  </a:lnTo>
                  <a:lnTo>
                    <a:pt x="28" y="2"/>
                  </a:lnTo>
                  <a:lnTo>
                    <a:pt x="28" y="0"/>
                  </a:lnTo>
                  <a:close/>
                </a:path>
              </a:pathLst>
            </a:custGeom>
            <a:solidFill>
              <a:srgbClr val="C4CFD9"/>
            </a:solidFill>
            <a:ln w="25400" cap="flat" cmpd="sng" algn="ctr">
              <a:noFill/>
              <a:prstDash val="solid"/>
            </a:ln>
            <a:effectLst/>
          </p:spPr>
          <p:txBody>
            <a:bodyPr rot="0" spcFirstLastPara="0" vertOverflow="overflow" horzOverflow="overflow" vert="horz" wrap="square" lIns="91417" tIns="45708" rIns="91417" bIns="45708"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900" b="0" i="0" u="none" strike="noStrike" kern="0" cap="none" spc="0" normalizeH="0" baseline="0" noProof="0">
                <a:ln>
                  <a:noFill/>
                </a:ln>
                <a:solidFill>
                  <a:schemeClr val="bg1"/>
                </a:solidFill>
                <a:effectLst/>
                <a:uLnTx/>
                <a:uFillTx/>
                <a:cs typeface="+mn-ea"/>
                <a:sym typeface="+mn-lt"/>
              </a:endParaRPr>
            </a:p>
          </p:txBody>
        </p:sp>
      </p:grpSp>
      <p:sp>
        <p:nvSpPr>
          <p:cNvPr id="51" name="Freeform 46"/>
          <p:cNvSpPr/>
          <p:nvPr/>
        </p:nvSpPr>
        <p:spPr bwMode="auto">
          <a:xfrm>
            <a:off x="4737711" y="2498753"/>
            <a:ext cx="2305944" cy="2990803"/>
          </a:xfrm>
          <a:custGeom>
            <a:avLst/>
            <a:gdLst>
              <a:gd name="T0" fmla="*/ 480 w 1532"/>
              <a:gd name="T1" fmla="*/ 71 h 1987"/>
              <a:gd name="T2" fmla="*/ 541 w 1532"/>
              <a:gd name="T3" fmla="*/ 73 h 1987"/>
              <a:gd name="T4" fmla="*/ 504 w 1532"/>
              <a:gd name="T5" fmla="*/ 119 h 1987"/>
              <a:gd name="T6" fmla="*/ 523 w 1532"/>
              <a:gd name="T7" fmla="*/ 313 h 1987"/>
              <a:gd name="T8" fmla="*/ 668 w 1532"/>
              <a:gd name="T9" fmla="*/ 543 h 1987"/>
              <a:gd name="T10" fmla="*/ 741 w 1532"/>
              <a:gd name="T11" fmla="*/ 554 h 1987"/>
              <a:gd name="T12" fmla="*/ 701 w 1532"/>
              <a:gd name="T13" fmla="*/ 358 h 1987"/>
              <a:gd name="T14" fmla="*/ 689 w 1532"/>
              <a:gd name="T15" fmla="*/ 323 h 1987"/>
              <a:gd name="T16" fmla="*/ 769 w 1532"/>
              <a:gd name="T17" fmla="*/ 375 h 1987"/>
              <a:gd name="T18" fmla="*/ 857 w 1532"/>
              <a:gd name="T19" fmla="*/ 321 h 1987"/>
              <a:gd name="T20" fmla="*/ 883 w 1532"/>
              <a:gd name="T21" fmla="*/ 165 h 1987"/>
              <a:gd name="T22" fmla="*/ 885 w 1532"/>
              <a:gd name="T23" fmla="*/ 247 h 1987"/>
              <a:gd name="T24" fmla="*/ 1005 w 1532"/>
              <a:gd name="T25" fmla="*/ 276 h 1987"/>
              <a:gd name="T26" fmla="*/ 1096 w 1532"/>
              <a:gd name="T27" fmla="*/ 188 h 1987"/>
              <a:gd name="T28" fmla="*/ 1178 w 1532"/>
              <a:gd name="T29" fmla="*/ 259 h 1987"/>
              <a:gd name="T30" fmla="*/ 1058 w 1532"/>
              <a:gd name="T31" fmla="*/ 287 h 1987"/>
              <a:gd name="T32" fmla="*/ 876 w 1532"/>
              <a:gd name="T33" fmla="*/ 378 h 1987"/>
              <a:gd name="T34" fmla="*/ 757 w 1532"/>
              <a:gd name="T35" fmla="*/ 827 h 1987"/>
              <a:gd name="T36" fmla="*/ 776 w 1532"/>
              <a:gd name="T37" fmla="*/ 1130 h 1987"/>
              <a:gd name="T38" fmla="*/ 882 w 1532"/>
              <a:gd name="T39" fmla="*/ 1217 h 1987"/>
              <a:gd name="T40" fmla="*/ 1030 w 1532"/>
              <a:gd name="T41" fmla="*/ 1016 h 1987"/>
              <a:gd name="T42" fmla="*/ 1077 w 1532"/>
              <a:gd name="T43" fmla="*/ 867 h 1987"/>
              <a:gd name="T44" fmla="*/ 1060 w 1532"/>
              <a:gd name="T45" fmla="*/ 729 h 1987"/>
              <a:gd name="T46" fmla="*/ 1089 w 1532"/>
              <a:gd name="T47" fmla="*/ 781 h 1987"/>
              <a:gd name="T48" fmla="*/ 1172 w 1532"/>
              <a:gd name="T49" fmla="*/ 788 h 1987"/>
              <a:gd name="T50" fmla="*/ 1096 w 1532"/>
              <a:gd name="T51" fmla="*/ 825 h 1987"/>
              <a:gd name="T52" fmla="*/ 1118 w 1532"/>
              <a:gd name="T53" fmla="*/ 927 h 1987"/>
              <a:gd name="T54" fmla="*/ 1297 w 1532"/>
              <a:gd name="T55" fmla="*/ 787 h 1987"/>
              <a:gd name="T56" fmla="*/ 1327 w 1532"/>
              <a:gd name="T57" fmla="*/ 696 h 1987"/>
              <a:gd name="T58" fmla="*/ 1324 w 1532"/>
              <a:gd name="T59" fmla="*/ 806 h 1987"/>
              <a:gd name="T60" fmla="*/ 1424 w 1532"/>
              <a:gd name="T61" fmla="*/ 760 h 1987"/>
              <a:gd name="T62" fmla="*/ 1464 w 1532"/>
              <a:gd name="T63" fmla="*/ 775 h 1987"/>
              <a:gd name="T64" fmla="*/ 1460 w 1532"/>
              <a:gd name="T65" fmla="*/ 797 h 1987"/>
              <a:gd name="T66" fmla="*/ 1292 w 1532"/>
              <a:gd name="T67" fmla="*/ 859 h 1987"/>
              <a:gd name="T68" fmla="*/ 1149 w 1532"/>
              <a:gd name="T69" fmla="*/ 972 h 1987"/>
              <a:gd name="T70" fmla="*/ 1003 w 1532"/>
              <a:gd name="T71" fmla="*/ 1154 h 1987"/>
              <a:gd name="T72" fmla="*/ 862 w 1532"/>
              <a:gd name="T73" fmla="*/ 1381 h 1987"/>
              <a:gd name="T74" fmla="*/ 882 w 1532"/>
              <a:gd name="T75" fmla="*/ 1668 h 1987"/>
              <a:gd name="T76" fmla="*/ 891 w 1532"/>
              <a:gd name="T77" fmla="*/ 1972 h 1987"/>
              <a:gd name="T78" fmla="*/ 652 w 1532"/>
              <a:gd name="T79" fmla="*/ 1867 h 1987"/>
              <a:gd name="T80" fmla="*/ 650 w 1532"/>
              <a:gd name="T81" fmla="*/ 1416 h 1987"/>
              <a:gd name="T82" fmla="*/ 516 w 1532"/>
              <a:gd name="T83" fmla="*/ 984 h 1987"/>
              <a:gd name="T84" fmla="*/ 196 w 1532"/>
              <a:gd name="T85" fmla="*/ 769 h 1987"/>
              <a:gd name="T86" fmla="*/ 0 w 1532"/>
              <a:gd name="T87" fmla="*/ 703 h 1987"/>
              <a:gd name="T88" fmla="*/ 90 w 1532"/>
              <a:gd name="T89" fmla="*/ 703 h 1987"/>
              <a:gd name="T90" fmla="*/ 112 w 1532"/>
              <a:gd name="T91" fmla="*/ 608 h 1987"/>
              <a:gd name="T92" fmla="*/ 227 w 1532"/>
              <a:gd name="T93" fmla="*/ 747 h 1987"/>
              <a:gd name="T94" fmla="*/ 347 w 1532"/>
              <a:gd name="T95" fmla="*/ 793 h 1987"/>
              <a:gd name="T96" fmla="*/ 345 w 1532"/>
              <a:gd name="T97" fmla="*/ 734 h 1987"/>
              <a:gd name="T98" fmla="*/ 240 w 1532"/>
              <a:gd name="T99" fmla="*/ 630 h 1987"/>
              <a:gd name="T100" fmla="*/ 335 w 1532"/>
              <a:gd name="T101" fmla="*/ 658 h 1987"/>
              <a:gd name="T102" fmla="*/ 383 w 1532"/>
              <a:gd name="T103" fmla="*/ 626 h 1987"/>
              <a:gd name="T104" fmla="*/ 400 w 1532"/>
              <a:gd name="T105" fmla="*/ 750 h 1987"/>
              <a:gd name="T106" fmla="*/ 566 w 1532"/>
              <a:gd name="T107" fmla="*/ 919 h 1987"/>
              <a:gd name="T108" fmla="*/ 656 w 1532"/>
              <a:gd name="T109" fmla="*/ 866 h 1987"/>
              <a:gd name="T110" fmla="*/ 678 w 1532"/>
              <a:gd name="T111" fmla="*/ 656 h 1987"/>
              <a:gd name="T112" fmla="*/ 565 w 1532"/>
              <a:gd name="T113" fmla="*/ 480 h 1987"/>
              <a:gd name="T114" fmla="*/ 427 w 1532"/>
              <a:gd name="T115" fmla="*/ 244 h 1987"/>
              <a:gd name="T116" fmla="*/ 218 w 1532"/>
              <a:gd name="T117" fmla="*/ 181 h 1987"/>
              <a:gd name="T118" fmla="*/ 331 w 1532"/>
              <a:gd name="T119" fmla="*/ 156 h 1987"/>
              <a:gd name="T120" fmla="*/ 451 w 1532"/>
              <a:gd name="T121" fmla="*/ 159 h 1987"/>
              <a:gd name="T122" fmla="*/ 432 w 1532"/>
              <a:gd name="T123" fmla="*/ 21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2" h="1987">
                <a:moveTo>
                  <a:pt x="421" y="0"/>
                </a:moveTo>
                <a:lnTo>
                  <a:pt x="423" y="2"/>
                </a:lnTo>
                <a:lnTo>
                  <a:pt x="428" y="8"/>
                </a:lnTo>
                <a:lnTo>
                  <a:pt x="435" y="15"/>
                </a:lnTo>
                <a:lnTo>
                  <a:pt x="444" y="26"/>
                </a:lnTo>
                <a:lnTo>
                  <a:pt x="454" y="37"/>
                </a:lnTo>
                <a:lnTo>
                  <a:pt x="464" y="49"/>
                </a:lnTo>
                <a:lnTo>
                  <a:pt x="472" y="60"/>
                </a:lnTo>
                <a:lnTo>
                  <a:pt x="480" y="71"/>
                </a:lnTo>
                <a:lnTo>
                  <a:pt x="485" y="79"/>
                </a:lnTo>
                <a:lnTo>
                  <a:pt x="489" y="86"/>
                </a:lnTo>
                <a:lnTo>
                  <a:pt x="492" y="89"/>
                </a:lnTo>
                <a:lnTo>
                  <a:pt x="498" y="90"/>
                </a:lnTo>
                <a:lnTo>
                  <a:pt x="506" y="88"/>
                </a:lnTo>
                <a:lnTo>
                  <a:pt x="516" y="86"/>
                </a:lnTo>
                <a:lnTo>
                  <a:pt x="525" y="82"/>
                </a:lnTo>
                <a:lnTo>
                  <a:pt x="534" y="77"/>
                </a:lnTo>
                <a:lnTo>
                  <a:pt x="541" y="73"/>
                </a:lnTo>
                <a:lnTo>
                  <a:pt x="546" y="71"/>
                </a:lnTo>
                <a:lnTo>
                  <a:pt x="549" y="70"/>
                </a:lnTo>
                <a:lnTo>
                  <a:pt x="552" y="72"/>
                </a:lnTo>
                <a:lnTo>
                  <a:pt x="550" y="74"/>
                </a:lnTo>
                <a:lnTo>
                  <a:pt x="544" y="77"/>
                </a:lnTo>
                <a:lnTo>
                  <a:pt x="537" y="85"/>
                </a:lnTo>
                <a:lnTo>
                  <a:pt x="527" y="94"/>
                </a:lnTo>
                <a:lnTo>
                  <a:pt x="515" y="105"/>
                </a:lnTo>
                <a:lnTo>
                  <a:pt x="504" y="119"/>
                </a:lnTo>
                <a:lnTo>
                  <a:pt x="493" y="135"/>
                </a:lnTo>
                <a:lnTo>
                  <a:pt x="483" y="153"/>
                </a:lnTo>
                <a:lnTo>
                  <a:pt x="478" y="170"/>
                </a:lnTo>
                <a:lnTo>
                  <a:pt x="478" y="189"/>
                </a:lnTo>
                <a:lnTo>
                  <a:pt x="481" y="211"/>
                </a:lnTo>
                <a:lnTo>
                  <a:pt x="488" y="235"/>
                </a:lnTo>
                <a:lnTo>
                  <a:pt x="497" y="260"/>
                </a:lnTo>
                <a:lnTo>
                  <a:pt x="509" y="286"/>
                </a:lnTo>
                <a:lnTo>
                  <a:pt x="523" y="313"/>
                </a:lnTo>
                <a:lnTo>
                  <a:pt x="539" y="342"/>
                </a:lnTo>
                <a:lnTo>
                  <a:pt x="555" y="370"/>
                </a:lnTo>
                <a:lnTo>
                  <a:pt x="572" y="398"/>
                </a:lnTo>
                <a:lnTo>
                  <a:pt x="588" y="424"/>
                </a:lnTo>
                <a:lnTo>
                  <a:pt x="604" y="449"/>
                </a:lnTo>
                <a:lnTo>
                  <a:pt x="620" y="475"/>
                </a:lnTo>
                <a:lnTo>
                  <a:pt x="637" y="499"/>
                </a:lnTo>
                <a:lnTo>
                  <a:pt x="653" y="522"/>
                </a:lnTo>
                <a:lnTo>
                  <a:pt x="668" y="543"/>
                </a:lnTo>
                <a:lnTo>
                  <a:pt x="681" y="561"/>
                </a:lnTo>
                <a:lnTo>
                  <a:pt x="693" y="575"/>
                </a:lnTo>
                <a:lnTo>
                  <a:pt x="704" y="587"/>
                </a:lnTo>
                <a:lnTo>
                  <a:pt x="712" y="595"/>
                </a:lnTo>
                <a:lnTo>
                  <a:pt x="718" y="597"/>
                </a:lnTo>
                <a:lnTo>
                  <a:pt x="724" y="595"/>
                </a:lnTo>
                <a:lnTo>
                  <a:pt x="729" y="586"/>
                </a:lnTo>
                <a:lnTo>
                  <a:pt x="736" y="572"/>
                </a:lnTo>
                <a:lnTo>
                  <a:pt x="741" y="554"/>
                </a:lnTo>
                <a:lnTo>
                  <a:pt x="745" y="533"/>
                </a:lnTo>
                <a:lnTo>
                  <a:pt x="749" y="509"/>
                </a:lnTo>
                <a:lnTo>
                  <a:pt x="750" y="485"/>
                </a:lnTo>
                <a:lnTo>
                  <a:pt x="750" y="460"/>
                </a:lnTo>
                <a:lnTo>
                  <a:pt x="748" y="436"/>
                </a:lnTo>
                <a:lnTo>
                  <a:pt x="741" y="411"/>
                </a:lnTo>
                <a:lnTo>
                  <a:pt x="731" y="389"/>
                </a:lnTo>
                <a:lnTo>
                  <a:pt x="717" y="372"/>
                </a:lnTo>
                <a:lnTo>
                  <a:pt x="701" y="358"/>
                </a:lnTo>
                <a:lnTo>
                  <a:pt x="681" y="347"/>
                </a:lnTo>
                <a:lnTo>
                  <a:pt x="658" y="340"/>
                </a:lnTo>
                <a:lnTo>
                  <a:pt x="633" y="337"/>
                </a:lnTo>
                <a:lnTo>
                  <a:pt x="606" y="338"/>
                </a:lnTo>
                <a:lnTo>
                  <a:pt x="606" y="334"/>
                </a:lnTo>
                <a:lnTo>
                  <a:pt x="676" y="322"/>
                </a:lnTo>
                <a:lnTo>
                  <a:pt x="681" y="237"/>
                </a:lnTo>
                <a:lnTo>
                  <a:pt x="684" y="237"/>
                </a:lnTo>
                <a:lnTo>
                  <a:pt x="689" y="323"/>
                </a:lnTo>
                <a:lnTo>
                  <a:pt x="691" y="324"/>
                </a:lnTo>
                <a:lnTo>
                  <a:pt x="698" y="327"/>
                </a:lnTo>
                <a:lnTo>
                  <a:pt x="706" y="333"/>
                </a:lnTo>
                <a:lnTo>
                  <a:pt x="717" y="339"/>
                </a:lnTo>
                <a:lnTo>
                  <a:pt x="729" y="346"/>
                </a:lnTo>
                <a:lnTo>
                  <a:pt x="741" y="353"/>
                </a:lnTo>
                <a:lnTo>
                  <a:pt x="752" y="361"/>
                </a:lnTo>
                <a:lnTo>
                  <a:pt x="762" y="369"/>
                </a:lnTo>
                <a:lnTo>
                  <a:pt x="769" y="375"/>
                </a:lnTo>
                <a:lnTo>
                  <a:pt x="777" y="380"/>
                </a:lnTo>
                <a:lnTo>
                  <a:pt x="787" y="381"/>
                </a:lnTo>
                <a:lnTo>
                  <a:pt x="799" y="377"/>
                </a:lnTo>
                <a:lnTo>
                  <a:pt x="812" y="373"/>
                </a:lnTo>
                <a:lnTo>
                  <a:pt x="825" y="365"/>
                </a:lnTo>
                <a:lnTo>
                  <a:pt x="837" y="356"/>
                </a:lnTo>
                <a:lnTo>
                  <a:pt x="847" y="345"/>
                </a:lnTo>
                <a:lnTo>
                  <a:pt x="853" y="333"/>
                </a:lnTo>
                <a:lnTo>
                  <a:pt x="857" y="321"/>
                </a:lnTo>
                <a:lnTo>
                  <a:pt x="858" y="307"/>
                </a:lnTo>
                <a:lnTo>
                  <a:pt x="861" y="289"/>
                </a:lnTo>
                <a:lnTo>
                  <a:pt x="864" y="269"/>
                </a:lnTo>
                <a:lnTo>
                  <a:pt x="868" y="248"/>
                </a:lnTo>
                <a:lnTo>
                  <a:pt x="872" y="226"/>
                </a:lnTo>
                <a:lnTo>
                  <a:pt x="876" y="207"/>
                </a:lnTo>
                <a:lnTo>
                  <a:pt x="879" y="188"/>
                </a:lnTo>
                <a:lnTo>
                  <a:pt x="882" y="174"/>
                </a:lnTo>
                <a:lnTo>
                  <a:pt x="883" y="165"/>
                </a:lnTo>
                <a:lnTo>
                  <a:pt x="885" y="162"/>
                </a:lnTo>
                <a:lnTo>
                  <a:pt x="886" y="163"/>
                </a:lnTo>
                <a:lnTo>
                  <a:pt x="886" y="166"/>
                </a:lnTo>
                <a:lnTo>
                  <a:pt x="885" y="174"/>
                </a:lnTo>
                <a:lnTo>
                  <a:pt x="883" y="185"/>
                </a:lnTo>
                <a:lnTo>
                  <a:pt x="882" y="199"/>
                </a:lnTo>
                <a:lnTo>
                  <a:pt x="882" y="214"/>
                </a:lnTo>
                <a:lnTo>
                  <a:pt x="882" y="231"/>
                </a:lnTo>
                <a:lnTo>
                  <a:pt x="885" y="247"/>
                </a:lnTo>
                <a:lnTo>
                  <a:pt x="887" y="261"/>
                </a:lnTo>
                <a:lnTo>
                  <a:pt x="892" y="273"/>
                </a:lnTo>
                <a:lnTo>
                  <a:pt x="899" y="282"/>
                </a:lnTo>
                <a:lnTo>
                  <a:pt x="909" y="285"/>
                </a:lnTo>
                <a:lnTo>
                  <a:pt x="922" y="286"/>
                </a:lnTo>
                <a:lnTo>
                  <a:pt x="940" y="286"/>
                </a:lnTo>
                <a:lnTo>
                  <a:pt x="961" y="284"/>
                </a:lnTo>
                <a:lnTo>
                  <a:pt x="982" y="281"/>
                </a:lnTo>
                <a:lnTo>
                  <a:pt x="1005" y="276"/>
                </a:lnTo>
                <a:lnTo>
                  <a:pt x="1027" y="271"/>
                </a:lnTo>
                <a:lnTo>
                  <a:pt x="1047" y="264"/>
                </a:lnTo>
                <a:lnTo>
                  <a:pt x="1063" y="257"/>
                </a:lnTo>
                <a:lnTo>
                  <a:pt x="1076" y="248"/>
                </a:lnTo>
                <a:lnTo>
                  <a:pt x="1084" y="237"/>
                </a:lnTo>
                <a:lnTo>
                  <a:pt x="1090" y="219"/>
                </a:lnTo>
                <a:lnTo>
                  <a:pt x="1093" y="203"/>
                </a:lnTo>
                <a:lnTo>
                  <a:pt x="1094" y="194"/>
                </a:lnTo>
                <a:lnTo>
                  <a:pt x="1096" y="188"/>
                </a:lnTo>
                <a:lnTo>
                  <a:pt x="1096" y="186"/>
                </a:lnTo>
                <a:lnTo>
                  <a:pt x="1099" y="187"/>
                </a:lnTo>
                <a:lnTo>
                  <a:pt x="1091" y="253"/>
                </a:lnTo>
                <a:lnTo>
                  <a:pt x="1094" y="252"/>
                </a:lnTo>
                <a:lnTo>
                  <a:pt x="1104" y="252"/>
                </a:lnTo>
                <a:lnTo>
                  <a:pt x="1118" y="253"/>
                </a:lnTo>
                <a:lnTo>
                  <a:pt x="1137" y="254"/>
                </a:lnTo>
                <a:lnTo>
                  <a:pt x="1156" y="256"/>
                </a:lnTo>
                <a:lnTo>
                  <a:pt x="1178" y="259"/>
                </a:lnTo>
                <a:lnTo>
                  <a:pt x="1199" y="264"/>
                </a:lnTo>
                <a:lnTo>
                  <a:pt x="1196" y="264"/>
                </a:lnTo>
                <a:lnTo>
                  <a:pt x="1187" y="264"/>
                </a:lnTo>
                <a:lnTo>
                  <a:pt x="1173" y="266"/>
                </a:lnTo>
                <a:lnTo>
                  <a:pt x="1153" y="269"/>
                </a:lnTo>
                <a:lnTo>
                  <a:pt x="1130" y="272"/>
                </a:lnTo>
                <a:lnTo>
                  <a:pt x="1104" y="276"/>
                </a:lnTo>
                <a:lnTo>
                  <a:pt x="1076" y="283"/>
                </a:lnTo>
                <a:lnTo>
                  <a:pt x="1058" y="287"/>
                </a:lnTo>
                <a:lnTo>
                  <a:pt x="1039" y="290"/>
                </a:lnTo>
                <a:lnTo>
                  <a:pt x="1018" y="294"/>
                </a:lnTo>
                <a:lnTo>
                  <a:pt x="998" y="298"/>
                </a:lnTo>
                <a:lnTo>
                  <a:pt x="977" y="303"/>
                </a:lnTo>
                <a:lnTo>
                  <a:pt x="956" y="311"/>
                </a:lnTo>
                <a:lnTo>
                  <a:pt x="936" y="322"/>
                </a:lnTo>
                <a:lnTo>
                  <a:pt x="915" y="336"/>
                </a:lnTo>
                <a:lnTo>
                  <a:pt x="895" y="355"/>
                </a:lnTo>
                <a:lnTo>
                  <a:pt x="876" y="378"/>
                </a:lnTo>
                <a:lnTo>
                  <a:pt x="858" y="407"/>
                </a:lnTo>
                <a:lnTo>
                  <a:pt x="842" y="443"/>
                </a:lnTo>
                <a:lnTo>
                  <a:pt x="823" y="496"/>
                </a:lnTo>
                <a:lnTo>
                  <a:pt x="805" y="550"/>
                </a:lnTo>
                <a:lnTo>
                  <a:pt x="791" y="607"/>
                </a:lnTo>
                <a:lnTo>
                  <a:pt x="779" y="665"/>
                </a:lnTo>
                <a:lnTo>
                  <a:pt x="769" y="720"/>
                </a:lnTo>
                <a:lnTo>
                  <a:pt x="763" y="774"/>
                </a:lnTo>
                <a:lnTo>
                  <a:pt x="757" y="827"/>
                </a:lnTo>
                <a:lnTo>
                  <a:pt x="755" y="874"/>
                </a:lnTo>
                <a:lnTo>
                  <a:pt x="754" y="919"/>
                </a:lnTo>
                <a:lnTo>
                  <a:pt x="755" y="946"/>
                </a:lnTo>
                <a:lnTo>
                  <a:pt x="756" y="977"/>
                </a:lnTo>
                <a:lnTo>
                  <a:pt x="758" y="1007"/>
                </a:lnTo>
                <a:lnTo>
                  <a:pt x="762" y="1039"/>
                </a:lnTo>
                <a:lnTo>
                  <a:pt x="765" y="1070"/>
                </a:lnTo>
                <a:lnTo>
                  <a:pt x="770" y="1102"/>
                </a:lnTo>
                <a:lnTo>
                  <a:pt x="776" y="1130"/>
                </a:lnTo>
                <a:lnTo>
                  <a:pt x="783" y="1157"/>
                </a:lnTo>
                <a:lnTo>
                  <a:pt x="791" y="1181"/>
                </a:lnTo>
                <a:lnTo>
                  <a:pt x="801" y="1202"/>
                </a:lnTo>
                <a:lnTo>
                  <a:pt x="812" y="1218"/>
                </a:lnTo>
                <a:lnTo>
                  <a:pt x="825" y="1229"/>
                </a:lnTo>
                <a:lnTo>
                  <a:pt x="838" y="1234"/>
                </a:lnTo>
                <a:lnTo>
                  <a:pt x="853" y="1233"/>
                </a:lnTo>
                <a:lnTo>
                  <a:pt x="867" y="1227"/>
                </a:lnTo>
                <a:lnTo>
                  <a:pt x="882" y="1217"/>
                </a:lnTo>
                <a:lnTo>
                  <a:pt x="899" y="1202"/>
                </a:lnTo>
                <a:lnTo>
                  <a:pt x="916" y="1184"/>
                </a:lnTo>
                <a:lnTo>
                  <a:pt x="932" y="1164"/>
                </a:lnTo>
                <a:lnTo>
                  <a:pt x="951" y="1141"/>
                </a:lnTo>
                <a:lnTo>
                  <a:pt x="967" y="1117"/>
                </a:lnTo>
                <a:lnTo>
                  <a:pt x="985" y="1092"/>
                </a:lnTo>
                <a:lnTo>
                  <a:pt x="1001" y="1066"/>
                </a:lnTo>
                <a:lnTo>
                  <a:pt x="1016" y="1041"/>
                </a:lnTo>
                <a:lnTo>
                  <a:pt x="1030" y="1016"/>
                </a:lnTo>
                <a:lnTo>
                  <a:pt x="1043" y="992"/>
                </a:lnTo>
                <a:lnTo>
                  <a:pt x="1054" y="971"/>
                </a:lnTo>
                <a:lnTo>
                  <a:pt x="1063" y="952"/>
                </a:lnTo>
                <a:lnTo>
                  <a:pt x="1071" y="935"/>
                </a:lnTo>
                <a:lnTo>
                  <a:pt x="1075" y="923"/>
                </a:lnTo>
                <a:lnTo>
                  <a:pt x="1076" y="916"/>
                </a:lnTo>
                <a:lnTo>
                  <a:pt x="1076" y="904"/>
                </a:lnTo>
                <a:lnTo>
                  <a:pt x="1076" y="886"/>
                </a:lnTo>
                <a:lnTo>
                  <a:pt x="1077" y="867"/>
                </a:lnTo>
                <a:lnTo>
                  <a:pt x="1077" y="845"/>
                </a:lnTo>
                <a:lnTo>
                  <a:pt x="1076" y="822"/>
                </a:lnTo>
                <a:lnTo>
                  <a:pt x="1075" y="798"/>
                </a:lnTo>
                <a:lnTo>
                  <a:pt x="1072" y="778"/>
                </a:lnTo>
                <a:lnTo>
                  <a:pt x="1068" y="758"/>
                </a:lnTo>
                <a:lnTo>
                  <a:pt x="1063" y="742"/>
                </a:lnTo>
                <a:lnTo>
                  <a:pt x="1056" y="731"/>
                </a:lnTo>
                <a:lnTo>
                  <a:pt x="1058" y="730"/>
                </a:lnTo>
                <a:lnTo>
                  <a:pt x="1060" y="729"/>
                </a:lnTo>
                <a:lnTo>
                  <a:pt x="1061" y="729"/>
                </a:lnTo>
                <a:lnTo>
                  <a:pt x="1062" y="729"/>
                </a:lnTo>
                <a:lnTo>
                  <a:pt x="1062" y="729"/>
                </a:lnTo>
                <a:lnTo>
                  <a:pt x="1063" y="731"/>
                </a:lnTo>
                <a:lnTo>
                  <a:pt x="1067" y="735"/>
                </a:lnTo>
                <a:lnTo>
                  <a:pt x="1073" y="744"/>
                </a:lnTo>
                <a:lnTo>
                  <a:pt x="1079" y="754"/>
                </a:lnTo>
                <a:lnTo>
                  <a:pt x="1085" y="767"/>
                </a:lnTo>
                <a:lnTo>
                  <a:pt x="1089" y="781"/>
                </a:lnTo>
                <a:lnTo>
                  <a:pt x="1092" y="796"/>
                </a:lnTo>
                <a:lnTo>
                  <a:pt x="1094" y="799"/>
                </a:lnTo>
                <a:lnTo>
                  <a:pt x="1099" y="802"/>
                </a:lnTo>
                <a:lnTo>
                  <a:pt x="1106" y="803"/>
                </a:lnTo>
                <a:lnTo>
                  <a:pt x="1117" y="802"/>
                </a:lnTo>
                <a:lnTo>
                  <a:pt x="1131" y="798"/>
                </a:lnTo>
                <a:lnTo>
                  <a:pt x="1149" y="793"/>
                </a:lnTo>
                <a:lnTo>
                  <a:pt x="1171" y="785"/>
                </a:lnTo>
                <a:lnTo>
                  <a:pt x="1172" y="788"/>
                </a:lnTo>
                <a:lnTo>
                  <a:pt x="1170" y="790"/>
                </a:lnTo>
                <a:lnTo>
                  <a:pt x="1162" y="793"/>
                </a:lnTo>
                <a:lnTo>
                  <a:pt x="1152" y="797"/>
                </a:lnTo>
                <a:lnTo>
                  <a:pt x="1140" y="802"/>
                </a:lnTo>
                <a:lnTo>
                  <a:pt x="1126" y="806"/>
                </a:lnTo>
                <a:lnTo>
                  <a:pt x="1111" y="810"/>
                </a:lnTo>
                <a:lnTo>
                  <a:pt x="1096" y="811"/>
                </a:lnTo>
                <a:lnTo>
                  <a:pt x="1096" y="816"/>
                </a:lnTo>
                <a:lnTo>
                  <a:pt x="1096" y="825"/>
                </a:lnTo>
                <a:lnTo>
                  <a:pt x="1096" y="840"/>
                </a:lnTo>
                <a:lnTo>
                  <a:pt x="1096" y="856"/>
                </a:lnTo>
                <a:lnTo>
                  <a:pt x="1096" y="872"/>
                </a:lnTo>
                <a:lnTo>
                  <a:pt x="1096" y="887"/>
                </a:lnTo>
                <a:lnTo>
                  <a:pt x="1096" y="899"/>
                </a:lnTo>
                <a:lnTo>
                  <a:pt x="1097" y="908"/>
                </a:lnTo>
                <a:lnTo>
                  <a:pt x="1101" y="916"/>
                </a:lnTo>
                <a:lnTo>
                  <a:pt x="1108" y="922"/>
                </a:lnTo>
                <a:lnTo>
                  <a:pt x="1118" y="927"/>
                </a:lnTo>
                <a:lnTo>
                  <a:pt x="1131" y="929"/>
                </a:lnTo>
                <a:lnTo>
                  <a:pt x="1147" y="927"/>
                </a:lnTo>
                <a:lnTo>
                  <a:pt x="1164" y="919"/>
                </a:lnTo>
                <a:lnTo>
                  <a:pt x="1184" y="907"/>
                </a:lnTo>
                <a:lnTo>
                  <a:pt x="1216" y="883"/>
                </a:lnTo>
                <a:lnTo>
                  <a:pt x="1245" y="860"/>
                </a:lnTo>
                <a:lnTo>
                  <a:pt x="1267" y="836"/>
                </a:lnTo>
                <a:lnTo>
                  <a:pt x="1286" y="812"/>
                </a:lnTo>
                <a:lnTo>
                  <a:pt x="1297" y="787"/>
                </a:lnTo>
                <a:lnTo>
                  <a:pt x="1302" y="770"/>
                </a:lnTo>
                <a:lnTo>
                  <a:pt x="1308" y="752"/>
                </a:lnTo>
                <a:lnTo>
                  <a:pt x="1313" y="734"/>
                </a:lnTo>
                <a:lnTo>
                  <a:pt x="1317" y="718"/>
                </a:lnTo>
                <a:lnTo>
                  <a:pt x="1322" y="706"/>
                </a:lnTo>
                <a:lnTo>
                  <a:pt x="1324" y="697"/>
                </a:lnTo>
                <a:lnTo>
                  <a:pt x="1325" y="694"/>
                </a:lnTo>
                <a:lnTo>
                  <a:pt x="1327" y="693"/>
                </a:lnTo>
                <a:lnTo>
                  <a:pt x="1327" y="696"/>
                </a:lnTo>
                <a:lnTo>
                  <a:pt x="1327" y="706"/>
                </a:lnTo>
                <a:lnTo>
                  <a:pt x="1327" y="719"/>
                </a:lnTo>
                <a:lnTo>
                  <a:pt x="1326" y="735"/>
                </a:lnTo>
                <a:lnTo>
                  <a:pt x="1324" y="754"/>
                </a:lnTo>
                <a:lnTo>
                  <a:pt x="1322" y="772"/>
                </a:lnTo>
                <a:lnTo>
                  <a:pt x="1317" y="792"/>
                </a:lnTo>
                <a:lnTo>
                  <a:pt x="1312" y="808"/>
                </a:lnTo>
                <a:lnTo>
                  <a:pt x="1315" y="808"/>
                </a:lnTo>
                <a:lnTo>
                  <a:pt x="1324" y="806"/>
                </a:lnTo>
                <a:lnTo>
                  <a:pt x="1337" y="804"/>
                </a:lnTo>
                <a:lnTo>
                  <a:pt x="1352" y="800"/>
                </a:lnTo>
                <a:lnTo>
                  <a:pt x="1367" y="796"/>
                </a:lnTo>
                <a:lnTo>
                  <a:pt x="1383" y="793"/>
                </a:lnTo>
                <a:lnTo>
                  <a:pt x="1395" y="788"/>
                </a:lnTo>
                <a:lnTo>
                  <a:pt x="1403" y="784"/>
                </a:lnTo>
                <a:lnTo>
                  <a:pt x="1410" y="779"/>
                </a:lnTo>
                <a:lnTo>
                  <a:pt x="1418" y="770"/>
                </a:lnTo>
                <a:lnTo>
                  <a:pt x="1424" y="760"/>
                </a:lnTo>
                <a:lnTo>
                  <a:pt x="1431" y="749"/>
                </a:lnTo>
                <a:lnTo>
                  <a:pt x="1435" y="741"/>
                </a:lnTo>
                <a:lnTo>
                  <a:pt x="1438" y="735"/>
                </a:lnTo>
                <a:lnTo>
                  <a:pt x="1439" y="733"/>
                </a:lnTo>
                <a:lnTo>
                  <a:pt x="1441" y="733"/>
                </a:lnTo>
                <a:lnTo>
                  <a:pt x="1435" y="777"/>
                </a:lnTo>
                <a:lnTo>
                  <a:pt x="1439" y="777"/>
                </a:lnTo>
                <a:lnTo>
                  <a:pt x="1449" y="775"/>
                </a:lnTo>
                <a:lnTo>
                  <a:pt x="1464" y="775"/>
                </a:lnTo>
                <a:lnTo>
                  <a:pt x="1484" y="777"/>
                </a:lnTo>
                <a:lnTo>
                  <a:pt x="1507" y="779"/>
                </a:lnTo>
                <a:lnTo>
                  <a:pt x="1532" y="783"/>
                </a:lnTo>
                <a:lnTo>
                  <a:pt x="1531" y="784"/>
                </a:lnTo>
                <a:lnTo>
                  <a:pt x="1527" y="784"/>
                </a:lnTo>
                <a:lnTo>
                  <a:pt x="1518" y="785"/>
                </a:lnTo>
                <a:lnTo>
                  <a:pt x="1502" y="787"/>
                </a:lnTo>
                <a:lnTo>
                  <a:pt x="1483" y="792"/>
                </a:lnTo>
                <a:lnTo>
                  <a:pt x="1460" y="797"/>
                </a:lnTo>
                <a:lnTo>
                  <a:pt x="1435" y="804"/>
                </a:lnTo>
                <a:lnTo>
                  <a:pt x="1408" y="811"/>
                </a:lnTo>
                <a:lnTo>
                  <a:pt x="1388" y="818"/>
                </a:lnTo>
                <a:lnTo>
                  <a:pt x="1372" y="823"/>
                </a:lnTo>
                <a:lnTo>
                  <a:pt x="1356" y="828"/>
                </a:lnTo>
                <a:lnTo>
                  <a:pt x="1340" y="833"/>
                </a:lnTo>
                <a:lnTo>
                  <a:pt x="1324" y="840"/>
                </a:lnTo>
                <a:lnTo>
                  <a:pt x="1309" y="848"/>
                </a:lnTo>
                <a:lnTo>
                  <a:pt x="1292" y="859"/>
                </a:lnTo>
                <a:lnTo>
                  <a:pt x="1274" y="872"/>
                </a:lnTo>
                <a:lnTo>
                  <a:pt x="1254" y="890"/>
                </a:lnTo>
                <a:lnTo>
                  <a:pt x="1233" y="911"/>
                </a:lnTo>
                <a:lnTo>
                  <a:pt x="1217" y="926"/>
                </a:lnTo>
                <a:lnTo>
                  <a:pt x="1202" y="939"/>
                </a:lnTo>
                <a:lnTo>
                  <a:pt x="1188" y="948"/>
                </a:lnTo>
                <a:lnTo>
                  <a:pt x="1175" y="957"/>
                </a:lnTo>
                <a:lnTo>
                  <a:pt x="1162" y="965"/>
                </a:lnTo>
                <a:lnTo>
                  <a:pt x="1149" y="972"/>
                </a:lnTo>
                <a:lnTo>
                  <a:pt x="1136" y="981"/>
                </a:lnTo>
                <a:lnTo>
                  <a:pt x="1123" y="991"/>
                </a:lnTo>
                <a:lnTo>
                  <a:pt x="1109" y="1002"/>
                </a:lnTo>
                <a:lnTo>
                  <a:pt x="1094" y="1017"/>
                </a:lnTo>
                <a:lnTo>
                  <a:pt x="1079" y="1034"/>
                </a:lnTo>
                <a:lnTo>
                  <a:pt x="1063" y="1056"/>
                </a:lnTo>
                <a:lnTo>
                  <a:pt x="1046" y="1082"/>
                </a:lnTo>
                <a:lnTo>
                  <a:pt x="1027" y="1115"/>
                </a:lnTo>
                <a:lnTo>
                  <a:pt x="1003" y="1154"/>
                </a:lnTo>
                <a:lnTo>
                  <a:pt x="981" y="1188"/>
                </a:lnTo>
                <a:lnTo>
                  <a:pt x="960" y="1218"/>
                </a:lnTo>
                <a:lnTo>
                  <a:pt x="939" y="1245"/>
                </a:lnTo>
                <a:lnTo>
                  <a:pt x="919" y="1270"/>
                </a:lnTo>
                <a:lnTo>
                  <a:pt x="903" y="1293"/>
                </a:lnTo>
                <a:lnTo>
                  <a:pt x="888" y="1315"/>
                </a:lnTo>
                <a:lnTo>
                  <a:pt x="876" y="1337"/>
                </a:lnTo>
                <a:lnTo>
                  <a:pt x="867" y="1358"/>
                </a:lnTo>
                <a:lnTo>
                  <a:pt x="862" y="1381"/>
                </a:lnTo>
                <a:lnTo>
                  <a:pt x="861" y="1406"/>
                </a:lnTo>
                <a:lnTo>
                  <a:pt x="864" y="1432"/>
                </a:lnTo>
                <a:lnTo>
                  <a:pt x="867" y="1454"/>
                </a:lnTo>
                <a:lnTo>
                  <a:pt x="870" y="1481"/>
                </a:lnTo>
                <a:lnTo>
                  <a:pt x="873" y="1513"/>
                </a:lnTo>
                <a:lnTo>
                  <a:pt x="876" y="1549"/>
                </a:lnTo>
                <a:lnTo>
                  <a:pt x="878" y="1587"/>
                </a:lnTo>
                <a:lnTo>
                  <a:pt x="880" y="1627"/>
                </a:lnTo>
                <a:lnTo>
                  <a:pt x="882" y="1668"/>
                </a:lnTo>
                <a:lnTo>
                  <a:pt x="883" y="1711"/>
                </a:lnTo>
                <a:lnTo>
                  <a:pt x="886" y="1752"/>
                </a:lnTo>
                <a:lnTo>
                  <a:pt x="887" y="1793"/>
                </a:lnTo>
                <a:lnTo>
                  <a:pt x="888" y="1833"/>
                </a:lnTo>
                <a:lnTo>
                  <a:pt x="889" y="1868"/>
                </a:lnTo>
                <a:lnTo>
                  <a:pt x="890" y="1901"/>
                </a:lnTo>
                <a:lnTo>
                  <a:pt x="890" y="1930"/>
                </a:lnTo>
                <a:lnTo>
                  <a:pt x="891" y="1954"/>
                </a:lnTo>
                <a:lnTo>
                  <a:pt x="891" y="1972"/>
                </a:lnTo>
                <a:lnTo>
                  <a:pt x="891" y="1984"/>
                </a:lnTo>
                <a:lnTo>
                  <a:pt x="891" y="1987"/>
                </a:lnTo>
                <a:lnTo>
                  <a:pt x="641" y="1987"/>
                </a:lnTo>
                <a:lnTo>
                  <a:pt x="641" y="1984"/>
                </a:lnTo>
                <a:lnTo>
                  <a:pt x="642" y="1973"/>
                </a:lnTo>
                <a:lnTo>
                  <a:pt x="644" y="1954"/>
                </a:lnTo>
                <a:lnTo>
                  <a:pt x="646" y="1932"/>
                </a:lnTo>
                <a:lnTo>
                  <a:pt x="649" y="1901"/>
                </a:lnTo>
                <a:lnTo>
                  <a:pt x="652" y="1867"/>
                </a:lnTo>
                <a:lnTo>
                  <a:pt x="654" y="1828"/>
                </a:lnTo>
                <a:lnTo>
                  <a:pt x="656" y="1785"/>
                </a:lnTo>
                <a:lnTo>
                  <a:pt x="658" y="1738"/>
                </a:lnTo>
                <a:lnTo>
                  <a:pt x="659" y="1689"/>
                </a:lnTo>
                <a:lnTo>
                  <a:pt x="659" y="1637"/>
                </a:lnTo>
                <a:lnTo>
                  <a:pt x="658" y="1584"/>
                </a:lnTo>
                <a:lnTo>
                  <a:pt x="657" y="1528"/>
                </a:lnTo>
                <a:lnTo>
                  <a:pt x="654" y="1471"/>
                </a:lnTo>
                <a:lnTo>
                  <a:pt x="650" y="1416"/>
                </a:lnTo>
                <a:lnTo>
                  <a:pt x="644" y="1359"/>
                </a:lnTo>
                <a:lnTo>
                  <a:pt x="636" y="1304"/>
                </a:lnTo>
                <a:lnTo>
                  <a:pt x="626" y="1251"/>
                </a:lnTo>
                <a:lnTo>
                  <a:pt x="614" y="1199"/>
                </a:lnTo>
                <a:lnTo>
                  <a:pt x="600" y="1148"/>
                </a:lnTo>
                <a:lnTo>
                  <a:pt x="583" y="1102"/>
                </a:lnTo>
                <a:lnTo>
                  <a:pt x="564" y="1058"/>
                </a:lnTo>
                <a:lnTo>
                  <a:pt x="541" y="1019"/>
                </a:lnTo>
                <a:lnTo>
                  <a:pt x="516" y="984"/>
                </a:lnTo>
                <a:lnTo>
                  <a:pt x="488" y="952"/>
                </a:lnTo>
                <a:lnTo>
                  <a:pt x="455" y="922"/>
                </a:lnTo>
                <a:lnTo>
                  <a:pt x="421" y="894"/>
                </a:lnTo>
                <a:lnTo>
                  <a:pt x="385" y="868"/>
                </a:lnTo>
                <a:lnTo>
                  <a:pt x="347" y="845"/>
                </a:lnTo>
                <a:lnTo>
                  <a:pt x="309" y="822"/>
                </a:lnTo>
                <a:lnTo>
                  <a:pt x="271" y="803"/>
                </a:lnTo>
                <a:lnTo>
                  <a:pt x="233" y="785"/>
                </a:lnTo>
                <a:lnTo>
                  <a:pt x="196" y="769"/>
                </a:lnTo>
                <a:lnTo>
                  <a:pt x="161" y="755"/>
                </a:lnTo>
                <a:lnTo>
                  <a:pt x="128" y="742"/>
                </a:lnTo>
                <a:lnTo>
                  <a:pt x="97" y="731"/>
                </a:lnTo>
                <a:lnTo>
                  <a:pt x="70" y="722"/>
                </a:lnTo>
                <a:lnTo>
                  <a:pt x="46" y="715"/>
                </a:lnTo>
                <a:lnTo>
                  <a:pt x="26" y="709"/>
                </a:lnTo>
                <a:lnTo>
                  <a:pt x="12" y="706"/>
                </a:lnTo>
                <a:lnTo>
                  <a:pt x="4" y="703"/>
                </a:lnTo>
                <a:lnTo>
                  <a:pt x="0" y="703"/>
                </a:lnTo>
                <a:lnTo>
                  <a:pt x="0" y="699"/>
                </a:lnTo>
                <a:lnTo>
                  <a:pt x="4" y="699"/>
                </a:lnTo>
                <a:lnTo>
                  <a:pt x="13" y="700"/>
                </a:lnTo>
                <a:lnTo>
                  <a:pt x="29" y="700"/>
                </a:lnTo>
                <a:lnTo>
                  <a:pt x="46" y="700"/>
                </a:lnTo>
                <a:lnTo>
                  <a:pt x="66" y="701"/>
                </a:lnTo>
                <a:lnTo>
                  <a:pt x="84" y="703"/>
                </a:lnTo>
                <a:lnTo>
                  <a:pt x="85" y="703"/>
                </a:lnTo>
                <a:lnTo>
                  <a:pt x="90" y="703"/>
                </a:lnTo>
                <a:lnTo>
                  <a:pt x="94" y="699"/>
                </a:lnTo>
                <a:lnTo>
                  <a:pt x="99" y="693"/>
                </a:lnTo>
                <a:lnTo>
                  <a:pt x="105" y="682"/>
                </a:lnTo>
                <a:lnTo>
                  <a:pt x="108" y="668"/>
                </a:lnTo>
                <a:lnTo>
                  <a:pt x="110" y="651"/>
                </a:lnTo>
                <a:lnTo>
                  <a:pt x="111" y="636"/>
                </a:lnTo>
                <a:lnTo>
                  <a:pt x="111" y="622"/>
                </a:lnTo>
                <a:lnTo>
                  <a:pt x="112" y="612"/>
                </a:lnTo>
                <a:lnTo>
                  <a:pt x="112" y="608"/>
                </a:lnTo>
                <a:lnTo>
                  <a:pt x="115" y="609"/>
                </a:lnTo>
                <a:lnTo>
                  <a:pt x="120" y="710"/>
                </a:lnTo>
                <a:lnTo>
                  <a:pt x="122" y="711"/>
                </a:lnTo>
                <a:lnTo>
                  <a:pt x="131" y="715"/>
                </a:lnTo>
                <a:lnTo>
                  <a:pt x="145" y="719"/>
                </a:lnTo>
                <a:lnTo>
                  <a:pt x="161" y="724"/>
                </a:lnTo>
                <a:lnTo>
                  <a:pt x="182" y="731"/>
                </a:lnTo>
                <a:lnTo>
                  <a:pt x="204" y="738"/>
                </a:lnTo>
                <a:lnTo>
                  <a:pt x="227" y="747"/>
                </a:lnTo>
                <a:lnTo>
                  <a:pt x="251" y="756"/>
                </a:lnTo>
                <a:lnTo>
                  <a:pt x="272" y="763"/>
                </a:lnTo>
                <a:lnTo>
                  <a:pt x="294" y="772"/>
                </a:lnTo>
                <a:lnTo>
                  <a:pt x="313" y="780"/>
                </a:lnTo>
                <a:lnTo>
                  <a:pt x="328" y="786"/>
                </a:lnTo>
                <a:lnTo>
                  <a:pt x="330" y="787"/>
                </a:lnTo>
                <a:lnTo>
                  <a:pt x="334" y="788"/>
                </a:lnTo>
                <a:lnTo>
                  <a:pt x="340" y="791"/>
                </a:lnTo>
                <a:lnTo>
                  <a:pt x="347" y="793"/>
                </a:lnTo>
                <a:lnTo>
                  <a:pt x="355" y="794"/>
                </a:lnTo>
                <a:lnTo>
                  <a:pt x="363" y="794"/>
                </a:lnTo>
                <a:lnTo>
                  <a:pt x="368" y="792"/>
                </a:lnTo>
                <a:lnTo>
                  <a:pt x="371" y="787"/>
                </a:lnTo>
                <a:lnTo>
                  <a:pt x="372" y="781"/>
                </a:lnTo>
                <a:lnTo>
                  <a:pt x="370" y="774"/>
                </a:lnTo>
                <a:lnTo>
                  <a:pt x="365" y="765"/>
                </a:lnTo>
                <a:lnTo>
                  <a:pt x="356" y="750"/>
                </a:lnTo>
                <a:lnTo>
                  <a:pt x="345" y="734"/>
                </a:lnTo>
                <a:lnTo>
                  <a:pt x="331" y="717"/>
                </a:lnTo>
                <a:lnTo>
                  <a:pt x="314" y="697"/>
                </a:lnTo>
                <a:lnTo>
                  <a:pt x="295" y="679"/>
                </a:lnTo>
                <a:lnTo>
                  <a:pt x="274" y="660"/>
                </a:lnTo>
                <a:lnTo>
                  <a:pt x="253" y="643"/>
                </a:lnTo>
                <a:lnTo>
                  <a:pt x="230" y="628"/>
                </a:lnTo>
                <a:lnTo>
                  <a:pt x="230" y="625"/>
                </a:lnTo>
                <a:lnTo>
                  <a:pt x="232" y="626"/>
                </a:lnTo>
                <a:lnTo>
                  <a:pt x="240" y="630"/>
                </a:lnTo>
                <a:lnTo>
                  <a:pt x="251" y="634"/>
                </a:lnTo>
                <a:lnTo>
                  <a:pt x="264" y="641"/>
                </a:lnTo>
                <a:lnTo>
                  <a:pt x="278" y="646"/>
                </a:lnTo>
                <a:lnTo>
                  <a:pt x="291" y="653"/>
                </a:lnTo>
                <a:lnTo>
                  <a:pt x="304" y="658"/>
                </a:lnTo>
                <a:lnTo>
                  <a:pt x="315" y="662"/>
                </a:lnTo>
                <a:lnTo>
                  <a:pt x="321" y="663"/>
                </a:lnTo>
                <a:lnTo>
                  <a:pt x="329" y="661"/>
                </a:lnTo>
                <a:lnTo>
                  <a:pt x="335" y="658"/>
                </a:lnTo>
                <a:lnTo>
                  <a:pt x="341" y="654"/>
                </a:lnTo>
                <a:lnTo>
                  <a:pt x="345" y="650"/>
                </a:lnTo>
                <a:lnTo>
                  <a:pt x="346" y="649"/>
                </a:lnTo>
                <a:lnTo>
                  <a:pt x="407" y="593"/>
                </a:lnTo>
                <a:lnTo>
                  <a:pt x="406" y="598"/>
                </a:lnTo>
                <a:lnTo>
                  <a:pt x="404" y="600"/>
                </a:lnTo>
                <a:lnTo>
                  <a:pt x="400" y="607"/>
                </a:lnTo>
                <a:lnTo>
                  <a:pt x="392" y="616"/>
                </a:lnTo>
                <a:lnTo>
                  <a:pt x="383" y="626"/>
                </a:lnTo>
                <a:lnTo>
                  <a:pt x="376" y="639"/>
                </a:lnTo>
                <a:lnTo>
                  <a:pt x="368" y="654"/>
                </a:lnTo>
                <a:lnTo>
                  <a:pt x="363" y="667"/>
                </a:lnTo>
                <a:lnTo>
                  <a:pt x="360" y="680"/>
                </a:lnTo>
                <a:lnTo>
                  <a:pt x="363" y="692"/>
                </a:lnTo>
                <a:lnTo>
                  <a:pt x="367" y="701"/>
                </a:lnTo>
                <a:lnTo>
                  <a:pt x="376" y="715"/>
                </a:lnTo>
                <a:lnTo>
                  <a:pt x="386" y="731"/>
                </a:lnTo>
                <a:lnTo>
                  <a:pt x="400" y="750"/>
                </a:lnTo>
                <a:lnTo>
                  <a:pt x="415" y="772"/>
                </a:lnTo>
                <a:lnTo>
                  <a:pt x="432" y="794"/>
                </a:lnTo>
                <a:lnTo>
                  <a:pt x="451" y="817"/>
                </a:lnTo>
                <a:lnTo>
                  <a:pt x="469" y="839"/>
                </a:lnTo>
                <a:lnTo>
                  <a:pt x="490" y="859"/>
                </a:lnTo>
                <a:lnTo>
                  <a:pt x="509" y="879"/>
                </a:lnTo>
                <a:lnTo>
                  <a:pt x="529" y="896"/>
                </a:lnTo>
                <a:lnTo>
                  <a:pt x="549" y="909"/>
                </a:lnTo>
                <a:lnTo>
                  <a:pt x="566" y="919"/>
                </a:lnTo>
                <a:lnTo>
                  <a:pt x="585" y="926"/>
                </a:lnTo>
                <a:lnTo>
                  <a:pt x="601" y="928"/>
                </a:lnTo>
                <a:lnTo>
                  <a:pt x="614" y="928"/>
                </a:lnTo>
                <a:lnTo>
                  <a:pt x="625" y="923"/>
                </a:lnTo>
                <a:lnTo>
                  <a:pt x="633" y="917"/>
                </a:lnTo>
                <a:lnTo>
                  <a:pt x="640" y="907"/>
                </a:lnTo>
                <a:lnTo>
                  <a:pt x="646" y="895"/>
                </a:lnTo>
                <a:lnTo>
                  <a:pt x="651" y="881"/>
                </a:lnTo>
                <a:lnTo>
                  <a:pt x="656" y="866"/>
                </a:lnTo>
                <a:lnTo>
                  <a:pt x="661" y="849"/>
                </a:lnTo>
                <a:lnTo>
                  <a:pt x="666" y="832"/>
                </a:lnTo>
                <a:lnTo>
                  <a:pt x="672" y="807"/>
                </a:lnTo>
                <a:lnTo>
                  <a:pt x="677" y="780"/>
                </a:lnTo>
                <a:lnTo>
                  <a:pt x="680" y="752"/>
                </a:lnTo>
                <a:lnTo>
                  <a:pt x="682" y="724"/>
                </a:lnTo>
                <a:lnTo>
                  <a:pt x="682" y="698"/>
                </a:lnTo>
                <a:lnTo>
                  <a:pt x="681" y="675"/>
                </a:lnTo>
                <a:lnTo>
                  <a:pt x="678" y="656"/>
                </a:lnTo>
                <a:lnTo>
                  <a:pt x="672" y="642"/>
                </a:lnTo>
                <a:lnTo>
                  <a:pt x="667" y="633"/>
                </a:lnTo>
                <a:lnTo>
                  <a:pt x="658" y="621"/>
                </a:lnTo>
                <a:lnTo>
                  <a:pt x="647" y="604"/>
                </a:lnTo>
                <a:lnTo>
                  <a:pt x="633" y="583"/>
                </a:lnTo>
                <a:lnTo>
                  <a:pt x="618" y="560"/>
                </a:lnTo>
                <a:lnTo>
                  <a:pt x="602" y="535"/>
                </a:lnTo>
                <a:lnTo>
                  <a:pt x="583" y="508"/>
                </a:lnTo>
                <a:lnTo>
                  <a:pt x="565" y="480"/>
                </a:lnTo>
                <a:lnTo>
                  <a:pt x="546" y="450"/>
                </a:lnTo>
                <a:lnTo>
                  <a:pt x="528" y="421"/>
                </a:lnTo>
                <a:lnTo>
                  <a:pt x="509" y="392"/>
                </a:lnTo>
                <a:lnTo>
                  <a:pt x="493" y="362"/>
                </a:lnTo>
                <a:lnTo>
                  <a:pt x="478" y="335"/>
                </a:lnTo>
                <a:lnTo>
                  <a:pt x="465" y="310"/>
                </a:lnTo>
                <a:lnTo>
                  <a:pt x="455" y="286"/>
                </a:lnTo>
                <a:lnTo>
                  <a:pt x="442" y="263"/>
                </a:lnTo>
                <a:lnTo>
                  <a:pt x="427" y="244"/>
                </a:lnTo>
                <a:lnTo>
                  <a:pt x="408" y="227"/>
                </a:lnTo>
                <a:lnTo>
                  <a:pt x="389" y="213"/>
                </a:lnTo>
                <a:lnTo>
                  <a:pt x="366" y="202"/>
                </a:lnTo>
                <a:lnTo>
                  <a:pt x="342" y="195"/>
                </a:lnTo>
                <a:lnTo>
                  <a:pt x="318" y="188"/>
                </a:lnTo>
                <a:lnTo>
                  <a:pt x="292" y="184"/>
                </a:lnTo>
                <a:lnTo>
                  <a:pt x="267" y="182"/>
                </a:lnTo>
                <a:lnTo>
                  <a:pt x="242" y="181"/>
                </a:lnTo>
                <a:lnTo>
                  <a:pt x="218" y="181"/>
                </a:lnTo>
                <a:lnTo>
                  <a:pt x="315" y="164"/>
                </a:lnTo>
                <a:lnTo>
                  <a:pt x="321" y="97"/>
                </a:lnTo>
                <a:lnTo>
                  <a:pt x="323" y="97"/>
                </a:lnTo>
                <a:lnTo>
                  <a:pt x="323" y="100"/>
                </a:lnTo>
                <a:lnTo>
                  <a:pt x="323" y="108"/>
                </a:lnTo>
                <a:lnTo>
                  <a:pt x="323" y="119"/>
                </a:lnTo>
                <a:lnTo>
                  <a:pt x="324" y="132"/>
                </a:lnTo>
                <a:lnTo>
                  <a:pt x="327" y="145"/>
                </a:lnTo>
                <a:lnTo>
                  <a:pt x="331" y="156"/>
                </a:lnTo>
                <a:lnTo>
                  <a:pt x="338" y="164"/>
                </a:lnTo>
                <a:lnTo>
                  <a:pt x="351" y="173"/>
                </a:lnTo>
                <a:lnTo>
                  <a:pt x="366" y="181"/>
                </a:lnTo>
                <a:lnTo>
                  <a:pt x="383" y="186"/>
                </a:lnTo>
                <a:lnTo>
                  <a:pt x="401" y="188"/>
                </a:lnTo>
                <a:lnTo>
                  <a:pt x="416" y="187"/>
                </a:lnTo>
                <a:lnTo>
                  <a:pt x="428" y="183"/>
                </a:lnTo>
                <a:lnTo>
                  <a:pt x="440" y="173"/>
                </a:lnTo>
                <a:lnTo>
                  <a:pt x="451" y="159"/>
                </a:lnTo>
                <a:lnTo>
                  <a:pt x="458" y="144"/>
                </a:lnTo>
                <a:lnTo>
                  <a:pt x="464" y="126"/>
                </a:lnTo>
                <a:lnTo>
                  <a:pt x="464" y="109"/>
                </a:lnTo>
                <a:lnTo>
                  <a:pt x="462" y="96"/>
                </a:lnTo>
                <a:lnTo>
                  <a:pt x="457" y="82"/>
                </a:lnTo>
                <a:lnTo>
                  <a:pt x="451" y="65"/>
                </a:lnTo>
                <a:lnTo>
                  <a:pt x="444" y="49"/>
                </a:lnTo>
                <a:lnTo>
                  <a:pt x="438" y="34"/>
                </a:lnTo>
                <a:lnTo>
                  <a:pt x="432" y="21"/>
                </a:lnTo>
                <a:lnTo>
                  <a:pt x="427" y="10"/>
                </a:lnTo>
                <a:lnTo>
                  <a:pt x="423" y="2"/>
                </a:lnTo>
                <a:lnTo>
                  <a:pt x="421" y="0"/>
                </a:lnTo>
                <a:close/>
              </a:path>
            </a:pathLst>
          </a:custGeom>
          <a:solidFill>
            <a:srgbClr val="FFFFFF">
              <a:lumMod val="65000"/>
            </a:srgbClr>
          </a:solidFill>
          <a:ln w="0">
            <a:no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52" name="TextBox 23"/>
          <p:cNvSpPr txBox="1"/>
          <p:nvPr/>
        </p:nvSpPr>
        <p:spPr>
          <a:xfrm>
            <a:off x="722358" y="1247487"/>
            <a:ext cx="2331716" cy="1274195"/>
          </a:xfrm>
          <a:prstGeom prst="rect">
            <a:avLst/>
          </a:prstGeom>
          <a:noFill/>
        </p:spPr>
        <p:txBody>
          <a:bodyPr wrap="square" rtlCol="0">
            <a:spAutoFit/>
          </a:bodyPr>
          <a:lstStyle/>
          <a:p>
            <a:pPr>
              <a:lnSpc>
                <a:spcPct val="120000"/>
              </a:lnSpc>
            </a:pPr>
            <a:r>
              <a:rPr lang="en-US" altLang="zh-CN" sz="1400" b="1" dirty="0" smtClean="0">
                <a:solidFill>
                  <a:srgbClr val="A1CE3A"/>
                </a:solidFill>
                <a:latin typeface="+mn-ea"/>
              </a:rPr>
              <a:t>1</a:t>
            </a:r>
            <a:r>
              <a:rPr lang="zh-CN" altLang="zh-CN" sz="1400" b="1" dirty="0" smtClean="0">
                <a:solidFill>
                  <a:srgbClr val="A1CE3A"/>
                </a:solidFill>
                <a:latin typeface="+mn-ea"/>
              </a:rPr>
              <a:t>、重构了会计核算模式。</a:t>
            </a:r>
            <a:endParaRPr lang="en-US" altLang="zh-CN" sz="1400" b="1" dirty="0" smtClean="0">
              <a:solidFill>
                <a:srgbClr val="A1CE3A"/>
              </a:solidFill>
              <a:latin typeface="+mn-ea"/>
            </a:endParaRPr>
          </a:p>
          <a:p>
            <a:r>
              <a:rPr lang="zh-CN" altLang="zh-CN" sz="1200" dirty="0" smtClean="0">
                <a:solidFill>
                  <a:schemeClr val="bg1"/>
                </a:solidFill>
                <a:latin typeface="+mn-ea"/>
              </a:rPr>
              <a:t>一是“双功能”，</a:t>
            </a:r>
            <a:endParaRPr lang="en-US" altLang="zh-CN" sz="1200" dirty="0" smtClean="0">
              <a:solidFill>
                <a:schemeClr val="bg1"/>
              </a:solidFill>
              <a:latin typeface="+mn-ea"/>
            </a:endParaRPr>
          </a:p>
          <a:p>
            <a:r>
              <a:rPr lang="zh-CN" altLang="zh-CN" sz="1200" b="1" dirty="0" smtClean="0">
                <a:solidFill>
                  <a:schemeClr val="bg1"/>
                </a:solidFill>
                <a:latin typeface="+mn-ea"/>
              </a:rPr>
              <a:t>对纳入部门预决算管理的现金收支进行“平行记账”。</a:t>
            </a:r>
            <a:endParaRPr lang="zh-CN" altLang="zh-CN" sz="1200" dirty="0" smtClean="0">
              <a:solidFill>
                <a:schemeClr val="bg1"/>
              </a:solidFill>
              <a:latin typeface="+mn-ea"/>
            </a:endParaRPr>
          </a:p>
          <a:p>
            <a:r>
              <a:rPr lang="zh-CN" altLang="zh-CN" sz="1200" dirty="0" smtClean="0">
                <a:solidFill>
                  <a:schemeClr val="bg1"/>
                </a:solidFill>
                <a:latin typeface="+mn-ea"/>
              </a:rPr>
              <a:t>二是“双基础”，</a:t>
            </a:r>
          </a:p>
          <a:p>
            <a:r>
              <a:rPr lang="zh-CN" altLang="zh-CN" sz="1200" dirty="0" smtClean="0">
                <a:solidFill>
                  <a:schemeClr val="bg1"/>
                </a:solidFill>
                <a:latin typeface="+mn-ea"/>
              </a:rPr>
              <a:t>三是“双报告”，</a:t>
            </a:r>
          </a:p>
        </p:txBody>
      </p:sp>
      <p:sp>
        <p:nvSpPr>
          <p:cNvPr id="54" name="TextBox 23"/>
          <p:cNvSpPr txBox="1"/>
          <p:nvPr/>
        </p:nvSpPr>
        <p:spPr>
          <a:xfrm>
            <a:off x="701092" y="2766447"/>
            <a:ext cx="2331716" cy="492443"/>
          </a:xfrm>
          <a:prstGeom prst="rect">
            <a:avLst/>
          </a:prstGeom>
          <a:noFill/>
        </p:spPr>
        <p:txBody>
          <a:bodyPr wrap="square" rtlCol="0">
            <a:spAutoFit/>
          </a:bodyPr>
          <a:lstStyle/>
          <a:p>
            <a:pPr>
              <a:buNone/>
            </a:pPr>
            <a:r>
              <a:rPr lang="en-US" altLang="zh-CN" sz="1400" b="1" dirty="0" smtClean="0">
                <a:solidFill>
                  <a:srgbClr val="A1CE3A"/>
                </a:solidFill>
                <a:latin typeface="+mn-ea"/>
              </a:rPr>
              <a:t>2</a:t>
            </a:r>
            <a:r>
              <a:rPr lang="zh-CN" altLang="zh-CN" sz="1400" b="1" dirty="0" smtClean="0">
                <a:solidFill>
                  <a:srgbClr val="A1CE3A"/>
                </a:solidFill>
                <a:latin typeface="+mn-ea"/>
              </a:rPr>
              <a:t>、统一了有关会计制度。</a:t>
            </a:r>
            <a:endParaRPr lang="en-US" altLang="zh-CN" sz="1400" b="1" dirty="0" smtClean="0">
              <a:solidFill>
                <a:srgbClr val="A1CE3A"/>
              </a:solidFill>
              <a:latin typeface="+mn-ea"/>
            </a:endParaRPr>
          </a:p>
          <a:p>
            <a:pPr>
              <a:buNone/>
            </a:pPr>
            <a:endParaRPr lang="zh-CN" altLang="zh-CN" sz="1200" dirty="0">
              <a:latin typeface="+mn-ea"/>
            </a:endParaRPr>
          </a:p>
        </p:txBody>
      </p:sp>
      <p:sp>
        <p:nvSpPr>
          <p:cNvPr id="56" name="TextBox 23"/>
          <p:cNvSpPr txBox="1"/>
          <p:nvPr/>
        </p:nvSpPr>
        <p:spPr>
          <a:xfrm>
            <a:off x="701092" y="4024397"/>
            <a:ext cx="2331716" cy="307777"/>
          </a:xfrm>
          <a:prstGeom prst="rect">
            <a:avLst/>
          </a:prstGeom>
          <a:noFill/>
        </p:spPr>
        <p:txBody>
          <a:bodyPr wrap="square" rtlCol="0">
            <a:spAutoFit/>
          </a:bodyPr>
          <a:lstStyle/>
          <a:p>
            <a:pPr>
              <a:buNone/>
            </a:pPr>
            <a:r>
              <a:rPr lang="en-US" altLang="zh-CN" sz="1400" b="1" dirty="0" smtClean="0">
                <a:solidFill>
                  <a:srgbClr val="A1CE3A"/>
                </a:solidFill>
                <a:latin typeface="+mn-ea"/>
              </a:rPr>
              <a:t>3</a:t>
            </a:r>
            <a:r>
              <a:rPr lang="zh-CN" altLang="zh-CN" sz="1400" b="1" dirty="0" smtClean="0">
                <a:solidFill>
                  <a:srgbClr val="A1CE3A"/>
                </a:solidFill>
                <a:latin typeface="+mn-ea"/>
              </a:rPr>
              <a:t>、强化了财务会计功能。</a:t>
            </a:r>
            <a:endParaRPr lang="zh-CN" altLang="zh-CN" sz="1400" dirty="0">
              <a:solidFill>
                <a:srgbClr val="A1CE3A"/>
              </a:solidFill>
              <a:latin typeface="+mn-ea"/>
            </a:endParaRPr>
          </a:p>
        </p:txBody>
      </p:sp>
      <p:sp>
        <p:nvSpPr>
          <p:cNvPr id="58" name="TextBox 23"/>
          <p:cNvSpPr txBox="1"/>
          <p:nvPr/>
        </p:nvSpPr>
        <p:spPr>
          <a:xfrm>
            <a:off x="8699009" y="1534565"/>
            <a:ext cx="2518340" cy="307777"/>
          </a:xfrm>
          <a:prstGeom prst="rect">
            <a:avLst/>
          </a:prstGeom>
          <a:noFill/>
        </p:spPr>
        <p:txBody>
          <a:bodyPr wrap="square" rtlCol="0">
            <a:spAutoFit/>
          </a:bodyPr>
          <a:lstStyle/>
          <a:p>
            <a:pPr>
              <a:buNone/>
            </a:pPr>
            <a:r>
              <a:rPr lang="en-US" altLang="zh-CN" sz="1400" b="1" dirty="0" smtClean="0">
                <a:solidFill>
                  <a:srgbClr val="A1CE3A"/>
                </a:solidFill>
                <a:latin typeface="+mn-ea"/>
              </a:rPr>
              <a:t>5</a:t>
            </a:r>
            <a:r>
              <a:rPr lang="zh-CN" altLang="zh-CN" sz="1400" b="1" dirty="0" smtClean="0">
                <a:solidFill>
                  <a:srgbClr val="A1CE3A"/>
                </a:solidFill>
                <a:latin typeface="+mn-ea"/>
              </a:rPr>
              <a:t>、改进了预算会计功能。</a:t>
            </a:r>
            <a:endParaRPr lang="zh-CN" altLang="zh-CN" sz="1400" dirty="0">
              <a:solidFill>
                <a:srgbClr val="A1CE3A"/>
              </a:solidFill>
              <a:latin typeface="+mn-ea"/>
            </a:endParaRPr>
          </a:p>
        </p:txBody>
      </p:sp>
      <p:sp>
        <p:nvSpPr>
          <p:cNvPr id="60" name="TextBox 23"/>
          <p:cNvSpPr txBox="1"/>
          <p:nvPr/>
        </p:nvSpPr>
        <p:spPr>
          <a:xfrm>
            <a:off x="8699009" y="2596327"/>
            <a:ext cx="2331716" cy="307777"/>
          </a:xfrm>
          <a:prstGeom prst="rect">
            <a:avLst/>
          </a:prstGeom>
          <a:noFill/>
        </p:spPr>
        <p:txBody>
          <a:bodyPr wrap="square" rtlCol="0">
            <a:spAutoFit/>
          </a:bodyPr>
          <a:lstStyle/>
          <a:p>
            <a:pPr>
              <a:buNone/>
            </a:pPr>
            <a:r>
              <a:rPr lang="en-US" altLang="zh-CN" sz="1400" b="1" dirty="0" smtClean="0">
                <a:solidFill>
                  <a:srgbClr val="A1CE3A"/>
                </a:solidFill>
                <a:latin typeface="+mn-ea"/>
              </a:rPr>
              <a:t>6</a:t>
            </a:r>
            <a:r>
              <a:rPr lang="zh-CN" altLang="zh-CN" sz="1400" b="1" dirty="0" smtClean="0">
                <a:solidFill>
                  <a:srgbClr val="A1CE3A"/>
                </a:solidFill>
                <a:latin typeface="+mn-ea"/>
              </a:rPr>
              <a:t>、整合了基建会计核算。</a:t>
            </a:r>
            <a:endParaRPr lang="zh-CN" altLang="zh-CN" sz="1400" dirty="0">
              <a:solidFill>
                <a:srgbClr val="A1CE3A"/>
              </a:solidFill>
              <a:latin typeface="+mn-ea"/>
            </a:endParaRPr>
          </a:p>
        </p:txBody>
      </p:sp>
      <p:sp>
        <p:nvSpPr>
          <p:cNvPr id="62" name="TextBox 23"/>
          <p:cNvSpPr txBox="1"/>
          <p:nvPr/>
        </p:nvSpPr>
        <p:spPr>
          <a:xfrm>
            <a:off x="8773437" y="3822378"/>
            <a:ext cx="2331716" cy="307777"/>
          </a:xfrm>
          <a:prstGeom prst="rect">
            <a:avLst/>
          </a:prstGeom>
          <a:noFill/>
        </p:spPr>
        <p:txBody>
          <a:bodyPr wrap="square" rtlCol="0">
            <a:spAutoFit/>
          </a:bodyPr>
          <a:lstStyle/>
          <a:p>
            <a:pPr>
              <a:buNone/>
            </a:pPr>
            <a:r>
              <a:rPr lang="en-US" altLang="zh-CN" sz="1400" b="1" dirty="0" smtClean="0">
                <a:solidFill>
                  <a:srgbClr val="A1CE3A"/>
                </a:solidFill>
                <a:latin typeface="+mn-ea"/>
              </a:rPr>
              <a:t>7</a:t>
            </a:r>
            <a:r>
              <a:rPr lang="zh-CN" altLang="zh-CN" sz="1400" b="1" dirty="0" smtClean="0">
                <a:solidFill>
                  <a:srgbClr val="A1CE3A"/>
                </a:solidFill>
                <a:latin typeface="+mn-ea"/>
              </a:rPr>
              <a:t>、完善了会计报表体系。</a:t>
            </a:r>
            <a:endParaRPr lang="zh-CN" altLang="zh-CN" sz="1400" dirty="0">
              <a:solidFill>
                <a:srgbClr val="A1CE3A"/>
              </a:solidFill>
              <a:latin typeface="+mn-ea"/>
            </a:endParaRPr>
          </a:p>
        </p:txBody>
      </p:sp>
      <p:sp>
        <p:nvSpPr>
          <p:cNvPr id="64" name="Freeform 44"/>
          <p:cNvSpPr>
            <a:spLocks noEditPoints="1"/>
          </p:cNvSpPr>
          <p:nvPr/>
        </p:nvSpPr>
        <p:spPr bwMode="auto">
          <a:xfrm rot="7650915">
            <a:off x="4532674" y="3850130"/>
            <a:ext cx="915152" cy="597558"/>
          </a:xfrm>
          <a:custGeom>
            <a:avLst/>
            <a:gdLst>
              <a:gd name="T0" fmla="*/ 341 w 608"/>
              <a:gd name="T1" fmla="*/ 268 h 397"/>
              <a:gd name="T2" fmla="*/ 335 w 608"/>
              <a:gd name="T3" fmla="*/ 224 h 397"/>
              <a:gd name="T4" fmla="*/ 376 w 608"/>
              <a:gd name="T5" fmla="*/ 205 h 397"/>
              <a:gd name="T6" fmla="*/ 397 w 608"/>
              <a:gd name="T7" fmla="*/ 275 h 397"/>
              <a:gd name="T8" fmla="*/ 384 w 608"/>
              <a:gd name="T9" fmla="*/ 207 h 397"/>
              <a:gd name="T10" fmla="*/ 422 w 608"/>
              <a:gd name="T11" fmla="*/ 204 h 397"/>
              <a:gd name="T12" fmla="*/ 436 w 608"/>
              <a:gd name="T13" fmla="*/ 254 h 397"/>
              <a:gd name="T14" fmla="*/ 458 w 608"/>
              <a:gd name="T15" fmla="*/ 192 h 397"/>
              <a:gd name="T16" fmla="*/ 475 w 608"/>
              <a:gd name="T17" fmla="*/ 240 h 397"/>
              <a:gd name="T18" fmla="*/ 462 w 608"/>
              <a:gd name="T19" fmla="*/ 193 h 397"/>
              <a:gd name="T20" fmla="*/ 597 w 608"/>
              <a:gd name="T21" fmla="*/ 200 h 397"/>
              <a:gd name="T22" fmla="*/ 581 w 608"/>
              <a:gd name="T23" fmla="*/ 211 h 397"/>
              <a:gd name="T24" fmla="*/ 527 w 608"/>
              <a:gd name="T25" fmla="*/ 242 h 397"/>
              <a:gd name="T26" fmla="*/ 416 w 608"/>
              <a:gd name="T27" fmla="*/ 323 h 397"/>
              <a:gd name="T28" fmla="*/ 277 w 608"/>
              <a:gd name="T29" fmla="*/ 395 h 397"/>
              <a:gd name="T30" fmla="*/ 151 w 608"/>
              <a:gd name="T31" fmla="*/ 357 h 397"/>
              <a:gd name="T32" fmla="*/ 53 w 608"/>
              <a:gd name="T33" fmla="*/ 241 h 397"/>
              <a:gd name="T34" fmla="*/ 95 w 608"/>
              <a:gd name="T35" fmla="*/ 196 h 397"/>
              <a:gd name="T36" fmla="*/ 141 w 608"/>
              <a:gd name="T37" fmla="*/ 263 h 397"/>
              <a:gd name="T38" fmla="*/ 144 w 608"/>
              <a:gd name="T39" fmla="*/ 261 h 397"/>
              <a:gd name="T40" fmla="*/ 141 w 608"/>
              <a:gd name="T41" fmla="*/ 194 h 397"/>
              <a:gd name="T42" fmla="*/ 189 w 608"/>
              <a:gd name="T43" fmla="*/ 277 h 397"/>
              <a:gd name="T44" fmla="*/ 188 w 608"/>
              <a:gd name="T45" fmla="*/ 261 h 397"/>
              <a:gd name="T46" fmla="*/ 210 w 608"/>
              <a:gd name="T47" fmla="*/ 207 h 397"/>
              <a:gd name="T48" fmla="*/ 240 w 608"/>
              <a:gd name="T49" fmla="*/ 303 h 397"/>
              <a:gd name="T50" fmla="*/ 244 w 608"/>
              <a:gd name="T51" fmla="*/ 275 h 397"/>
              <a:gd name="T52" fmla="*/ 217 w 608"/>
              <a:gd name="T53" fmla="*/ 197 h 397"/>
              <a:gd name="T54" fmla="*/ 283 w 608"/>
              <a:gd name="T55" fmla="*/ 246 h 397"/>
              <a:gd name="T56" fmla="*/ 299 w 608"/>
              <a:gd name="T57" fmla="*/ 311 h 397"/>
              <a:gd name="T58" fmla="*/ 269 w 608"/>
              <a:gd name="T59" fmla="*/ 200 h 397"/>
              <a:gd name="T60" fmla="*/ 285 w 608"/>
              <a:gd name="T61" fmla="*/ 5 h 397"/>
              <a:gd name="T62" fmla="*/ 414 w 608"/>
              <a:gd name="T63" fmla="*/ 74 h 397"/>
              <a:gd name="T64" fmla="*/ 548 w 608"/>
              <a:gd name="T65" fmla="*/ 172 h 397"/>
              <a:gd name="T66" fmla="*/ 607 w 608"/>
              <a:gd name="T67" fmla="*/ 199 h 397"/>
              <a:gd name="T68" fmla="*/ 553 w 608"/>
              <a:gd name="T69" fmla="*/ 196 h 397"/>
              <a:gd name="T70" fmla="*/ 461 w 608"/>
              <a:gd name="T71" fmla="*/ 172 h 397"/>
              <a:gd name="T72" fmla="*/ 463 w 608"/>
              <a:gd name="T73" fmla="*/ 159 h 397"/>
              <a:gd name="T74" fmla="*/ 421 w 608"/>
              <a:gd name="T75" fmla="*/ 168 h 397"/>
              <a:gd name="T76" fmla="*/ 427 w 608"/>
              <a:gd name="T77" fmla="*/ 140 h 397"/>
              <a:gd name="T78" fmla="*/ 365 w 608"/>
              <a:gd name="T79" fmla="*/ 184 h 397"/>
              <a:gd name="T80" fmla="*/ 393 w 608"/>
              <a:gd name="T81" fmla="*/ 120 h 397"/>
              <a:gd name="T82" fmla="*/ 384 w 608"/>
              <a:gd name="T83" fmla="*/ 137 h 397"/>
              <a:gd name="T84" fmla="*/ 316 w 608"/>
              <a:gd name="T85" fmla="*/ 172 h 397"/>
              <a:gd name="T86" fmla="*/ 341 w 608"/>
              <a:gd name="T87" fmla="*/ 96 h 397"/>
              <a:gd name="T88" fmla="*/ 313 w 608"/>
              <a:gd name="T89" fmla="*/ 163 h 397"/>
              <a:gd name="T90" fmla="*/ 279 w 608"/>
              <a:gd name="T91" fmla="*/ 136 h 397"/>
              <a:gd name="T92" fmla="*/ 296 w 608"/>
              <a:gd name="T93" fmla="*/ 75 h 397"/>
              <a:gd name="T94" fmla="*/ 264 w 608"/>
              <a:gd name="T95" fmla="*/ 150 h 397"/>
              <a:gd name="T96" fmla="*/ 228 w 608"/>
              <a:gd name="T97" fmla="*/ 160 h 397"/>
              <a:gd name="T98" fmla="*/ 254 w 608"/>
              <a:gd name="T99" fmla="*/ 46 h 397"/>
              <a:gd name="T100" fmla="*/ 241 w 608"/>
              <a:gd name="T101" fmla="*/ 109 h 397"/>
              <a:gd name="T102" fmla="*/ 154 w 608"/>
              <a:gd name="T103" fmla="*/ 180 h 397"/>
              <a:gd name="T104" fmla="*/ 203 w 608"/>
              <a:gd name="T105" fmla="*/ 85 h 397"/>
              <a:gd name="T106" fmla="*/ 171 w 608"/>
              <a:gd name="T107" fmla="*/ 147 h 397"/>
              <a:gd name="T108" fmla="*/ 132 w 608"/>
              <a:gd name="T109" fmla="*/ 160 h 397"/>
              <a:gd name="T110" fmla="*/ 155 w 608"/>
              <a:gd name="T111" fmla="*/ 95 h 397"/>
              <a:gd name="T112" fmla="*/ 123 w 608"/>
              <a:gd name="T113" fmla="*/ 163 h 397"/>
              <a:gd name="T114" fmla="*/ 24 w 608"/>
              <a:gd name="T115" fmla="*/ 182 h 397"/>
              <a:gd name="T116" fmla="*/ 103 w 608"/>
              <a:gd name="T117" fmla="*/ 104 h 397"/>
              <a:gd name="T118" fmla="*/ 211 w 608"/>
              <a:gd name="T119" fmla="*/ 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8" h="397">
                <a:moveTo>
                  <a:pt x="306" y="190"/>
                </a:moveTo>
                <a:lnTo>
                  <a:pt x="322" y="211"/>
                </a:lnTo>
                <a:lnTo>
                  <a:pt x="333" y="233"/>
                </a:lnTo>
                <a:lnTo>
                  <a:pt x="338" y="253"/>
                </a:lnTo>
                <a:lnTo>
                  <a:pt x="341" y="268"/>
                </a:lnTo>
                <a:lnTo>
                  <a:pt x="342" y="279"/>
                </a:lnTo>
                <a:lnTo>
                  <a:pt x="342" y="282"/>
                </a:lnTo>
                <a:lnTo>
                  <a:pt x="343" y="261"/>
                </a:lnTo>
                <a:lnTo>
                  <a:pt x="340" y="242"/>
                </a:lnTo>
                <a:lnTo>
                  <a:pt x="335" y="224"/>
                </a:lnTo>
                <a:lnTo>
                  <a:pt x="329" y="209"/>
                </a:lnTo>
                <a:lnTo>
                  <a:pt x="323" y="197"/>
                </a:lnTo>
                <a:lnTo>
                  <a:pt x="317" y="190"/>
                </a:lnTo>
                <a:lnTo>
                  <a:pt x="365" y="190"/>
                </a:lnTo>
                <a:lnTo>
                  <a:pt x="376" y="205"/>
                </a:lnTo>
                <a:lnTo>
                  <a:pt x="384" y="221"/>
                </a:lnTo>
                <a:lnTo>
                  <a:pt x="389" y="238"/>
                </a:lnTo>
                <a:lnTo>
                  <a:pt x="393" y="254"/>
                </a:lnTo>
                <a:lnTo>
                  <a:pt x="396" y="267"/>
                </a:lnTo>
                <a:lnTo>
                  <a:pt x="397" y="275"/>
                </a:lnTo>
                <a:lnTo>
                  <a:pt x="398" y="279"/>
                </a:lnTo>
                <a:lnTo>
                  <a:pt x="397" y="256"/>
                </a:lnTo>
                <a:lnTo>
                  <a:pt x="395" y="236"/>
                </a:lnTo>
                <a:lnTo>
                  <a:pt x="389" y="220"/>
                </a:lnTo>
                <a:lnTo>
                  <a:pt x="384" y="207"/>
                </a:lnTo>
                <a:lnTo>
                  <a:pt x="379" y="196"/>
                </a:lnTo>
                <a:lnTo>
                  <a:pt x="375" y="190"/>
                </a:lnTo>
                <a:lnTo>
                  <a:pt x="417" y="191"/>
                </a:lnTo>
                <a:lnTo>
                  <a:pt x="418" y="195"/>
                </a:lnTo>
                <a:lnTo>
                  <a:pt x="422" y="204"/>
                </a:lnTo>
                <a:lnTo>
                  <a:pt x="426" y="215"/>
                </a:lnTo>
                <a:lnTo>
                  <a:pt x="430" y="228"/>
                </a:lnTo>
                <a:lnTo>
                  <a:pt x="434" y="242"/>
                </a:lnTo>
                <a:lnTo>
                  <a:pt x="435" y="257"/>
                </a:lnTo>
                <a:lnTo>
                  <a:pt x="436" y="254"/>
                </a:lnTo>
                <a:lnTo>
                  <a:pt x="435" y="244"/>
                </a:lnTo>
                <a:lnTo>
                  <a:pt x="433" y="229"/>
                </a:lnTo>
                <a:lnTo>
                  <a:pt x="428" y="211"/>
                </a:lnTo>
                <a:lnTo>
                  <a:pt x="421" y="191"/>
                </a:lnTo>
                <a:lnTo>
                  <a:pt x="458" y="192"/>
                </a:lnTo>
                <a:lnTo>
                  <a:pt x="462" y="201"/>
                </a:lnTo>
                <a:lnTo>
                  <a:pt x="466" y="212"/>
                </a:lnTo>
                <a:lnTo>
                  <a:pt x="471" y="223"/>
                </a:lnTo>
                <a:lnTo>
                  <a:pt x="473" y="233"/>
                </a:lnTo>
                <a:lnTo>
                  <a:pt x="475" y="240"/>
                </a:lnTo>
                <a:lnTo>
                  <a:pt x="476" y="243"/>
                </a:lnTo>
                <a:lnTo>
                  <a:pt x="473" y="224"/>
                </a:lnTo>
                <a:lnTo>
                  <a:pt x="469" y="209"/>
                </a:lnTo>
                <a:lnTo>
                  <a:pt x="464" y="198"/>
                </a:lnTo>
                <a:lnTo>
                  <a:pt x="462" y="193"/>
                </a:lnTo>
                <a:lnTo>
                  <a:pt x="498" y="194"/>
                </a:lnTo>
                <a:lnTo>
                  <a:pt x="531" y="196"/>
                </a:lnTo>
                <a:lnTo>
                  <a:pt x="558" y="197"/>
                </a:lnTo>
                <a:lnTo>
                  <a:pt x="579" y="198"/>
                </a:lnTo>
                <a:lnTo>
                  <a:pt x="597" y="200"/>
                </a:lnTo>
                <a:lnTo>
                  <a:pt x="607" y="200"/>
                </a:lnTo>
                <a:lnTo>
                  <a:pt x="600" y="204"/>
                </a:lnTo>
                <a:lnTo>
                  <a:pt x="595" y="206"/>
                </a:lnTo>
                <a:lnTo>
                  <a:pt x="588" y="208"/>
                </a:lnTo>
                <a:lnTo>
                  <a:pt x="581" y="211"/>
                </a:lnTo>
                <a:lnTo>
                  <a:pt x="573" y="216"/>
                </a:lnTo>
                <a:lnTo>
                  <a:pt x="564" y="220"/>
                </a:lnTo>
                <a:lnTo>
                  <a:pt x="553" y="225"/>
                </a:lnTo>
                <a:lnTo>
                  <a:pt x="541" y="233"/>
                </a:lnTo>
                <a:lnTo>
                  <a:pt x="527" y="242"/>
                </a:lnTo>
                <a:lnTo>
                  <a:pt x="511" y="254"/>
                </a:lnTo>
                <a:lnTo>
                  <a:pt x="492" y="267"/>
                </a:lnTo>
                <a:lnTo>
                  <a:pt x="470" y="282"/>
                </a:lnTo>
                <a:lnTo>
                  <a:pt x="445" y="302"/>
                </a:lnTo>
                <a:lnTo>
                  <a:pt x="416" y="323"/>
                </a:lnTo>
                <a:lnTo>
                  <a:pt x="384" y="348"/>
                </a:lnTo>
                <a:lnTo>
                  <a:pt x="358" y="366"/>
                </a:lnTo>
                <a:lnTo>
                  <a:pt x="331" y="379"/>
                </a:lnTo>
                <a:lnTo>
                  <a:pt x="304" y="390"/>
                </a:lnTo>
                <a:lnTo>
                  <a:pt x="277" y="395"/>
                </a:lnTo>
                <a:lnTo>
                  <a:pt x="250" y="397"/>
                </a:lnTo>
                <a:lnTo>
                  <a:pt x="224" y="394"/>
                </a:lnTo>
                <a:lnTo>
                  <a:pt x="198" y="386"/>
                </a:lnTo>
                <a:lnTo>
                  <a:pt x="174" y="374"/>
                </a:lnTo>
                <a:lnTo>
                  <a:pt x="151" y="357"/>
                </a:lnTo>
                <a:lnTo>
                  <a:pt x="130" y="333"/>
                </a:lnTo>
                <a:lnTo>
                  <a:pt x="109" y="304"/>
                </a:lnTo>
                <a:lnTo>
                  <a:pt x="89" y="279"/>
                </a:lnTo>
                <a:lnTo>
                  <a:pt x="70" y="258"/>
                </a:lnTo>
                <a:lnTo>
                  <a:pt x="53" y="241"/>
                </a:lnTo>
                <a:lnTo>
                  <a:pt x="38" y="228"/>
                </a:lnTo>
                <a:lnTo>
                  <a:pt x="24" y="217"/>
                </a:lnTo>
                <a:lnTo>
                  <a:pt x="11" y="209"/>
                </a:lnTo>
                <a:lnTo>
                  <a:pt x="0" y="204"/>
                </a:lnTo>
                <a:lnTo>
                  <a:pt x="95" y="196"/>
                </a:lnTo>
                <a:lnTo>
                  <a:pt x="103" y="203"/>
                </a:lnTo>
                <a:lnTo>
                  <a:pt x="112" y="212"/>
                </a:lnTo>
                <a:lnTo>
                  <a:pt x="123" y="227"/>
                </a:lnTo>
                <a:lnTo>
                  <a:pt x="132" y="244"/>
                </a:lnTo>
                <a:lnTo>
                  <a:pt x="141" y="263"/>
                </a:lnTo>
                <a:lnTo>
                  <a:pt x="148" y="287"/>
                </a:lnTo>
                <a:lnTo>
                  <a:pt x="148" y="285"/>
                </a:lnTo>
                <a:lnTo>
                  <a:pt x="148" y="280"/>
                </a:lnTo>
                <a:lnTo>
                  <a:pt x="148" y="272"/>
                </a:lnTo>
                <a:lnTo>
                  <a:pt x="144" y="261"/>
                </a:lnTo>
                <a:lnTo>
                  <a:pt x="140" y="247"/>
                </a:lnTo>
                <a:lnTo>
                  <a:pt x="132" y="232"/>
                </a:lnTo>
                <a:lnTo>
                  <a:pt x="120" y="215"/>
                </a:lnTo>
                <a:lnTo>
                  <a:pt x="104" y="195"/>
                </a:lnTo>
                <a:lnTo>
                  <a:pt x="141" y="194"/>
                </a:lnTo>
                <a:lnTo>
                  <a:pt x="148" y="200"/>
                </a:lnTo>
                <a:lnTo>
                  <a:pt x="157" y="212"/>
                </a:lnTo>
                <a:lnTo>
                  <a:pt x="168" y="229"/>
                </a:lnTo>
                <a:lnTo>
                  <a:pt x="179" y="250"/>
                </a:lnTo>
                <a:lnTo>
                  <a:pt x="189" y="277"/>
                </a:lnTo>
                <a:lnTo>
                  <a:pt x="196" y="306"/>
                </a:lnTo>
                <a:lnTo>
                  <a:pt x="196" y="303"/>
                </a:lnTo>
                <a:lnTo>
                  <a:pt x="194" y="294"/>
                </a:lnTo>
                <a:lnTo>
                  <a:pt x="192" y="280"/>
                </a:lnTo>
                <a:lnTo>
                  <a:pt x="188" y="261"/>
                </a:lnTo>
                <a:lnTo>
                  <a:pt x="181" y="241"/>
                </a:lnTo>
                <a:lnTo>
                  <a:pt x="169" y="217"/>
                </a:lnTo>
                <a:lnTo>
                  <a:pt x="153" y="193"/>
                </a:lnTo>
                <a:lnTo>
                  <a:pt x="196" y="192"/>
                </a:lnTo>
                <a:lnTo>
                  <a:pt x="210" y="207"/>
                </a:lnTo>
                <a:lnTo>
                  <a:pt x="221" y="225"/>
                </a:lnTo>
                <a:lnTo>
                  <a:pt x="229" y="246"/>
                </a:lnTo>
                <a:lnTo>
                  <a:pt x="235" y="266"/>
                </a:lnTo>
                <a:lnTo>
                  <a:pt x="238" y="285"/>
                </a:lnTo>
                <a:lnTo>
                  <a:pt x="240" y="303"/>
                </a:lnTo>
                <a:lnTo>
                  <a:pt x="241" y="317"/>
                </a:lnTo>
                <a:lnTo>
                  <a:pt x="242" y="327"/>
                </a:lnTo>
                <a:lnTo>
                  <a:pt x="242" y="330"/>
                </a:lnTo>
                <a:lnTo>
                  <a:pt x="246" y="302"/>
                </a:lnTo>
                <a:lnTo>
                  <a:pt x="244" y="275"/>
                </a:lnTo>
                <a:lnTo>
                  <a:pt x="241" y="254"/>
                </a:lnTo>
                <a:lnTo>
                  <a:pt x="236" y="235"/>
                </a:lnTo>
                <a:lnTo>
                  <a:pt x="230" y="219"/>
                </a:lnTo>
                <a:lnTo>
                  <a:pt x="224" y="207"/>
                </a:lnTo>
                <a:lnTo>
                  <a:pt x="217" y="197"/>
                </a:lnTo>
                <a:lnTo>
                  <a:pt x="213" y="191"/>
                </a:lnTo>
                <a:lnTo>
                  <a:pt x="250" y="190"/>
                </a:lnTo>
                <a:lnTo>
                  <a:pt x="263" y="207"/>
                </a:lnTo>
                <a:lnTo>
                  <a:pt x="274" y="227"/>
                </a:lnTo>
                <a:lnTo>
                  <a:pt x="283" y="246"/>
                </a:lnTo>
                <a:lnTo>
                  <a:pt x="289" y="266"/>
                </a:lnTo>
                <a:lnTo>
                  <a:pt x="293" y="284"/>
                </a:lnTo>
                <a:lnTo>
                  <a:pt x="297" y="298"/>
                </a:lnTo>
                <a:lnTo>
                  <a:pt x="299" y="308"/>
                </a:lnTo>
                <a:lnTo>
                  <a:pt x="299" y="311"/>
                </a:lnTo>
                <a:lnTo>
                  <a:pt x="298" y="283"/>
                </a:lnTo>
                <a:lnTo>
                  <a:pt x="292" y="258"/>
                </a:lnTo>
                <a:lnTo>
                  <a:pt x="286" y="235"/>
                </a:lnTo>
                <a:lnTo>
                  <a:pt x="277" y="216"/>
                </a:lnTo>
                <a:lnTo>
                  <a:pt x="269" y="200"/>
                </a:lnTo>
                <a:lnTo>
                  <a:pt x="264" y="190"/>
                </a:lnTo>
                <a:lnTo>
                  <a:pt x="306" y="190"/>
                </a:lnTo>
                <a:close/>
                <a:moveTo>
                  <a:pt x="235" y="0"/>
                </a:moveTo>
                <a:lnTo>
                  <a:pt x="260" y="0"/>
                </a:lnTo>
                <a:lnTo>
                  <a:pt x="285" y="5"/>
                </a:lnTo>
                <a:lnTo>
                  <a:pt x="310" y="13"/>
                </a:lnTo>
                <a:lnTo>
                  <a:pt x="336" y="24"/>
                </a:lnTo>
                <a:lnTo>
                  <a:pt x="362" y="38"/>
                </a:lnTo>
                <a:lnTo>
                  <a:pt x="388" y="56"/>
                </a:lnTo>
                <a:lnTo>
                  <a:pt x="414" y="74"/>
                </a:lnTo>
                <a:lnTo>
                  <a:pt x="439" y="94"/>
                </a:lnTo>
                <a:lnTo>
                  <a:pt x="472" y="119"/>
                </a:lnTo>
                <a:lnTo>
                  <a:pt x="501" y="141"/>
                </a:lnTo>
                <a:lnTo>
                  <a:pt x="526" y="158"/>
                </a:lnTo>
                <a:lnTo>
                  <a:pt x="548" y="172"/>
                </a:lnTo>
                <a:lnTo>
                  <a:pt x="566" y="182"/>
                </a:lnTo>
                <a:lnTo>
                  <a:pt x="582" y="190"/>
                </a:lnTo>
                <a:lnTo>
                  <a:pt x="594" y="195"/>
                </a:lnTo>
                <a:lnTo>
                  <a:pt x="601" y="198"/>
                </a:lnTo>
                <a:lnTo>
                  <a:pt x="607" y="199"/>
                </a:lnTo>
                <a:lnTo>
                  <a:pt x="608" y="200"/>
                </a:lnTo>
                <a:lnTo>
                  <a:pt x="607" y="200"/>
                </a:lnTo>
                <a:lnTo>
                  <a:pt x="596" y="199"/>
                </a:lnTo>
                <a:lnTo>
                  <a:pt x="577" y="198"/>
                </a:lnTo>
                <a:lnTo>
                  <a:pt x="553" y="196"/>
                </a:lnTo>
                <a:lnTo>
                  <a:pt x="524" y="194"/>
                </a:lnTo>
                <a:lnTo>
                  <a:pt x="490" y="191"/>
                </a:lnTo>
                <a:lnTo>
                  <a:pt x="452" y="188"/>
                </a:lnTo>
                <a:lnTo>
                  <a:pt x="455" y="182"/>
                </a:lnTo>
                <a:lnTo>
                  <a:pt x="461" y="172"/>
                </a:lnTo>
                <a:lnTo>
                  <a:pt x="465" y="158"/>
                </a:lnTo>
                <a:lnTo>
                  <a:pt x="470" y="142"/>
                </a:lnTo>
                <a:lnTo>
                  <a:pt x="470" y="144"/>
                </a:lnTo>
                <a:lnTo>
                  <a:pt x="466" y="150"/>
                </a:lnTo>
                <a:lnTo>
                  <a:pt x="463" y="159"/>
                </a:lnTo>
                <a:lnTo>
                  <a:pt x="459" y="169"/>
                </a:lnTo>
                <a:lnTo>
                  <a:pt x="454" y="180"/>
                </a:lnTo>
                <a:lnTo>
                  <a:pt x="449" y="188"/>
                </a:lnTo>
                <a:lnTo>
                  <a:pt x="411" y="186"/>
                </a:lnTo>
                <a:lnTo>
                  <a:pt x="421" y="168"/>
                </a:lnTo>
                <a:lnTo>
                  <a:pt x="426" y="150"/>
                </a:lnTo>
                <a:lnTo>
                  <a:pt x="429" y="136"/>
                </a:lnTo>
                <a:lnTo>
                  <a:pt x="430" y="126"/>
                </a:lnTo>
                <a:lnTo>
                  <a:pt x="430" y="123"/>
                </a:lnTo>
                <a:lnTo>
                  <a:pt x="427" y="140"/>
                </a:lnTo>
                <a:lnTo>
                  <a:pt x="422" y="155"/>
                </a:lnTo>
                <a:lnTo>
                  <a:pt x="416" y="168"/>
                </a:lnTo>
                <a:lnTo>
                  <a:pt x="411" y="179"/>
                </a:lnTo>
                <a:lnTo>
                  <a:pt x="408" y="186"/>
                </a:lnTo>
                <a:lnTo>
                  <a:pt x="365" y="184"/>
                </a:lnTo>
                <a:lnTo>
                  <a:pt x="371" y="178"/>
                </a:lnTo>
                <a:lnTo>
                  <a:pt x="376" y="169"/>
                </a:lnTo>
                <a:lnTo>
                  <a:pt x="383" y="156"/>
                </a:lnTo>
                <a:lnTo>
                  <a:pt x="389" y="140"/>
                </a:lnTo>
                <a:lnTo>
                  <a:pt x="393" y="120"/>
                </a:lnTo>
                <a:lnTo>
                  <a:pt x="397" y="98"/>
                </a:lnTo>
                <a:lnTo>
                  <a:pt x="396" y="101"/>
                </a:lnTo>
                <a:lnTo>
                  <a:pt x="393" y="110"/>
                </a:lnTo>
                <a:lnTo>
                  <a:pt x="390" y="122"/>
                </a:lnTo>
                <a:lnTo>
                  <a:pt x="384" y="137"/>
                </a:lnTo>
                <a:lnTo>
                  <a:pt x="377" y="154"/>
                </a:lnTo>
                <a:lnTo>
                  <a:pt x="367" y="169"/>
                </a:lnTo>
                <a:lnTo>
                  <a:pt x="355" y="183"/>
                </a:lnTo>
                <a:lnTo>
                  <a:pt x="309" y="182"/>
                </a:lnTo>
                <a:lnTo>
                  <a:pt x="316" y="172"/>
                </a:lnTo>
                <a:lnTo>
                  <a:pt x="325" y="157"/>
                </a:lnTo>
                <a:lnTo>
                  <a:pt x="334" y="140"/>
                </a:lnTo>
                <a:lnTo>
                  <a:pt x="339" y="118"/>
                </a:lnTo>
                <a:lnTo>
                  <a:pt x="341" y="93"/>
                </a:lnTo>
                <a:lnTo>
                  <a:pt x="341" y="96"/>
                </a:lnTo>
                <a:lnTo>
                  <a:pt x="340" y="104"/>
                </a:lnTo>
                <a:lnTo>
                  <a:pt x="337" y="116"/>
                </a:lnTo>
                <a:lnTo>
                  <a:pt x="331" y="130"/>
                </a:lnTo>
                <a:lnTo>
                  <a:pt x="324" y="146"/>
                </a:lnTo>
                <a:lnTo>
                  <a:pt x="313" y="163"/>
                </a:lnTo>
                <a:lnTo>
                  <a:pt x="298" y="181"/>
                </a:lnTo>
                <a:lnTo>
                  <a:pt x="254" y="180"/>
                </a:lnTo>
                <a:lnTo>
                  <a:pt x="261" y="170"/>
                </a:lnTo>
                <a:lnTo>
                  <a:pt x="269" y="155"/>
                </a:lnTo>
                <a:lnTo>
                  <a:pt x="279" y="136"/>
                </a:lnTo>
                <a:lnTo>
                  <a:pt x="288" y="116"/>
                </a:lnTo>
                <a:lnTo>
                  <a:pt x="294" y="92"/>
                </a:lnTo>
                <a:lnTo>
                  <a:pt x="299" y="66"/>
                </a:lnTo>
                <a:lnTo>
                  <a:pt x="298" y="68"/>
                </a:lnTo>
                <a:lnTo>
                  <a:pt x="296" y="75"/>
                </a:lnTo>
                <a:lnTo>
                  <a:pt x="292" y="86"/>
                </a:lnTo>
                <a:lnTo>
                  <a:pt x="288" y="100"/>
                </a:lnTo>
                <a:lnTo>
                  <a:pt x="281" y="117"/>
                </a:lnTo>
                <a:lnTo>
                  <a:pt x="274" y="133"/>
                </a:lnTo>
                <a:lnTo>
                  <a:pt x="264" y="150"/>
                </a:lnTo>
                <a:lnTo>
                  <a:pt x="253" y="166"/>
                </a:lnTo>
                <a:lnTo>
                  <a:pt x="240" y="180"/>
                </a:lnTo>
                <a:lnTo>
                  <a:pt x="214" y="180"/>
                </a:lnTo>
                <a:lnTo>
                  <a:pt x="221" y="172"/>
                </a:lnTo>
                <a:lnTo>
                  <a:pt x="228" y="160"/>
                </a:lnTo>
                <a:lnTo>
                  <a:pt x="237" y="145"/>
                </a:lnTo>
                <a:lnTo>
                  <a:pt x="244" y="126"/>
                </a:lnTo>
                <a:lnTo>
                  <a:pt x="251" y="104"/>
                </a:lnTo>
                <a:lnTo>
                  <a:pt x="254" y="78"/>
                </a:lnTo>
                <a:lnTo>
                  <a:pt x="254" y="46"/>
                </a:lnTo>
                <a:lnTo>
                  <a:pt x="254" y="49"/>
                </a:lnTo>
                <a:lnTo>
                  <a:pt x="253" y="59"/>
                </a:lnTo>
                <a:lnTo>
                  <a:pt x="250" y="73"/>
                </a:lnTo>
                <a:lnTo>
                  <a:pt x="247" y="89"/>
                </a:lnTo>
                <a:lnTo>
                  <a:pt x="241" y="109"/>
                </a:lnTo>
                <a:lnTo>
                  <a:pt x="234" y="129"/>
                </a:lnTo>
                <a:lnTo>
                  <a:pt x="223" y="148"/>
                </a:lnTo>
                <a:lnTo>
                  <a:pt x="211" y="166"/>
                </a:lnTo>
                <a:lnTo>
                  <a:pt x="196" y="180"/>
                </a:lnTo>
                <a:lnTo>
                  <a:pt x="154" y="180"/>
                </a:lnTo>
                <a:lnTo>
                  <a:pt x="172" y="158"/>
                </a:lnTo>
                <a:lnTo>
                  <a:pt x="185" y="136"/>
                </a:lnTo>
                <a:lnTo>
                  <a:pt x="193" y="116"/>
                </a:lnTo>
                <a:lnTo>
                  <a:pt x="200" y="98"/>
                </a:lnTo>
                <a:lnTo>
                  <a:pt x="203" y="85"/>
                </a:lnTo>
                <a:lnTo>
                  <a:pt x="204" y="76"/>
                </a:lnTo>
                <a:lnTo>
                  <a:pt x="204" y="73"/>
                </a:lnTo>
                <a:lnTo>
                  <a:pt x="196" y="103"/>
                </a:lnTo>
                <a:lnTo>
                  <a:pt x="184" y="128"/>
                </a:lnTo>
                <a:lnTo>
                  <a:pt x="171" y="147"/>
                </a:lnTo>
                <a:lnTo>
                  <a:pt x="159" y="162"/>
                </a:lnTo>
                <a:lnTo>
                  <a:pt x="148" y="174"/>
                </a:lnTo>
                <a:lnTo>
                  <a:pt x="140" y="181"/>
                </a:lnTo>
                <a:lnTo>
                  <a:pt x="115" y="181"/>
                </a:lnTo>
                <a:lnTo>
                  <a:pt x="132" y="160"/>
                </a:lnTo>
                <a:lnTo>
                  <a:pt x="143" y="142"/>
                </a:lnTo>
                <a:lnTo>
                  <a:pt x="151" y="124"/>
                </a:lnTo>
                <a:lnTo>
                  <a:pt x="154" y="111"/>
                </a:lnTo>
                <a:lnTo>
                  <a:pt x="155" y="101"/>
                </a:lnTo>
                <a:lnTo>
                  <a:pt x="155" y="95"/>
                </a:lnTo>
                <a:lnTo>
                  <a:pt x="155" y="93"/>
                </a:lnTo>
                <a:lnTo>
                  <a:pt x="150" y="114"/>
                </a:lnTo>
                <a:lnTo>
                  <a:pt x="142" y="133"/>
                </a:lnTo>
                <a:lnTo>
                  <a:pt x="132" y="150"/>
                </a:lnTo>
                <a:lnTo>
                  <a:pt x="123" y="163"/>
                </a:lnTo>
                <a:lnTo>
                  <a:pt x="114" y="174"/>
                </a:lnTo>
                <a:lnTo>
                  <a:pt x="106" y="182"/>
                </a:lnTo>
                <a:lnTo>
                  <a:pt x="54" y="185"/>
                </a:lnTo>
                <a:lnTo>
                  <a:pt x="6" y="190"/>
                </a:lnTo>
                <a:lnTo>
                  <a:pt x="24" y="182"/>
                </a:lnTo>
                <a:lnTo>
                  <a:pt x="39" y="172"/>
                </a:lnTo>
                <a:lnTo>
                  <a:pt x="54" y="159"/>
                </a:lnTo>
                <a:lnTo>
                  <a:pt x="69" y="144"/>
                </a:lnTo>
                <a:lnTo>
                  <a:pt x="85" y="125"/>
                </a:lnTo>
                <a:lnTo>
                  <a:pt x="103" y="104"/>
                </a:lnTo>
                <a:lnTo>
                  <a:pt x="123" y="80"/>
                </a:lnTo>
                <a:lnTo>
                  <a:pt x="144" y="51"/>
                </a:lnTo>
                <a:lnTo>
                  <a:pt x="165" y="30"/>
                </a:lnTo>
                <a:lnTo>
                  <a:pt x="188" y="14"/>
                </a:lnTo>
                <a:lnTo>
                  <a:pt x="211" y="5"/>
                </a:lnTo>
                <a:lnTo>
                  <a:pt x="235" y="0"/>
                </a:lnTo>
                <a:close/>
              </a:path>
            </a:pathLst>
          </a:custGeom>
          <a:solidFill>
            <a:srgbClr val="8DB82E"/>
          </a:solidFill>
          <a:ln w="25400" cap="flat" cmpd="sng" algn="ctr">
            <a:noFill/>
            <a:prstDash val="solid"/>
          </a:ln>
          <a:effectLst/>
        </p:spPr>
        <p:txBody>
          <a:bodyPr rot="0" spcFirstLastPara="0" vertOverflow="overflow" horzOverflow="overflow" vert="horz" wrap="square" lIns="91417" tIns="45708" rIns="91417" bIns="45708"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900" b="0" i="0" u="none" strike="noStrike" kern="0" cap="none" spc="0" normalizeH="0" baseline="0" noProof="0">
              <a:ln>
                <a:noFill/>
              </a:ln>
              <a:solidFill>
                <a:schemeClr val="bg1"/>
              </a:solidFill>
              <a:effectLst/>
              <a:uLnTx/>
              <a:uFillTx/>
              <a:cs typeface="+mn-ea"/>
              <a:sym typeface="+mn-lt"/>
            </a:endParaRPr>
          </a:p>
        </p:txBody>
      </p:sp>
      <p:grpSp>
        <p:nvGrpSpPr>
          <p:cNvPr id="53" name="组合 65"/>
          <p:cNvGrpSpPr/>
          <p:nvPr/>
        </p:nvGrpSpPr>
        <p:grpSpPr>
          <a:xfrm>
            <a:off x="7209243" y="4686173"/>
            <a:ext cx="1131899" cy="263407"/>
            <a:chOff x="8081963" y="5345113"/>
            <a:chExt cx="1193800" cy="277812"/>
          </a:xfrm>
          <a:solidFill>
            <a:srgbClr val="C4CFD9"/>
          </a:solidFill>
        </p:grpSpPr>
        <p:sp>
          <p:nvSpPr>
            <p:cNvPr id="67" name="Freeform 33"/>
            <p:cNvSpPr>
              <a:spLocks noEditPoints="1"/>
            </p:cNvSpPr>
            <p:nvPr/>
          </p:nvSpPr>
          <p:spPr bwMode="auto">
            <a:xfrm>
              <a:off x="9107488" y="5456238"/>
              <a:ext cx="168275" cy="166687"/>
            </a:xfrm>
            <a:custGeom>
              <a:avLst/>
              <a:gdLst>
                <a:gd name="T0" fmla="*/ 44 w 106"/>
                <a:gd name="T1" fmla="*/ 10 h 105"/>
                <a:gd name="T2" fmla="*/ 30 w 106"/>
                <a:gd name="T3" fmla="*/ 15 h 105"/>
                <a:gd name="T4" fmla="*/ 17 w 106"/>
                <a:gd name="T5" fmla="*/ 28 h 105"/>
                <a:gd name="T6" fmla="*/ 12 w 106"/>
                <a:gd name="T7" fmla="*/ 37 h 105"/>
                <a:gd name="T8" fmla="*/ 9 w 106"/>
                <a:gd name="T9" fmla="*/ 52 h 105"/>
                <a:gd name="T10" fmla="*/ 12 w 106"/>
                <a:gd name="T11" fmla="*/ 68 h 105"/>
                <a:gd name="T12" fmla="*/ 22 w 106"/>
                <a:gd name="T13" fmla="*/ 83 h 105"/>
                <a:gd name="T14" fmla="*/ 44 w 106"/>
                <a:gd name="T15" fmla="*/ 95 h 105"/>
                <a:gd name="T16" fmla="*/ 63 w 106"/>
                <a:gd name="T17" fmla="*/ 95 h 105"/>
                <a:gd name="T18" fmla="*/ 78 w 106"/>
                <a:gd name="T19" fmla="*/ 89 h 105"/>
                <a:gd name="T20" fmla="*/ 95 w 106"/>
                <a:gd name="T21" fmla="*/ 69 h 105"/>
                <a:gd name="T22" fmla="*/ 97 w 106"/>
                <a:gd name="T23" fmla="*/ 52 h 105"/>
                <a:gd name="T24" fmla="*/ 95 w 106"/>
                <a:gd name="T25" fmla="*/ 36 h 105"/>
                <a:gd name="T26" fmla="*/ 84 w 106"/>
                <a:gd name="T27" fmla="*/ 22 h 105"/>
                <a:gd name="T28" fmla="*/ 70 w 106"/>
                <a:gd name="T29" fmla="*/ 11 h 105"/>
                <a:gd name="T30" fmla="*/ 54 w 106"/>
                <a:gd name="T31" fmla="*/ 8 h 105"/>
                <a:gd name="T32" fmla="*/ 63 w 106"/>
                <a:gd name="T33" fmla="*/ 1 h 105"/>
                <a:gd name="T34" fmla="*/ 75 w 106"/>
                <a:gd name="T35" fmla="*/ 4 h 105"/>
                <a:gd name="T36" fmla="*/ 91 w 106"/>
                <a:gd name="T37" fmla="*/ 15 h 105"/>
                <a:gd name="T38" fmla="*/ 102 w 106"/>
                <a:gd name="T39" fmla="*/ 30 h 105"/>
                <a:gd name="T40" fmla="*/ 105 w 106"/>
                <a:gd name="T41" fmla="*/ 42 h 105"/>
                <a:gd name="T42" fmla="*/ 105 w 106"/>
                <a:gd name="T43" fmla="*/ 62 h 105"/>
                <a:gd name="T44" fmla="*/ 102 w 106"/>
                <a:gd name="T45" fmla="*/ 75 h 105"/>
                <a:gd name="T46" fmla="*/ 84 w 106"/>
                <a:gd name="T47" fmla="*/ 95 h 105"/>
                <a:gd name="T48" fmla="*/ 72 w 106"/>
                <a:gd name="T49" fmla="*/ 102 h 105"/>
                <a:gd name="T50" fmla="*/ 54 w 106"/>
                <a:gd name="T51" fmla="*/ 105 h 105"/>
                <a:gd name="T52" fmla="*/ 34 w 106"/>
                <a:gd name="T53" fmla="*/ 102 h 105"/>
                <a:gd name="T54" fmla="*/ 16 w 106"/>
                <a:gd name="T55" fmla="*/ 90 h 105"/>
                <a:gd name="T56" fmla="*/ 6 w 106"/>
                <a:gd name="T57" fmla="*/ 75 h 105"/>
                <a:gd name="T58" fmla="*/ 0 w 106"/>
                <a:gd name="T59" fmla="*/ 52 h 105"/>
                <a:gd name="T60" fmla="*/ 5 w 106"/>
                <a:gd name="T61" fmla="*/ 33 h 105"/>
                <a:gd name="T62" fmla="*/ 10 w 106"/>
                <a:gd name="T63" fmla="*/ 22 h 105"/>
                <a:gd name="T64" fmla="*/ 23 w 106"/>
                <a:gd name="T65" fmla="*/ 8 h 105"/>
                <a:gd name="T66" fmla="*/ 34 w 106"/>
                <a:gd name="T67" fmla="*/ 3 h 105"/>
                <a:gd name="T68" fmla="*/ 54 w 106"/>
                <a:gd name="T6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5">
                  <a:moveTo>
                    <a:pt x="54" y="8"/>
                  </a:moveTo>
                  <a:lnTo>
                    <a:pt x="44" y="10"/>
                  </a:lnTo>
                  <a:lnTo>
                    <a:pt x="36" y="12"/>
                  </a:lnTo>
                  <a:lnTo>
                    <a:pt x="30" y="15"/>
                  </a:lnTo>
                  <a:lnTo>
                    <a:pt x="22" y="22"/>
                  </a:lnTo>
                  <a:lnTo>
                    <a:pt x="17" y="28"/>
                  </a:lnTo>
                  <a:lnTo>
                    <a:pt x="12" y="37"/>
                  </a:lnTo>
                  <a:lnTo>
                    <a:pt x="12" y="37"/>
                  </a:lnTo>
                  <a:lnTo>
                    <a:pt x="10" y="42"/>
                  </a:lnTo>
                  <a:lnTo>
                    <a:pt x="9" y="52"/>
                  </a:lnTo>
                  <a:lnTo>
                    <a:pt x="10" y="62"/>
                  </a:lnTo>
                  <a:lnTo>
                    <a:pt x="12" y="68"/>
                  </a:lnTo>
                  <a:lnTo>
                    <a:pt x="17" y="76"/>
                  </a:lnTo>
                  <a:lnTo>
                    <a:pt x="22" y="83"/>
                  </a:lnTo>
                  <a:lnTo>
                    <a:pt x="36" y="94"/>
                  </a:lnTo>
                  <a:lnTo>
                    <a:pt x="44" y="95"/>
                  </a:lnTo>
                  <a:lnTo>
                    <a:pt x="54" y="97"/>
                  </a:lnTo>
                  <a:lnTo>
                    <a:pt x="63" y="95"/>
                  </a:lnTo>
                  <a:lnTo>
                    <a:pt x="70" y="94"/>
                  </a:lnTo>
                  <a:lnTo>
                    <a:pt x="78" y="89"/>
                  </a:lnTo>
                  <a:lnTo>
                    <a:pt x="84" y="83"/>
                  </a:lnTo>
                  <a:lnTo>
                    <a:pt x="95" y="69"/>
                  </a:lnTo>
                  <a:lnTo>
                    <a:pt x="96" y="62"/>
                  </a:lnTo>
                  <a:lnTo>
                    <a:pt x="97" y="52"/>
                  </a:lnTo>
                  <a:lnTo>
                    <a:pt x="96" y="42"/>
                  </a:lnTo>
                  <a:lnTo>
                    <a:pt x="95" y="36"/>
                  </a:lnTo>
                  <a:lnTo>
                    <a:pt x="90" y="28"/>
                  </a:lnTo>
                  <a:lnTo>
                    <a:pt x="84" y="22"/>
                  </a:lnTo>
                  <a:lnTo>
                    <a:pt x="78" y="15"/>
                  </a:lnTo>
                  <a:lnTo>
                    <a:pt x="70" y="11"/>
                  </a:lnTo>
                  <a:lnTo>
                    <a:pt x="63" y="10"/>
                  </a:lnTo>
                  <a:lnTo>
                    <a:pt x="54" y="8"/>
                  </a:lnTo>
                  <a:close/>
                  <a:moveTo>
                    <a:pt x="54" y="0"/>
                  </a:moveTo>
                  <a:lnTo>
                    <a:pt x="63" y="1"/>
                  </a:lnTo>
                  <a:lnTo>
                    <a:pt x="72" y="3"/>
                  </a:lnTo>
                  <a:lnTo>
                    <a:pt x="75" y="4"/>
                  </a:lnTo>
                  <a:lnTo>
                    <a:pt x="84" y="8"/>
                  </a:lnTo>
                  <a:lnTo>
                    <a:pt x="91" y="15"/>
                  </a:lnTo>
                  <a:lnTo>
                    <a:pt x="96" y="22"/>
                  </a:lnTo>
                  <a:lnTo>
                    <a:pt x="102" y="30"/>
                  </a:lnTo>
                  <a:lnTo>
                    <a:pt x="103" y="33"/>
                  </a:lnTo>
                  <a:lnTo>
                    <a:pt x="105" y="42"/>
                  </a:lnTo>
                  <a:lnTo>
                    <a:pt x="106" y="52"/>
                  </a:lnTo>
                  <a:lnTo>
                    <a:pt x="105" y="62"/>
                  </a:lnTo>
                  <a:lnTo>
                    <a:pt x="103" y="72"/>
                  </a:lnTo>
                  <a:lnTo>
                    <a:pt x="102" y="75"/>
                  </a:lnTo>
                  <a:lnTo>
                    <a:pt x="91" y="90"/>
                  </a:lnTo>
                  <a:lnTo>
                    <a:pt x="84" y="95"/>
                  </a:lnTo>
                  <a:lnTo>
                    <a:pt x="75" y="101"/>
                  </a:lnTo>
                  <a:lnTo>
                    <a:pt x="72" y="102"/>
                  </a:lnTo>
                  <a:lnTo>
                    <a:pt x="63" y="104"/>
                  </a:lnTo>
                  <a:lnTo>
                    <a:pt x="54" y="105"/>
                  </a:lnTo>
                  <a:lnTo>
                    <a:pt x="44" y="104"/>
                  </a:lnTo>
                  <a:lnTo>
                    <a:pt x="34" y="102"/>
                  </a:lnTo>
                  <a:lnTo>
                    <a:pt x="31" y="101"/>
                  </a:lnTo>
                  <a:lnTo>
                    <a:pt x="16" y="90"/>
                  </a:lnTo>
                  <a:lnTo>
                    <a:pt x="10" y="82"/>
                  </a:lnTo>
                  <a:lnTo>
                    <a:pt x="6" y="75"/>
                  </a:lnTo>
                  <a:lnTo>
                    <a:pt x="2" y="62"/>
                  </a:lnTo>
                  <a:lnTo>
                    <a:pt x="0" y="52"/>
                  </a:lnTo>
                  <a:lnTo>
                    <a:pt x="2" y="42"/>
                  </a:lnTo>
                  <a:lnTo>
                    <a:pt x="5" y="33"/>
                  </a:lnTo>
                  <a:lnTo>
                    <a:pt x="6" y="30"/>
                  </a:lnTo>
                  <a:lnTo>
                    <a:pt x="10" y="22"/>
                  </a:lnTo>
                  <a:lnTo>
                    <a:pt x="16" y="15"/>
                  </a:lnTo>
                  <a:lnTo>
                    <a:pt x="23" y="8"/>
                  </a:lnTo>
                  <a:lnTo>
                    <a:pt x="31" y="4"/>
                  </a:lnTo>
                  <a:lnTo>
                    <a:pt x="34" y="3"/>
                  </a:lnTo>
                  <a:lnTo>
                    <a:pt x="44" y="1"/>
                  </a:lnTo>
                  <a:lnTo>
                    <a:pt x="54"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68" name="Freeform 34"/>
            <p:cNvSpPr/>
            <p:nvPr/>
          </p:nvSpPr>
          <p:spPr bwMode="auto">
            <a:xfrm>
              <a:off x="9153525" y="5499100"/>
              <a:ext cx="79375" cy="79375"/>
            </a:xfrm>
            <a:custGeom>
              <a:avLst/>
              <a:gdLst>
                <a:gd name="T0" fmla="*/ 25 w 50"/>
                <a:gd name="T1" fmla="*/ 0 h 50"/>
                <a:gd name="T2" fmla="*/ 34 w 50"/>
                <a:gd name="T3" fmla="*/ 2 h 50"/>
                <a:gd name="T4" fmla="*/ 42 w 50"/>
                <a:gd name="T5" fmla="*/ 8 h 50"/>
                <a:gd name="T6" fmla="*/ 48 w 50"/>
                <a:gd name="T7" fmla="*/ 15 h 50"/>
                <a:gd name="T8" fmla="*/ 50 w 50"/>
                <a:gd name="T9" fmla="*/ 25 h 50"/>
                <a:gd name="T10" fmla="*/ 48 w 50"/>
                <a:gd name="T11" fmla="*/ 35 h 50"/>
                <a:gd name="T12" fmla="*/ 42 w 50"/>
                <a:gd name="T13" fmla="*/ 42 h 50"/>
                <a:gd name="T14" fmla="*/ 34 w 50"/>
                <a:gd name="T15" fmla="*/ 48 h 50"/>
                <a:gd name="T16" fmla="*/ 25 w 50"/>
                <a:gd name="T17" fmla="*/ 50 h 50"/>
                <a:gd name="T18" fmla="*/ 15 w 50"/>
                <a:gd name="T19" fmla="*/ 48 h 50"/>
                <a:gd name="T20" fmla="*/ 6 w 50"/>
                <a:gd name="T21" fmla="*/ 42 h 50"/>
                <a:gd name="T22" fmla="*/ 1 w 50"/>
                <a:gd name="T23" fmla="*/ 35 h 50"/>
                <a:gd name="T24" fmla="*/ 0 w 50"/>
                <a:gd name="T25" fmla="*/ 25 h 50"/>
                <a:gd name="T26" fmla="*/ 1 w 50"/>
                <a:gd name="T27" fmla="*/ 15 h 50"/>
                <a:gd name="T28" fmla="*/ 6 w 50"/>
                <a:gd name="T29" fmla="*/ 8 h 50"/>
                <a:gd name="T30" fmla="*/ 15 w 50"/>
                <a:gd name="T31" fmla="*/ 2 h 50"/>
                <a:gd name="T32" fmla="*/ 25 w 50"/>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0">
                  <a:moveTo>
                    <a:pt x="25" y="0"/>
                  </a:moveTo>
                  <a:lnTo>
                    <a:pt x="34" y="2"/>
                  </a:lnTo>
                  <a:lnTo>
                    <a:pt x="42" y="8"/>
                  </a:lnTo>
                  <a:lnTo>
                    <a:pt x="48" y="15"/>
                  </a:lnTo>
                  <a:lnTo>
                    <a:pt x="50" y="25"/>
                  </a:lnTo>
                  <a:lnTo>
                    <a:pt x="48" y="35"/>
                  </a:lnTo>
                  <a:lnTo>
                    <a:pt x="42" y="42"/>
                  </a:lnTo>
                  <a:lnTo>
                    <a:pt x="34" y="48"/>
                  </a:lnTo>
                  <a:lnTo>
                    <a:pt x="25" y="50"/>
                  </a:lnTo>
                  <a:lnTo>
                    <a:pt x="15" y="48"/>
                  </a:lnTo>
                  <a:lnTo>
                    <a:pt x="6" y="42"/>
                  </a:lnTo>
                  <a:lnTo>
                    <a:pt x="1" y="35"/>
                  </a:lnTo>
                  <a:lnTo>
                    <a:pt x="0" y="25"/>
                  </a:lnTo>
                  <a:lnTo>
                    <a:pt x="1" y="15"/>
                  </a:lnTo>
                  <a:lnTo>
                    <a:pt x="6" y="8"/>
                  </a:lnTo>
                  <a:lnTo>
                    <a:pt x="15" y="2"/>
                  </a:lnTo>
                  <a:lnTo>
                    <a:pt x="25"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69" name="Rectangle 35"/>
            <p:cNvSpPr>
              <a:spLocks noChangeArrowheads="1"/>
            </p:cNvSpPr>
            <p:nvPr/>
          </p:nvSpPr>
          <p:spPr bwMode="auto">
            <a:xfrm>
              <a:off x="9101138" y="5532438"/>
              <a:ext cx="14288" cy="12700"/>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70" name="Freeform 36"/>
            <p:cNvSpPr>
              <a:spLocks noEditPoints="1"/>
            </p:cNvSpPr>
            <p:nvPr/>
          </p:nvSpPr>
          <p:spPr bwMode="auto">
            <a:xfrm>
              <a:off x="8131175" y="5532438"/>
              <a:ext cx="944563" cy="12700"/>
            </a:xfrm>
            <a:custGeom>
              <a:avLst/>
              <a:gdLst>
                <a:gd name="T0" fmla="*/ 595 w 595"/>
                <a:gd name="T1" fmla="*/ 0 h 8"/>
                <a:gd name="T2" fmla="*/ 577 w 595"/>
                <a:gd name="T3" fmla="*/ 8 h 8"/>
                <a:gd name="T4" fmla="*/ 544 w 595"/>
                <a:gd name="T5" fmla="*/ 0 h 8"/>
                <a:gd name="T6" fmla="*/ 561 w 595"/>
                <a:gd name="T7" fmla="*/ 8 h 8"/>
                <a:gd name="T8" fmla="*/ 544 w 595"/>
                <a:gd name="T9" fmla="*/ 0 h 8"/>
                <a:gd name="T10" fmla="*/ 527 w 595"/>
                <a:gd name="T11" fmla="*/ 0 h 8"/>
                <a:gd name="T12" fmla="*/ 510 w 595"/>
                <a:gd name="T13" fmla="*/ 8 h 8"/>
                <a:gd name="T14" fmla="*/ 476 w 595"/>
                <a:gd name="T15" fmla="*/ 0 h 8"/>
                <a:gd name="T16" fmla="*/ 493 w 595"/>
                <a:gd name="T17" fmla="*/ 8 h 8"/>
                <a:gd name="T18" fmla="*/ 476 w 595"/>
                <a:gd name="T19" fmla="*/ 0 h 8"/>
                <a:gd name="T20" fmla="*/ 459 w 595"/>
                <a:gd name="T21" fmla="*/ 0 h 8"/>
                <a:gd name="T22" fmla="*/ 441 w 595"/>
                <a:gd name="T23" fmla="*/ 8 h 8"/>
                <a:gd name="T24" fmla="*/ 408 w 595"/>
                <a:gd name="T25" fmla="*/ 0 h 8"/>
                <a:gd name="T26" fmla="*/ 425 w 595"/>
                <a:gd name="T27" fmla="*/ 8 h 8"/>
                <a:gd name="T28" fmla="*/ 408 w 595"/>
                <a:gd name="T29" fmla="*/ 0 h 8"/>
                <a:gd name="T30" fmla="*/ 391 w 595"/>
                <a:gd name="T31" fmla="*/ 0 h 8"/>
                <a:gd name="T32" fmla="*/ 374 w 595"/>
                <a:gd name="T33" fmla="*/ 8 h 8"/>
                <a:gd name="T34" fmla="*/ 340 w 595"/>
                <a:gd name="T35" fmla="*/ 0 h 8"/>
                <a:gd name="T36" fmla="*/ 357 w 595"/>
                <a:gd name="T37" fmla="*/ 8 h 8"/>
                <a:gd name="T38" fmla="*/ 340 w 595"/>
                <a:gd name="T39" fmla="*/ 0 h 8"/>
                <a:gd name="T40" fmla="*/ 323 w 595"/>
                <a:gd name="T41" fmla="*/ 0 h 8"/>
                <a:gd name="T42" fmla="*/ 305 w 595"/>
                <a:gd name="T43" fmla="*/ 8 h 8"/>
                <a:gd name="T44" fmla="*/ 272 w 595"/>
                <a:gd name="T45" fmla="*/ 0 h 8"/>
                <a:gd name="T46" fmla="*/ 289 w 595"/>
                <a:gd name="T47" fmla="*/ 8 h 8"/>
                <a:gd name="T48" fmla="*/ 272 w 595"/>
                <a:gd name="T49" fmla="*/ 0 h 8"/>
                <a:gd name="T50" fmla="*/ 255 w 595"/>
                <a:gd name="T51" fmla="*/ 0 h 8"/>
                <a:gd name="T52" fmla="*/ 238 w 595"/>
                <a:gd name="T53" fmla="*/ 8 h 8"/>
                <a:gd name="T54" fmla="*/ 204 w 595"/>
                <a:gd name="T55" fmla="*/ 0 h 8"/>
                <a:gd name="T56" fmla="*/ 221 w 595"/>
                <a:gd name="T57" fmla="*/ 8 h 8"/>
                <a:gd name="T58" fmla="*/ 204 w 595"/>
                <a:gd name="T59" fmla="*/ 0 h 8"/>
                <a:gd name="T60" fmla="*/ 187 w 595"/>
                <a:gd name="T61" fmla="*/ 0 h 8"/>
                <a:gd name="T62" fmla="*/ 169 w 595"/>
                <a:gd name="T63" fmla="*/ 8 h 8"/>
                <a:gd name="T64" fmla="*/ 136 w 595"/>
                <a:gd name="T65" fmla="*/ 0 h 8"/>
                <a:gd name="T66" fmla="*/ 153 w 595"/>
                <a:gd name="T67" fmla="*/ 8 h 8"/>
                <a:gd name="T68" fmla="*/ 136 w 595"/>
                <a:gd name="T69" fmla="*/ 0 h 8"/>
                <a:gd name="T70" fmla="*/ 119 w 595"/>
                <a:gd name="T71" fmla="*/ 0 h 8"/>
                <a:gd name="T72" fmla="*/ 102 w 595"/>
                <a:gd name="T73" fmla="*/ 8 h 8"/>
                <a:gd name="T74" fmla="*/ 68 w 595"/>
                <a:gd name="T75" fmla="*/ 0 h 8"/>
                <a:gd name="T76" fmla="*/ 85 w 595"/>
                <a:gd name="T77" fmla="*/ 8 h 8"/>
                <a:gd name="T78" fmla="*/ 68 w 595"/>
                <a:gd name="T79" fmla="*/ 0 h 8"/>
                <a:gd name="T80" fmla="*/ 51 w 595"/>
                <a:gd name="T81" fmla="*/ 0 h 8"/>
                <a:gd name="T82" fmla="*/ 35 w 595"/>
                <a:gd name="T83" fmla="*/ 8 h 8"/>
                <a:gd name="T84" fmla="*/ 0 w 595"/>
                <a:gd name="T85" fmla="*/ 0 h 8"/>
                <a:gd name="T86" fmla="*/ 17 w 595"/>
                <a:gd name="T87" fmla="*/ 8 h 8"/>
                <a:gd name="T88" fmla="*/ 0 w 595"/>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5" h="8">
                  <a:moveTo>
                    <a:pt x="577" y="0"/>
                  </a:moveTo>
                  <a:lnTo>
                    <a:pt x="595" y="0"/>
                  </a:lnTo>
                  <a:lnTo>
                    <a:pt x="595" y="8"/>
                  </a:lnTo>
                  <a:lnTo>
                    <a:pt x="577" y="8"/>
                  </a:lnTo>
                  <a:lnTo>
                    <a:pt x="577" y="0"/>
                  </a:lnTo>
                  <a:close/>
                  <a:moveTo>
                    <a:pt x="544" y="0"/>
                  </a:moveTo>
                  <a:lnTo>
                    <a:pt x="561" y="0"/>
                  </a:lnTo>
                  <a:lnTo>
                    <a:pt x="561" y="8"/>
                  </a:lnTo>
                  <a:lnTo>
                    <a:pt x="544" y="8"/>
                  </a:lnTo>
                  <a:lnTo>
                    <a:pt x="544" y="0"/>
                  </a:lnTo>
                  <a:close/>
                  <a:moveTo>
                    <a:pt x="510" y="0"/>
                  </a:moveTo>
                  <a:lnTo>
                    <a:pt x="527" y="0"/>
                  </a:lnTo>
                  <a:lnTo>
                    <a:pt x="527" y="8"/>
                  </a:lnTo>
                  <a:lnTo>
                    <a:pt x="510" y="8"/>
                  </a:lnTo>
                  <a:lnTo>
                    <a:pt x="510" y="0"/>
                  </a:lnTo>
                  <a:close/>
                  <a:moveTo>
                    <a:pt x="476" y="0"/>
                  </a:moveTo>
                  <a:lnTo>
                    <a:pt x="493" y="0"/>
                  </a:lnTo>
                  <a:lnTo>
                    <a:pt x="493" y="8"/>
                  </a:lnTo>
                  <a:lnTo>
                    <a:pt x="476" y="8"/>
                  </a:lnTo>
                  <a:lnTo>
                    <a:pt x="476" y="0"/>
                  </a:lnTo>
                  <a:close/>
                  <a:moveTo>
                    <a:pt x="441" y="0"/>
                  </a:moveTo>
                  <a:lnTo>
                    <a:pt x="459" y="0"/>
                  </a:lnTo>
                  <a:lnTo>
                    <a:pt x="459" y="8"/>
                  </a:lnTo>
                  <a:lnTo>
                    <a:pt x="441" y="8"/>
                  </a:lnTo>
                  <a:lnTo>
                    <a:pt x="441" y="0"/>
                  </a:lnTo>
                  <a:close/>
                  <a:moveTo>
                    <a:pt x="408" y="0"/>
                  </a:moveTo>
                  <a:lnTo>
                    <a:pt x="425" y="0"/>
                  </a:lnTo>
                  <a:lnTo>
                    <a:pt x="425" y="8"/>
                  </a:lnTo>
                  <a:lnTo>
                    <a:pt x="408" y="8"/>
                  </a:lnTo>
                  <a:lnTo>
                    <a:pt x="408" y="0"/>
                  </a:lnTo>
                  <a:close/>
                  <a:moveTo>
                    <a:pt x="374" y="0"/>
                  </a:moveTo>
                  <a:lnTo>
                    <a:pt x="391" y="0"/>
                  </a:lnTo>
                  <a:lnTo>
                    <a:pt x="391" y="8"/>
                  </a:lnTo>
                  <a:lnTo>
                    <a:pt x="374" y="8"/>
                  </a:lnTo>
                  <a:lnTo>
                    <a:pt x="374" y="0"/>
                  </a:lnTo>
                  <a:close/>
                  <a:moveTo>
                    <a:pt x="340" y="0"/>
                  </a:moveTo>
                  <a:lnTo>
                    <a:pt x="357" y="0"/>
                  </a:lnTo>
                  <a:lnTo>
                    <a:pt x="357" y="8"/>
                  </a:lnTo>
                  <a:lnTo>
                    <a:pt x="340" y="8"/>
                  </a:lnTo>
                  <a:lnTo>
                    <a:pt x="340" y="0"/>
                  </a:lnTo>
                  <a:close/>
                  <a:moveTo>
                    <a:pt x="305" y="0"/>
                  </a:moveTo>
                  <a:lnTo>
                    <a:pt x="323" y="0"/>
                  </a:lnTo>
                  <a:lnTo>
                    <a:pt x="323" y="8"/>
                  </a:lnTo>
                  <a:lnTo>
                    <a:pt x="305" y="8"/>
                  </a:lnTo>
                  <a:lnTo>
                    <a:pt x="305" y="0"/>
                  </a:lnTo>
                  <a:close/>
                  <a:moveTo>
                    <a:pt x="272" y="0"/>
                  </a:moveTo>
                  <a:lnTo>
                    <a:pt x="289" y="0"/>
                  </a:lnTo>
                  <a:lnTo>
                    <a:pt x="289" y="8"/>
                  </a:lnTo>
                  <a:lnTo>
                    <a:pt x="272" y="8"/>
                  </a:lnTo>
                  <a:lnTo>
                    <a:pt x="272" y="0"/>
                  </a:lnTo>
                  <a:close/>
                  <a:moveTo>
                    <a:pt x="238" y="0"/>
                  </a:moveTo>
                  <a:lnTo>
                    <a:pt x="255" y="0"/>
                  </a:lnTo>
                  <a:lnTo>
                    <a:pt x="255" y="8"/>
                  </a:lnTo>
                  <a:lnTo>
                    <a:pt x="238" y="8"/>
                  </a:lnTo>
                  <a:lnTo>
                    <a:pt x="238" y="0"/>
                  </a:lnTo>
                  <a:close/>
                  <a:moveTo>
                    <a:pt x="204" y="0"/>
                  </a:moveTo>
                  <a:lnTo>
                    <a:pt x="221" y="0"/>
                  </a:lnTo>
                  <a:lnTo>
                    <a:pt x="221" y="8"/>
                  </a:lnTo>
                  <a:lnTo>
                    <a:pt x="204" y="8"/>
                  </a:lnTo>
                  <a:lnTo>
                    <a:pt x="204" y="0"/>
                  </a:lnTo>
                  <a:close/>
                  <a:moveTo>
                    <a:pt x="169" y="0"/>
                  </a:moveTo>
                  <a:lnTo>
                    <a:pt x="187" y="0"/>
                  </a:lnTo>
                  <a:lnTo>
                    <a:pt x="187" y="8"/>
                  </a:lnTo>
                  <a:lnTo>
                    <a:pt x="169" y="8"/>
                  </a:lnTo>
                  <a:lnTo>
                    <a:pt x="169" y="0"/>
                  </a:lnTo>
                  <a:close/>
                  <a:moveTo>
                    <a:pt x="136" y="0"/>
                  </a:moveTo>
                  <a:lnTo>
                    <a:pt x="153" y="0"/>
                  </a:lnTo>
                  <a:lnTo>
                    <a:pt x="153" y="8"/>
                  </a:lnTo>
                  <a:lnTo>
                    <a:pt x="136" y="8"/>
                  </a:lnTo>
                  <a:lnTo>
                    <a:pt x="136" y="0"/>
                  </a:lnTo>
                  <a:close/>
                  <a:moveTo>
                    <a:pt x="102" y="0"/>
                  </a:moveTo>
                  <a:lnTo>
                    <a:pt x="119" y="0"/>
                  </a:lnTo>
                  <a:lnTo>
                    <a:pt x="119" y="8"/>
                  </a:lnTo>
                  <a:lnTo>
                    <a:pt x="102" y="8"/>
                  </a:lnTo>
                  <a:lnTo>
                    <a:pt x="102" y="0"/>
                  </a:lnTo>
                  <a:close/>
                  <a:moveTo>
                    <a:pt x="68" y="0"/>
                  </a:moveTo>
                  <a:lnTo>
                    <a:pt x="85" y="0"/>
                  </a:lnTo>
                  <a:lnTo>
                    <a:pt x="85" y="8"/>
                  </a:lnTo>
                  <a:lnTo>
                    <a:pt x="68" y="8"/>
                  </a:lnTo>
                  <a:lnTo>
                    <a:pt x="68" y="0"/>
                  </a:lnTo>
                  <a:close/>
                  <a:moveTo>
                    <a:pt x="35" y="0"/>
                  </a:moveTo>
                  <a:lnTo>
                    <a:pt x="51" y="0"/>
                  </a:lnTo>
                  <a:lnTo>
                    <a:pt x="51" y="8"/>
                  </a:lnTo>
                  <a:lnTo>
                    <a:pt x="35" y="8"/>
                  </a:lnTo>
                  <a:lnTo>
                    <a:pt x="35" y="0"/>
                  </a:lnTo>
                  <a:close/>
                  <a:moveTo>
                    <a:pt x="0" y="0"/>
                  </a:moveTo>
                  <a:lnTo>
                    <a:pt x="17" y="0"/>
                  </a:lnTo>
                  <a:lnTo>
                    <a:pt x="17" y="8"/>
                  </a:lnTo>
                  <a:lnTo>
                    <a:pt x="0" y="8"/>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71" name="Freeform 37"/>
            <p:cNvSpPr/>
            <p:nvPr/>
          </p:nvSpPr>
          <p:spPr bwMode="auto">
            <a:xfrm>
              <a:off x="8081963" y="5524500"/>
              <a:ext cx="20638" cy="20637"/>
            </a:xfrm>
            <a:custGeom>
              <a:avLst/>
              <a:gdLst>
                <a:gd name="T0" fmla="*/ 0 w 13"/>
                <a:gd name="T1" fmla="*/ 0 h 13"/>
                <a:gd name="T2" fmla="*/ 9 w 13"/>
                <a:gd name="T3" fmla="*/ 0 h 13"/>
                <a:gd name="T4" fmla="*/ 9 w 13"/>
                <a:gd name="T5" fmla="*/ 5 h 13"/>
                <a:gd name="T6" fmla="*/ 13 w 13"/>
                <a:gd name="T7" fmla="*/ 5 h 13"/>
                <a:gd name="T8" fmla="*/ 13 w 13"/>
                <a:gd name="T9" fmla="*/ 13 h 13"/>
                <a:gd name="T10" fmla="*/ 0 w 13"/>
                <a:gd name="T11" fmla="*/ 13 h 13"/>
                <a:gd name="T12" fmla="*/ 0 w 1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0"/>
                  </a:moveTo>
                  <a:lnTo>
                    <a:pt x="9" y="0"/>
                  </a:lnTo>
                  <a:lnTo>
                    <a:pt x="9" y="5"/>
                  </a:lnTo>
                  <a:lnTo>
                    <a:pt x="13" y="5"/>
                  </a:lnTo>
                  <a:lnTo>
                    <a:pt x="13" y="13"/>
                  </a:lnTo>
                  <a:lnTo>
                    <a:pt x="0" y="13"/>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72" name="Freeform 38"/>
            <p:cNvSpPr>
              <a:spLocks noEditPoints="1"/>
            </p:cNvSpPr>
            <p:nvPr/>
          </p:nvSpPr>
          <p:spPr bwMode="auto">
            <a:xfrm>
              <a:off x="8081963" y="5383213"/>
              <a:ext cx="14288" cy="119062"/>
            </a:xfrm>
            <a:custGeom>
              <a:avLst/>
              <a:gdLst>
                <a:gd name="T0" fmla="*/ 0 w 9"/>
                <a:gd name="T1" fmla="*/ 60 h 75"/>
                <a:gd name="T2" fmla="*/ 9 w 9"/>
                <a:gd name="T3" fmla="*/ 60 h 75"/>
                <a:gd name="T4" fmla="*/ 9 w 9"/>
                <a:gd name="T5" fmla="*/ 75 h 75"/>
                <a:gd name="T6" fmla="*/ 0 w 9"/>
                <a:gd name="T7" fmla="*/ 75 h 75"/>
                <a:gd name="T8" fmla="*/ 0 w 9"/>
                <a:gd name="T9" fmla="*/ 60 h 75"/>
                <a:gd name="T10" fmla="*/ 0 w 9"/>
                <a:gd name="T11" fmla="*/ 31 h 75"/>
                <a:gd name="T12" fmla="*/ 9 w 9"/>
                <a:gd name="T13" fmla="*/ 31 h 75"/>
                <a:gd name="T14" fmla="*/ 9 w 9"/>
                <a:gd name="T15" fmla="*/ 45 h 75"/>
                <a:gd name="T16" fmla="*/ 0 w 9"/>
                <a:gd name="T17" fmla="*/ 45 h 75"/>
                <a:gd name="T18" fmla="*/ 0 w 9"/>
                <a:gd name="T19" fmla="*/ 31 h 75"/>
                <a:gd name="T20" fmla="*/ 0 w 9"/>
                <a:gd name="T21" fmla="*/ 0 h 75"/>
                <a:gd name="T22" fmla="*/ 9 w 9"/>
                <a:gd name="T23" fmla="*/ 0 h 75"/>
                <a:gd name="T24" fmla="*/ 9 w 9"/>
                <a:gd name="T25" fmla="*/ 15 h 75"/>
                <a:gd name="T26" fmla="*/ 0 w 9"/>
                <a:gd name="T27" fmla="*/ 15 h 75"/>
                <a:gd name="T28" fmla="*/ 0 w 9"/>
                <a:gd name="T2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5">
                  <a:moveTo>
                    <a:pt x="0" y="60"/>
                  </a:moveTo>
                  <a:lnTo>
                    <a:pt x="9" y="60"/>
                  </a:lnTo>
                  <a:lnTo>
                    <a:pt x="9" y="75"/>
                  </a:lnTo>
                  <a:lnTo>
                    <a:pt x="0" y="75"/>
                  </a:lnTo>
                  <a:lnTo>
                    <a:pt x="0" y="60"/>
                  </a:lnTo>
                  <a:close/>
                  <a:moveTo>
                    <a:pt x="0" y="31"/>
                  </a:moveTo>
                  <a:lnTo>
                    <a:pt x="9" y="31"/>
                  </a:lnTo>
                  <a:lnTo>
                    <a:pt x="9" y="45"/>
                  </a:lnTo>
                  <a:lnTo>
                    <a:pt x="0" y="45"/>
                  </a:lnTo>
                  <a:lnTo>
                    <a:pt x="0" y="31"/>
                  </a:lnTo>
                  <a:close/>
                  <a:moveTo>
                    <a:pt x="0" y="0"/>
                  </a:moveTo>
                  <a:lnTo>
                    <a:pt x="9" y="0"/>
                  </a:lnTo>
                  <a:lnTo>
                    <a:pt x="9" y="15"/>
                  </a:lnTo>
                  <a:lnTo>
                    <a:pt x="0" y="15"/>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73" name="Rectangle 39"/>
            <p:cNvSpPr>
              <a:spLocks noChangeArrowheads="1"/>
            </p:cNvSpPr>
            <p:nvPr/>
          </p:nvSpPr>
          <p:spPr bwMode="auto">
            <a:xfrm>
              <a:off x="8081963" y="5345113"/>
              <a:ext cx="14288" cy="14287"/>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grpSp>
      <p:sp>
        <p:nvSpPr>
          <p:cNvPr id="74" name="TextBox 23"/>
          <p:cNvSpPr txBox="1"/>
          <p:nvPr/>
        </p:nvSpPr>
        <p:spPr>
          <a:xfrm>
            <a:off x="8745083" y="4761588"/>
            <a:ext cx="2331716" cy="307777"/>
          </a:xfrm>
          <a:prstGeom prst="rect">
            <a:avLst/>
          </a:prstGeom>
          <a:noFill/>
        </p:spPr>
        <p:txBody>
          <a:bodyPr wrap="square" rtlCol="0">
            <a:spAutoFit/>
          </a:bodyPr>
          <a:lstStyle/>
          <a:p>
            <a:pPr>
              <a:buNone/>
            </a:pPr>
            <a:r>
              <a:rPr lang="en-US" altLang="zh-CN" sz="1400" b="1" dirty="0" smtClean="0">
                <a:solidFill>
                  <a:srgbClr val="A1CE3A"/>
                </a:solidFill>
                <a:latin typeface="+mn-ea"/>
              </a:rPr>
              <a:t>8</a:t>
            </a:r>
            <a:r>
              <a:rPr lang="zh-CN" altLang="zh-CN" sz="1400" b="1" dirty="0" smtClean="0">
                <a:solidFill>
                  <a:srgbClr val="A1CE3A"/>
                </a:solidFill>
                <a:latin typeface="+mn-ea"/>
              </a:rPr>
              <a:t>、增强了制度的可操作性。</a:t>
            </a:r>
            <a:endParaRPr lang="zh-CN" altLang="zh-CN" sz="1400" dirty="0">
              <a:solidFill>
                <a:srgbClr val="A1CE3A"/>
              </a:solidFill>
              <a:latin typeface="+mn-ea"/>
            </a:endParaRPr>
          </a:p>
        </p:txBody>
      </p:sp>
      <p:sp>
        <p:nvSpPr>
          <p:cNvPr id="75" name="Freeform 43"/>
          <p:cNvSpPr>
            <a:spLocks noEditPoints="1"/>
          </p:cNvSpPr>
          <p:nvPr/>
        </p:nvSpPr>
        <p:spPr bwMode="auto">
          <a:xfrm rot="13239926">
            <a:off x="6449046" y="3851723"/>
            <a:ext cx="876018" cy="570465"/>
          </a:xfrm>
          <a:custGeom>
            <a:avLst/>
            <a:gdLst>
              <a:gd name="T0" fmla="*/ 163 w 582"/>
              <a:gd name="T1" fmla="*/ 237 h 379"/>
              <a:gd name="T2" fmla="*/ 180 w 582"/>
              <a:gd name="T3" fmla="*/ 183 h 379"/>
              <a:gd name="T4" fmla="*/ 205 w 582"/>
              <a:gd name="T5" fmla="*/ 214 h 379"/>
              <a:gd name="T6" fmla="*/ 203 w 582"/>
              <a:gd name="T7" fmla="*/ 238 h 379"/>
              <a:gd name="T8" fmla="*/ 278 w 582"/>
              <a:gd name="T9" fmla="*/ 178 h 379"/>
              <a:gd name="T10" fmla="*/ 251 w 582"/>
              <a:gd name="T11" fmla="*/ 266 h 379"/>
              <a:gd name="T12" fmla="*/ 273 w 582"/>
              <a:gd name="T13" fmla="*/ 200 h 379"/>
              <a:gd name="T14" fmla="*/ 308 w 582"/>
              <a:gd name="T15" fmla="*/ 223 h 379"/>
              <a:gd name="T16" fmla="*/ 295 w 582"/>
              <a:gd name="T17" fmla="*/ 284 h 379"/>
              <a:gd name="T18" fmla="*/ 329 w 582"/>
              <a:gd name="T19" fmla="*/ 197 h 379"/>
              <a:gd name="T20" fmla="*/ 361 w 582"/>
              <a:gd name="T21" fmla="*/ 210 h 379"/>
              <a:gd name="T22" fmla="*/ 346 w 582"/>
              <a:gd name="T23" fmla="*/ 315 h 379"/>
              <a:gd name="T24" fmla="*/ 356 w 582"/>
              <a:gd name="T25" fmla="*/ 254 h 379"/>
              <a:gd name="T26" fmla="*/ 435 w 582"/>
              <a:gd name="T27" fmla="*/ 187 h 379"/>
              <a:gd name="T28" fmla="*/ 393 w 582"/>
              <a:gd name="T29" fmla="*/ 283 h 379"/>
              <a:gd name="T30" fmla="*/ 420 w 582"/>
              <a:gd name="T31" fmla="*/ 221 h 379"/>
              <a:gd name="T32" fmla="*/ 464 w 582"/>
              <a:gd name="T33" fmla="*/ 211 h 379"/>
              <a:gd name="T34" fmla="*/ 438 w 582"/>
              <a:gd name="T35" fmla="*/ 275 h 379"/>
              <a:gd name="T36" fmla="*/ 474 w 582"/>
              <a:gd name="T37" fmla="*/ 207 h 379"/>
              <a:gd name="T38" fmla="*/ 556 w 582"/>
              <a:gd name="T39" fmla="*/ 216 h 379"/>
              <a:gd name="T40" fmla="*/ 452 w 582"/>
              <a:gd name="T41" fmla="*/ 322 h 379"/>
              <a:gd name="T42" fmla="*/ 336 w 582"/>
              <a:gd name="T43" fmla="*/ 379 h 379"/>
              <a:gd name="T44" fmla="*/ 210 w 582"/>
              <a:gd name="T45" fmla="*/ 328 h 379"/>
              <a:gd name="T46" fmla="*/ 85 w 582"/>
              <a:gd name="T47" fmla="*/ 229 h 379"/>
              <a:gd name="T48" fmla="*/ 27 w 582"/>
              <a:gd name="T49" fmla="*/ 192 h 379"/>
              <a:gd name="T50" fmla="*/ 11 w 582"/>
              <a:gd name="T51" fmla="*/ 180 h 379"/>
              <a:gd name="T52" fmla="*/ 140 w 582"/>
              <a:gd name="T53" fmla="*/ 177 h 379"/>
              <a:gd name="T54" fmla="*/ 126 w 582"/>
              <a:gd name="T55" fmla="*/ 222 h 379"/>
              <a:gd name="T56" fmla="*/ 145 w 582"/>
              <a:gd name="T57" fmla="*/ 177 h 379"/>
              <a:gd name="T58" fmla="*/ 408 w 582"/>
              <a:gd name="T59" fmla="*/ 15 h 379"/>
              <a:gd name="T60" fmla="*/ 502 w 582"/>
              <a:gd name="T61" fmla="*/ 124 h 379"/>
              <a:gd name="T62" fmla="*/ 576 w 582"/>
              <a:gd name="T63" fmla="*/ 188 h 379"/>
              <a:gd name="T64" fmla="*/ 451 w 582"/>
              <a:gd name="T65" fmla="*/ 137 h 379"/>
              <a:gd name="T66" fmla="*/ 437 w 582"/>
              <a:gd name="T67" fmla="*/ 109 h 379"/>
              <a:gd name="T68" fmla="*/ 448 w 582"/>
              <a:gd name="T69" fmla="*/ 175 h 379"/>
              <a:gd name="T70" fmla="*/ 398 w 582"/>
              <a:gd name="T71" fmla="*/ 99 h 379"/>
              <a:gd name="T72" fmla="*/ 399 w 582"/>
              <a:gd name="T73" fmla="*/ 112 h 379"/>
              <a:gd name="T74" fmla="*/ 381 w 582"/>
              <a:gd name="T75" fmla="*/ 159 h 379"/>
              <a:gd name="T76" fmla="*/ 346 w 582"/>
              <a:gd name="T77" fmla="*/ 68 h 379"/>
              <a:gd name="T78" fmla="*/ 345 w 582"/>
              <a:gd name="T79" fmla="*/ 99 h 379"/>
              <a:gd name="T80" fmla="*/ 377 w 582"/>
              <a:gd name="T81" fmla="*/ 173 h 379"/>
              <a:gd name="T82" fmla="*/ 312 w 582"/>
              <a:gd name="T83" fmla="*/ 102 h 379"/>
              <a:gd name="T84" fmla="*/ 303 w 582"/>
              <a:gd name="T85" fmla="*/ 85 h 379"/>
              <a:gd name="T86" fmla="*/ 339 w 582"/>
              <a:gd name="T87" fmla="*/ 172 h 379"/>
              <a:gd name="T88" fmla="*/ 260 w 582"/>
              <a:gd name="T89" fmla="*/ 99 h 379"/>
              <a:gd name="T90" fmla="*/ 272 w 582"/>
              <a:gd name="T91" fmla="*/ 148 h 379"/>
              <a:gd name="T92" fmla="*/ 223 w 582"/>
              <a:gd name="T93" fmla="*/ 142 h 379"/>
              <a:gd name="T94" fmla="*/ 205 w 582"/>
              <a:gd name="T95" fmla="*/ 89 h 379"/>
              <a:gd name="T96" fmla="*/ 228 w 582"/>
              <a:gd name="T97" fmla="*/ 166 h 379"/>
              <a:gd name="T98" fmla="*/ 179 w 582"/>
              <a:gd name="T99" fmla="*/ 142 h 379"/>
              <a:gd name="T100" fmla="*/ 175 w 582"/>
              <a:gd name="T101" fmla="*/ 138 h 379"/>
              <a:gd name="T102" fmla="*/ 143 w 582"/>
              <a:gd name="T103" fmla="*/ 155 h 379"/>
              <a:gd name="T104" fmla="*/ 137 w 582"/>
              <a:gd name="T105" fmla="*/ 145 h 379"/>
              <a:gd name="T106" fmla="*/ 80 w 582"/>
              <a:gd name="T107" fmla="*/ 176 h 379"/>
              <a:gd name="T108" fmla="*/ 0 w 582"/>
              <a:gd name="T109" fmla="*/ 180 h 379"/>
              <a:gd name="T110" fmla="*/ 40 w 582"/>
              <a:gd name="T111" fmla="*/ 164 h 379"/>
              <a:gd name="T112" fmla="*/ 165 w 582"/>
              <a:gd name="T113" fmla="*/ 84 h 379"/>
              <a:gd name="T114" fmla="*/ 290 w 582"/>
              <a:gd name="T115" fmla="*/ 1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2" h="379">
                <a:moveTo>
                  <a:pt x="179" y="177"/>
                </a:moveTo>
                <a:lnTo>
                  <a:pt x="172" y="196"/>
                </a:lnTo>
                <a:lnTo>
                  <a:pt x="166" y="213"/>
                </a:lnTo>
                <a:lnTo>
                  <a:pt x="164" y="227"/>
                </a:lnTo>
                <a:lnTo>
                  <a:pt x="163" y="237"/>
                </a:lnTo>
                <a:lnTo>
                  <a:pt x="163" y="240"/>
                </a:lnTo>
                <a:lnTo>
                  <a:pt x="166" y="223"/>
                </a:lnTo>
                <a:lnTo>
                  <a:pt x="171" y="207"/>
                </a:lnTo>
                <a:lnTo>
                  <a:pt x="176" y="193"/>
                </a:lnTo>
                <a:lnTo>
                  <a:pt x="180" y="183"/>
                </a:lnTo>
                <a:lnTo>
                  <a:pt x="183" y="177"/>
                </a:lnTo>
                <a:lnTo>
                  <a:pt x="223" y="177"/>
                </a:lnTo>
                <a:lnTo>
                  <a:pt x="218" y="185"/>
                </a:lnTo>
                <a:lnTo>
                  <a:pt x="212" y="198"/>
                </a:lnTo>
                <a:lnTo>
                  <a:pt x="205" y="214"/>
                </a:lnTo>
                <a:lnTo>
                  <a:pt x="200" y="236"/>
                </a:lnTo>
                <a:lnTo>
                  <a:pt x="199" y="261"/>
                </a:lnTo>
                <a:lnTo>
                  <a:pt x="199" y="259"/>
                </a:lnTo>
                <a:lnTo>
                  <a:pt x="201" y="250"/>
                </a:lnTo>
                <a:lnTo>
                  <a:pt x="203" y="238"/>
                </a:lnTo>
                <a:lnTo>
                  <a:pt x="208" y="223"/>
                </a:lnTo>
                <a:lnTo>
                  <a:pt x="214" y="208"/>
                </a:lnTo>
                <a:lnTo>
                  <a:pt x="222" y="191"/>
                </a:lnTo>
                <a:lnTo>
                  <a:pt x="233" y="177"/>
                </a:lnTo>
                <a:lnTo>
                  <a:pt x="278" y="178"/>
                </a:lnTo>
                <a:lnTo>
                  <a:pt x="272" y="188"/>
                </a:lnTo>
                <a:lnTo>
                  <a:pt x="264" y="202"/>
                </a:lnTo>
                <a:lnTo>
                  <a:pt x="257" y="221"/>
                </a:lnTo>
                <a:lnTo>
                  <a:pt x="252" y="242"/>
                </a:lnTo>
                <a:lnTo>
                  <a:pt x="251" y="266"/>
                </a:lnTo>
                <a:lnTo>
                  <a:pt x="251" y="263"/>
                </a:lnTo>
                <a:lnTo>
                  <a:pt x="253" y="253"/>
                </a:lnTo>
                <a:lnTo>
                  <a:pt x="257" y="238"/>
                </a:lnTo>
                <a:lnTo>
                  <a:pt x="263" y="220"/>
                </a:lnTo>
                <a:lnTo>
                  <a:pt x="273" y="200"/>
                </a:lnTo>
                <a:lnTo>
                  <a:pt x="289" y="179"/>
                </a:lnTo>
                <a:lnTo>
                  <a:pt x="329" y="180"/>
                </a:lnTo>
                <a:lnTo>
                  <a:pt x="324" y="190"/>
                </a:lnTo>
                <a:lnTo>
                  <a:pt x="315" y="204"/>
                </a:lnTo>
                <a:lnTo>
                  <a:pt x="308" y="223"/>
                </a:lnTo>
                <a:lnTo>
                  <a:pt x="300" y="245"/>
                </a:lnTo>
                <a:lnTo>
                  <a:pt x="295" y="270"/>
                </a:lnTo>
                <a:lnTo>
                  <a:pt x="292" y="296"/>
                </a:lnTo>
                <a:lnTo>
                  <a:pt x="292" y="292"/>
                </a:lnTo>
                <a:lnTo>
                  <a:pt x="295" y="284"/>
                </a:lnTo>
                <a:lnTo>
                  <a:pt x="298" y="270"/>
                </a:lnTo>
                <a:lnTo>
                  <a:pt x="303" y="252"/>
                </a:lnTo>
                <a:lnTo>
                  <a:pt x="310" y="234"/>
                </a:lnTo>
                <a:lnTo>
                  <a:pt x="319" y="215"/>
                </a:lnTo>
                <a:lnTo>
                  <a:pt x="329" y="197"/>
                </a:lnTo>
                <a:lnTo>
                  <a:pt x="342" y="182"/>
                </a:lnTo>
                <a:lnTo>
                  <a:pt x="378" y="183"/>
                </a:lnTo>
                <a:lnTo>
                  <a:pt x="374" y="189"/>
                </a:lnTo>
                <a:lnTo>
                  <a:pt x="367" y="198"/>
                </a:lnTo>
                <a:lnTo>
                  <a:pt x="361" y="210"/>
                </a:lnTo>
                <a:lnTo>
                  <a:pt x="354" y="225"/>
                </a:lnTo>
                <a:lnTo>
                  <a:pt x="349" y="242"/>
                </a:lnTo>
                <a:lnTo>
                  <a:pt x="346" y="263"/>
                </a:lnTo>
                <a:lnTo>
                  <a:pt x="345" y="288"/>
                </a:lnTo>
                <a:lnTo>
                  <a:pt x="346" y="315"/>
                </a:lnTo>
                <a:lnTo>
                  <a:pt x="346" y="312"/>
                </a:lnTo>
                <a:lnTo>
                  <a:pt x="347" y="302"/>
                </a:lnTo>
                <a:lnTo>
                  <a:pt x="348" y="289"/>
                </a:lnTo>
                <a:lnTo>
                  <a:pt x="351" y="273"/>
                </a:lnTo>
                <a:lnTo>
                  <a:pt x="356" y="254"/>
                </a:lnTo>
                <a:lnTo>
                  <a:pt x="361" y="235"/>
                </a:lnTo>
                <a:lnTo>
                  <a:pt x="370" y="216"/>
                </a:lnTo>
                <a:lnTo>
                  <a:pt x="381" y="199"/>
                </a:lnTo>
                <a:lnTo>
                  <a:pt x="395" y="184"/>
                </a:lnTo>
                <a:lnTo>
                  <a:pt x="435" y="187"/>
                </a:lnTo>
                <a:lnTo>
                  <a:pt x="419" y="210"/>
                </a:lnTo>
                <a:lnTo>
                  <a:pt x="408" y="232"/>
                </a:lnTo>
                <a:lnTo>
                  <a:pt x="400" y="251"/>
                </a:lnTo>
                <a:lnTo>
                  <a:pt x="395" y="269"/>
                </a:lnTo>
                <a:lnTo>
                  <a:pt x="393" y="283"/>
                </a:lnTo>
                <a:lnTo>
                  <a:pt x="391" y="291"/>
                </a:lnTo>
                <a:lnTo>
                  <a:pt x="391" y="294"/>
                </a:lnTo>
                <a:lnTo>
                  <a:pt x="399" y="265"/>
                </a:lnTo>
                <a:lnTo>
                  <a:pt x="409" y="241"/>
                </a:lnTo>
                <a:lnTo>
                  <a:pt x="420" y="221"/>
                </a:lnTo>
                <a:lnTo>
                  <a:pt x="431" y="205"/>
                </a:lnTo>
                <a:lnTo>
                  <a:pt x="440" y="195"/>
                </a:lnTo>
                <a:lnTo>
                  <a:pt x="447" y="188"/>
                </a:lnTo>
                <a:lnTo>
                  <a:pt x="483" y="190"/>
                </a:lnTo>
                <a:lnTo>
                  <a:pt x="464" y="211"/>
                </a:lnTo>
                <a:lnTo>
                  <a:pt x="451" y="229"/>
                </a:lnTo>
                <a:lnTo>
                  <a:pt x="444" y="245"/>
                </a:lnTo>
                <a:lnTo>
                  <a:pt x="439" y="259"/>
                </a:lnTo>
                <a:lnTo>
                  <a:pt x="438" y="269"/>
                </a:lnTo>
                <a:lnTo>
                  <a:pt x="438" y="275"/>
                </a:lnTo>
                <a:lnTo>
                  <a:pt x="438" y="277"/>
                </a:lnTo>
                <a:lnTo>
                  <a:pt x="445" y="254"/>
                </a:lnTo>
                <a:lnTo>
                  <a:pt x="453" y="236"/>
                </a:lnTo>
                <a:lnTo>
                  <a:pt x="464" y="220"/>
                </a:lnTo>
                <a:lnTo>
                  <a:pt x="474" y="207"/>
                </a:lnTo>
                <a:lnTo>
                  <a:pt x="484" y="198"/>
                </a:lnTo>
                <a:lnTo>
                  <a:pt x="490" y="191"/>
                </a:lnTo>
                <a:lnTo>
                  <a:pt x="582" y="201"/>
                </a:lnTo>
                <a:lnTo>
                  <a:pt x="570" y="208"/>
                </a:lnTo>
                <a:lnTo>
                  <a:pt x="556" y="216"/>
                </a:lnTo>
                <a:lnTo>
                  <a:pt x="539" y="228"/>
                </a:lnTo>
                <a:lnTo>
                  <a:pt x="521" y="245"/>
                </a:lnTo>
                <a:lnTo>
                  <a:pt x="500" y="265"/>
                </a:lnTo>
                <a:lnTo>
                  <a:pt x="477" y="290"/>
                </a:lnTo>
                <a:lnTo>
                  <a:pt x="452" y="322"/>
                </a:lnTo>
                <a:lnTo>
                  <a:pt x="432" y="344"/>
                </a:lnTo>
                <a:lnTo>
                  <a:pt x="410" y="360"/>
                </a:lnTo>
                <a:lnTo>
                  <a:pt x="386" y="371"/>
                </a:lnTo>
                <a:lnTo>
                  <a:pt x="362" y="377"/>
                </a:lnTo>
                <a:lnTo>
                  <a:pt x="336" y="379"/>
                </a:lnTo>
                <a:lnTo>
                  <a:pt x="311" y="376"/>
                </a:lnTo>
                <a:lnTo>
                  <a:pt x="285" y="370"/>
                </a:lnTo>
                <a:lnTo>
                  <a:pt x="259" y="360"/>
                </a:lnTo>
                <a:lnTo>
                  <a:pt x="234" y="346"/>
                </a:lnTo>
                <a:lnTo>
                  <a:pt x="210" y="328"/>
                </a:lnTo>
                <a:lnTo>
                  <a:pt x="178" y="302"/>
                </a:lnTo>
                <a:lnTo>
                  <a:pt x="149" y="279"/>
                </a:lnTo>
                <a:lnTo>
                  <a:pt x="125" y="260"/>
                </a:lnTo>
                <a:lnTo>
                  <a:pt x="103" y="244"/>
                </a:lnTo>
                <a:lnTo>
                  <a:pt x="85" y="229"/>
                </a:lnTo>
                <a:lnTo>
                  <a:pt x="69" y="219"/>
                </a:lnTo>
                <a:lnTo>
                  <a:pt x="56" y="210"/>
                </a:lnTo>
                <a:lnTo>
                  <a:pt x="46" y="203"/>
                </a:lnTo>
                <a:lnTo>
                  <a:pt x="36" y="197"/>
                </a:lnTo>
                <a:lnTo>
                  <a:pt x="27" y="192"/>
                </a:lnTo>
                <a:lnTo>
                  <a:pt x="19" y="189"/>
                </a:lnTo>
                <a:lnTo>
                  <a:pt x="13" y="186"/>
                </a:lnTo>
                <a:lnTo>
                  <a:pt x="7" y="184"/>
                </a:lnTo>
                <a:lnTo>
                  <a:pt x="1" y="180"/>
                </a:lnTo>
                <a:lnTo>
                  <a:pt x="11" y="180"/>
                </a:lnTo>
                <a:lnTo>
                  <a:pt x="27" y="179"/>
                </a:lnTo>
                <a:lnTo>
                  <a:pt x="48" y="179"/>
                </a:lnTo>
                <a:lnTo>
                  <a:pt x="75" y="178"/>
                </a:lnTo>
                <a:lnTo>
                  <a:pt x="105" y="177"/>
                </a:lnTo>
                <a:lnTo>
                  <a:pt x="140" y="177"/>
                </a:lnTo>
                <a:lnTo>
                  <a:pt x="137" y="183"/>
                </a:lnTo>
                <a:lnTo>
                  <a:pt x="133" y="192"/>
                </a:lnTo>
                <a:lnTo>
                  <a:pt x="128" y="207"/>
                </a:lnTo>
                <a:lnTo>
                  <a:pt x="125" y="225"/>
                </a:lnTo>
                <a:lnTo>
                  <a:pt x="126" y="222"/>
                </a:lnTo>
                <a:lnTo>
                  <a:pt x="127" y="215"/>
                </a:lnTo>
                <a:lnTo>
                  <a:pt x="130" y="207"/>
                </a:lnTo>
                <a:lnTo>
                  <a:pt x="135" y="196"/>
                </a:lnTo>
                <a:lnTo>
                  <a:pt x="139" y="186"/>
                </a:lnTo>
                <a:lnTo>
                  <a:pt x="145" y="177"/>
                </a:lnTo>
                <a:lnTo>
                  <a:pt x="179" y="177"/>
                </a:lnTo>
                <a:close/>
                <a:moveTo>
                  <a:pt x="339" y="0"/>
                </a:moveTo>
                <a:lnTo>
                  <a:pt x="363" y="0"/>
                </a:lnTo>
                <a:lnTo>
                  <a:pt x="386" y="5"/>
                </a:lnTo>
                <a:lnTo>
                  <a:pt x="408" y="15"/>
                </a:lnTo>
                <a:lnTo>
                  <a:pt x="428" y="30"/>
                </a:lnTo>
                <a:lnTo>
                  <a:pt x="448" y="52"/>
                </a:lnTo>
                <a:lnTo>
                  <a:pt x="469" y="79"/>
                </a:lnTo>
                <a:lnTo>
                  <a:pt x="486" y="103"/>
                </a:lnTo>
                <a:lnTo>
                  <a:pt x="502" y="124"/>
                </a:lnTo>
                <a:lnTo>
                  <a:pt x="518" y="142"/>
                </a:lnTo>
                <a:lnTo>
                  <a:pt x="532" y="158"/>
                </a:lnTo>
                <a:lnTo>
                  <a:pt x="545" y="170"/>
                </a:lnTo>
                <a:lnTo>
                  <a:pt x="560" y="180"/>
                </a:lnTo>
                <a:lnTo>
                  <a:pt x="576" y="188"/>
                </a:lnTo>
                <a:lnTo>
                  <a:pt x="530" y="182"/>
                </a:lnTo>
                <a:lnTo>
                  <a:pt x="481" y="177"/>
                </a:lnTo>
                <a:lnTo>
                  <a:pt x="472" y="168"/>
                </a:lnTo>
                <a:lnTo>
                  <a:pt x="462" y="154"/>
                </a:lnTo>
                <a:lnTo>
                  <a:pt x="451" y="137"/>
                </a:lnTo>
                <a:lnTo>
                  <a:pt x="443" y="115"/>
                </a:lnTo>
                <a:lnTo>
                  <a:pt x="436" y="90"/>
                </a:lnTo>
                <a:lnTo>
                  <a:pt x="436" y="92"/>
                </a:lnTo>
                <a:lnTo>
                  <a:pt x="436" y="99"/>
                </a:lnTo>
                <a:lnTo>
                  <a:pt x="437" y="109"/>
                </a:lnTo>
                <a:lnTo>
                  <a:pt x="439" y="122"/>
                </a:lnTo>
                <a:lnTo>
                  <a:pt x="446" y="138"/>
                </a:lnTo>
                <a:lnTo>
                  <a:pt x="457" y="157"/>
                </a:lnTo>
                <a:lnTo>
                  <a:pt x="472" y="177"/>
                </a:lnTo>
                <a:lnTo>
                  <a:pt x="448" y="175"/>
                </a:lnTo>
                <a:lnTo>
                  <a:pt x="441" y="168"/>
                </a:lnTo>
                <a:lnTo>
                  <a:pt x="432" y="158"/>
                </a:lnTo>
                <a:lnTo>
                  <a:pt x="420" y="142"/>
                </a:lnTo>
                <a:lnTo>
                  <a:pt x="409" y="123"/>
                </a:lnTo>
                <a:lnTo>
                  <a:pt x="398" y="99"/>
                </a:lnTo>
                <a:lnTo>
                  <a:pt x="390" y="71"/>
                </a:lnTo>
                <a:lnTo>
                  <a:pt x="390" y="74"/>
                </a:lnTo>
                <a:lnTo>
                  <a:pt x="391" y="83"/>
                </a:lnTo>
                <a:lnTo>
                  <a:pt x="394" y="96"/>
                </a:lnTo>
                <a:lnTo>
                  <a:pt x="399" y="112"/>
                </a:lnTo>
                <a:lnTo>
                  <a:pt x="407" y="131"/>
                </a:lnTo>
                <a:lnTo>
                  <a:pt x="419" y="152"/>
                </a:lnTo>
                <a:lnTo>
                  <a:pt x="435" y="175"/>
                </a:lnTo>
                <a:lnTo>
                  <a:pt x="395" y="173"/>
                </a:lnTo>
                <a:lnTo>
                  <a:pt x="381" y="159"/>
                </a:lnTo>
                <a:lnTo>
                  <a:pt x="370" y="141"/>
                </a:lnTo>
                <a:lnTo>
                  <a:pt x="361" y="123"/>
                </a:lnTo>
                <a:lnTo>
                  <a:pt x="354" y="103"/>
                </a:lnTo>
                <a:lnTo>
                  <a:pt x="349" y="85"/>
                </a:lnTo>
                <a:lnTo>
                  <a:pt x="346" y="68"/>
                </a:lnTo>
                <a:lnTo>
                  <a:pt x="344" y="55"/>
                </a:lnTo>
                <a:lnTo>
                  <a:pt x="342" y="47"/>
                </a:lnTo>
                <a:lnTo>
                  <a:pt x="342" y="43"/>
                </a:lnTo>
                <a:lnTo>
                  <a:pt x="341" y="73"/>
                </a:lnTo>
                <a:lnTo>
                  <a:pt x="345" y="99"/>
                </a:lnTo>
                <a:lnTo>
                  <a:pt x="350" y="121"/>
                </a:lnTo>
                <a:lnTo>
                  <a:pt x="357" y="139"/>
                </a:lnTo>
                <a:lnTo>
                  <a:pt x="364" y="153"/>
                </a:lnTo>
                <a:lnTo>
                  <a:pt x="372" y="165"/>
                </a:lnTo>
                <a:lnTo>
                  <a:pt x="377" y="173"/>
                </a:lnTo>
                <a:lnTo>
                  <a:pt x="352" y="172"/>
                </a:lnTo>
                <a:lnTo>
                  <a:pt x="339" y="157"/>
                </a:lnTo>
                <a:lnTo>
                  <a:pt x="328" y="139"/>
                </a:lnTo>
                <a:lnTo>
                  <a:pt x="319" y="120"/>
                </a:lnTo>
                <a:lnTo>
                  <a:pt x="312" y="102"/>
                </a:lnTo>
                <a:lnTo>
                  <a:pt x="307" y="86"/>
                </a:lnTo>
                <a:lnTo>
                  <a:pt x="303" y="73"/>
                </a:lnTo>
                <a:lnTo>
                  <a:pt x="301" y="63"/>
                </a:lnTo>
                <a:lnTo>
                  <a:pt x="300" y="61"/>
                </a:lnTo>
                <a:lnTo>
                  <a:pt x="303" y="85"/>
                </a:lnTo>
                <a:lnTo>
                  <a:pt x="309" y="109"/>
                </a:lnTo>
                <a:lnTo>
                  <a:pt x="316" y="129"/>
                </a:lnTo>
                <a:lnTo>
                  <a:pt x="325" y="147"/>
                </a:lnTo>
                <a:lnTo>
                  <a:pt x="333" y="161"/>
                </a:lnTo>
                <a:lnTo>
                  <a:pt x="339" y="172"/>
                </a:lnTo>
                <a:lnTo>
                  <a:pt x="298" y="172"/>
                </a:lnTo>
                <a:lnTo>
                  <a:pt x="282" y="151"/>
                </a:lnTo>
                <a:lnTo>
                  <a:pt x="271" y="131"/>
                </a:lnTo>
                <a:lnTo>
                  <a:pt x="264" y="114"/>
                </a:lnTo>
                <a:lnTo>
                  <a:pt x="260" y="99"/>
                </a:lnTo>
                <a:lnTo>
                  <a:pt x="259" y="89"/>
                </a:lnTo>
                <a:lnTo>
                  <a:pt x="258" y="86"/>
                </a:lnTo>
                <a:lnTo>
                  <a:pt x="259" y="109"/>
                </a:lnTo>
                <a:lnTo>
                  <a:pt x="264" y="130"/>
                </a:lnTo>
                <a:lnTo>
                  <a:pt x="272" y="148"/>
                </a:lnTo>
                <a:lnTo>
                  <a:pt x="279" y="162"/>
                </a:lnTo>
                <a:lnTo>
                  <a:pt x="287" y="172"/>
                </a:lnTo>
                <a:lnTo>
                  <a:pt x="241" y="172"/>
                </a:lnTo>
                <a:lnTo>
                  <a:pt x="230" y="158"/>
                </a:lnTo>
                <a:lnTo>
                  <a:pt x="223" y="142"/>
                </a:lnTo>
                <a:lnTo>
                  <a:pt x="216" y="127"/>
                </a:lnTo>
                <a:lnTo>
                  <a:pt x="211" y="112"/>
                </a:lnTo>
                <a:lnTo>
                  <a:pt x="208" y="100"/>
                </a:lnTo>
                <a:lnTo>
                  <a:pt x="205" y="91"/>
                </a:lnTo>
                <a:lnTo>
                  <a:pt x="205" y="89"/>
                </a:lnTo>
                <a:lnTo>
                  <a:pt x="208" y="110"/>
                </a:lnTo>
                <a:lnTo>
                  <a:pt x="211" y="129"/>
                </a:lnTo>
                <a:lnTo>
                  <a:pt x="216" y="145"/>
                </a:lnTo>
                <a:lnTo>
                  <a:pt x="223" y="157"/>
                </a:lnTo>
                <a:lnTo>
                  <a:pt x="228" y="166"/>
                </a:lnTo>
                <a:lnTo>
                  <a:pt x="233" y="172"/>
                </a:lnTo>
                <a:lnTo>
                  <a:pt x="192" y="173"/>
                </a:lnTo>
                <a:lnTo>
                  <a:pt x="189" y="166"/>
                </a:lnTo>
                <a:lnTo>
                  <a:pt x="185" y="155"/>
                </a:lnTo>
                <a:lnTo>
                  <a:pt x="179" y="142"/>
                </a:lnTo>
                <a:lnTo>
                  <a:pt x="175" y="127"/>
                </a:lnTo>
                <a:lnTo>
                  <a:pt x="172" y="112"/>
                </a:lnTo>
                <a:lnTo>
                  <a:pt x="172" y="115"/>
                </a:lnTo>
                <a:lnTo>
                  <a:pt x="173" y="124"/>
                </a:lnTo>
                <a:lnTo>
                  <a:pt x="175" y="138"/>
                </a:lnTo>
                <a:lnTo>
                  <a:pt x="180" y="154"/>
                </a:lnTo>
                <a:lnTo>
                  <a:pt x="189" y="173"/>
                </a:lnTo>
                <a:lnTo>
                  <a:pt x="153" y="174"/>
                </a:lnTo>
                <a:lnTo>
                  <a:pt x="148" y="165"/>
                </a:lnTo>
                <a:lnTo>
                  <a:pt x="143" y="155"/>
                </a:lnTo>
                <a:lnTo>
                  <a:pt x="139" y="146"/>
                </a:lnTo>
                <a:lnTo>
                  <a:pt x="136" y="137"/>
                </a:lnTo>
                <a:lnTo>
                  <a:pt x="135" y="130"/>
                </a:lnTo>
                <a:lnTo>
                  <a:pt x="134" y="128"/>
                </a:lnTo>
                <a:lnTo>
                  <a:pt x="137" y="145"/>
                </a:lnTo>
                <a:lnTo>
                  <a:pt x="141" y="158"/>
                </a:lnTo>
                <a:lnTo>
                  <a:pt x="146" y="167"/>
                </a:lnTo>
                <a:lnTo>
                  <a:pt x="149" y="174"/>
                </a:lnTo>
                <a:lnTo>
                  <a:pt x="113" y="175"/>
                </a:lnTo>
                <a:lnTo>
                  <a:pt x="80" y="176"/>
                </a:lnTo>
                <a:lnTo>
                  <a:pt x="52" y="178"/>
                </a:lnTo>
                <a:lnTo>
                  <a:pt x="29" y="179"/>
                </a:lnTo>
                <a:lnTo>
                  <a:pt x="12" y="180"/>
                </a:lnTo>
                <a:lnTo>
                  <a:pt x="1" y="180"/>
                </a:lnTo>
                <a:lnTo>
                  <a:pt x="0" y="180"/>
                </a:lnTo>
                <a:lnTo>
                  <a:pt x="1" y="179"/>
                </a:lnTo>
                <a:lnTo>
                  <a:pt x="6" y="178"/>
                </a:lnTo>
                <a:lnTo>
                  <a:pt x="14" y="176"/>
                </a:lnTo>
                <a:lnTo>
                  <a:pt x="25" y="171"/>
                </a:lnTo>
                <a:lnTo>
                  <a:pt x="40" y="164"/>
                </a:lnTo>
                <a:lnTo>
                  <a:pt x="58" y="154"/>
                </a:lnTo>
                <a:lnTo>
                  <a:pt x="79" y="142"/>
                </a:lnTo>
                <a:lnTo>
                  <a:pt x="104" y="126"/>
                </a:lnTo>
                <a:lnTo>
                  <a:pt x="133" y="106"/>
                </a:lnTo>
                <a:lnTo>
                  <a:pt x="165" y="84"/>
                </a:lnTo>
                <a:lnTo>
                  <a:pt x="189" y="65"/>
                </a:lnTo>
                <a:lnTo>
                  <a:pt x="214" y="48"/>
                </a:lnTo>
                <a:lnTo>
                  <a:pt x="240" y="33"/>
                </a:lnTo>
                <a:lnTo>
                  <a:pt x="265" y="21"/>
                </a:lnTo>
                <a:lnTo>
                  <a:pt x="290" y="10"/>
                </a:lnTo>
                <a:lnTo>
                  <a:pt x="315" y="3"/>
                </a:lnTo>
                <a:lnTo>
                  <a:pt x="339" y="0"/>
                </a:lnTo>
                <a:close/>
              </a:path>
            </a:pathLst>
          </a:custGeom>
          <a:solidFill>
            <a:srgbClr val="C4CFD9"/>
          </a:solidFill>
          <a:ln w="25400" cap="flat" cmpd="sng" algn="ctr">
            <a:noFill/>
            <a:prstDash val="solid"/>
          </a:ln>
          <a:effectLst/>
        </p:spPr>
        <p:txBody>
          <a:bodyPr rot="0" spcFirstLastPara="0" vertOverflow="overflow" horzOverflow="overflow" vert="horz" wrap="square" lIns="91417" tIns="45708" rIns="91417" bIns="45708"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900" b="0" i="0" u="none" strike="noStrike" kern="0" cap="none" spc="0" normalizeH="0" baseline="0" noProof="0">
              <a:ln>
                <a:noFill/>
              </a:ln>
              <a:solidFill>
                <a:schemeClr val="bg1"/>
              </a:solidFill>
              <a:effectLst/>
              <a:uLnTx/>
              <a:uFillTx/>
              <a:cs typeface="+mn-ea"/>
              <a:sym typeface="+mn-lt"/>
            </a:endParaRPr>
          </a:p>
        </p:txBody>
      </p:sp>
      <p:grpSp>
        <p:nvGrpSpPr>
          <p:cNvPr id="55" name="组合 75"/>
          <p:cNvGrpSpPr/>
          <p:nvPr/>
        </p:nvGrpSpPr>
        <p:grpSpPr>
          <a:xfrm>
            <a:off x="3535962" y="4667665"/>
            <a:ext cx="1175551" cy="398873"/>
            <a:chOff x="3579813" y="5202238"/>
            <a:chExt cx="1239838" cy="420687"/>
          </a:xfrm>
          <a:solidFill>
            <a:srgbClr val="C4CFD9"/>
          </a:solidFill>
        </p:grpSpPr>
        <p:sp>
          <p:nvSpPr>
            <p:cNvPr id="77" name="Freeform 16"/>
            <p:cNvSpPr>
              <a:spLocks noEditPoints="1"/>
            </p:cNvSpPr>
            <p:nvPr/>
          </p:nvSpPr>
          <p:spPr bwMode="auto">
            <a:xfrm>
              <a:off x="3579813" y="5456238"/>
              <a:ext cx="166688" cy="166687"/>
            </a:xfrm>
            <a:custGeom>
              <a:avLst/>
              <a:gdLst>
                <a:gd name="T0" fmla="*/ 43 w 105"/>
                <a:gd name="T1" fmla="*/ 10 h 105"/>
                <a:gd name="T2" fmla="*/ 29 w 105"/>
                <a:gd name="T3" fmla="*/ 15 h 105"/>
                <a:gd name="T4" fmla="*/ 16 w 105"/>
                <a:gd name="T5" fmla="*/ 28 h 105"/>
                <a:gd name="T6" fmla="*/ 12 w 105"/>
                <a:gd name="T7" fmla="*/ 37 h 105"/>
                <a:gd name="T8" fmla="*/ 9 w 105"/>
                <a:gd name="T9" fmla="*/ 52 h 105"/>
                <a:gd name="T10" fmla="*/ 12 w 105"/>
                <a:gd name="T11" fmla="*/ 68 h 105"/>
                <a:gd name="T12" fmla="*/ 22 w 105"/>
                <a:gd name="T13" fmla="*/ 83 h 105"/>
                <a:gd name="T14" fmla="*/ 43 w 105"/>
                <a:gd name="T15" fmla="*/ 95 h 105"/>
                <a:gd name="T16" fmla="*/ 63 w 105"/>
                <a:gd name="T17" fmla="*/ 95 h 105"/>
                <a:gd name="T18" fmla="*/ 77 w 105"/>
                <a:gd name="T19" fmla="*/ 89 h 105"/>
                <a:gd name="T20" fmla="*/ 95 w 105"/>
                <a:gd name="T21" fmla="*/ 69 h 105"/>
                <a:gd name="T22" fmla="*/ 97 w 105"/>
                <a:gd name="T23" fmla="*/ 52 h 105"/>
                <a:gd name="T24" fmla="*/ 95 w 105"/>
                <a:gd name="T25" fmla="*/ 36 h 105"/>
                <a:gd name="T26" fmla="*/ 84 w 105"/>
                <a:gd name="T27" fmla="*/ 22 h 105"/>
                <a:gd name="T28" fmla="*/ 70 w 105"/>
                <a:gd name="T29" fmla="*/ 11 h 105"/>
                <a:gd name="T30" fmla="*/ 53 w 105"/>
                <a:gd name="T31" fmla="*/ 8 h 105"/>
                <a:gd name="T32" fmla="*/ 63 w 105"/>
                <a:gd name="T33" fmla="*/ 1 h 105"/>
                <a:gd name="T34" fmla="*/ 75 w 105"/>
                <a:gd name="T35" fmla="*/ 4 h 105"/>
                <a:gd name="T36" fmla="*/ 90 w 105"/>
                <a:gd name="T37" fmla="*/ 15 h 105"/>
                <a:gd name="T38" fmla="*/ 101 w 105"/>
                <a:gd name="T39" fmla="*/ 30 h 105"/>
                <a:gd name="T40" fmla="*/ 104 w 105"/>
                <a:gd name="T41" fmla="*/ 42 h 105"/>
                <a:gd name="T42" fmla="*/ 104 w 105"/>
                <a:gd name="T43" fmla="*/ 62 h 105"/>
                <a:gd name="T44" fmla="*/ 101 w 105"/>
                <a:gd name="T45" fmla="*/ 75 h 105"/>
                <a:gd name="T46" fmla="*/ 84 w 105"/>
                <a:gd name="T47" fmla="*/ 95 h 105"/>
                <a:gd name="T48" fmla="*/ 72 w 105"/>
                <a:gd name="T49" fmla="*/ 102 h 105"/>
                <a:gd name="T50" fmla="*/ 53 w 105"/>
                <a:gd name="T51" fmla="*/ 105 h 105"/>
                <a:gd name="T52" fmla="*/ 34 w 105"/>
                <a:gd name="T53" fmla="*/ 102 h 105"/>
                <a:gd name="T54" fmla="*/ 15 w 105"/>
                <a:gd name="T55" fmla="*/ 90 h 105"/>
                <a:gd name="T56" fmla="*/ 5 w 105"/>
                <a:gd name="T57" fmla="*/ 75 h 105"/>
                <a:gd name="T58" fmla="*/ 0 w 105"/>
                <a:gd name="T59" fmla="*/ 52 h 105"/>
                <a:gd name="T60" fmla="*/ 1 w 105"/>
                <a:gd name="T61" fmla="*/ 42 h 105"/>
                <a:gd name="T62" fmla="*/ 5 w 105"/>
                <a:gd name="T63" fmla="*/ 30 h 105"/>
                <a:gd name="T64" fmla="*/ 15 w 105"/>
                <a:gd name="T65" fmla="*/ 15 h 105"/>
                <a:gd name="T66" fmla="*/ 30 w 105"/>
                <a:gd name="T67" fmla="*/ 4 h 105"/>
                <a:gd name="T68" fmla="*/ 43 w 105"/>
                <a:gd name="T69"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05">
                  <a:moveTo>
                    <a:pt x="53" y="8"/>
                  </a:moveTo>
                  <a:lnTo>
                    <a:pt x="43" y="10"/>
                  </a:lnTo>
                  <a:lnTo>
                    <a:pt x="36" y="12"/>
                  </a:lnTo>
                  <a:lnTo>
                    <a:pt x="29" y="15"/>
                  </a:lnTo>
                  <a:lnTo>
                    <a:pt x="22" y="22"/>
                  </a:lnTo>
                  <a:lnTo>
                    <a:pt x="16" y="28"/>
                  </a:lnTo>
                  <a:lnTo>
                    <a:pt x="12" y="37"/>
                  </a:lnTo>
                  <a:lnTo>
                    <a:pt x="12" y="37"/>
                  </a:lnTo>
                  <a:lnTo>
                    <a:pt x="10" y="42"/>
                  </a:lnTo>
                  <a:lnTo>
                    <a:pt x="9" y="52"/>
                  </a:lnTo>
                  <a:lnTo>
                    <a:pt x="10" y="62"/>
                  </a:lnTo>
                  <a:lnTo>
                    <a:pt x="12" y="68"/>
                  </a:lnTo>
                  <a:lnTo>
                    <a:pt x="16" y="76"/>
                  </a:lnTo>
                  <a:lnTo>
                    <a:pt x="22" y="83"/>
                  </a:lnTo>
                  <a:lnTo>
                    <a:pt x="36" y="94"/>
                  </a:lnTo>
                  <a:lnTo>
                    <a:pt x="43" y="95"/>
                  </a:lnTo>
                  <a:lnTo>
                    <a:pt x="53" y="97"/>
                  </a:lnTo>
                  <a:lnTo>
                    <a:pt x="63" y="95"/>
                  </a:lnTo>
                  <a:lnTo>
                    <a:pt x="70" y="94"/>
                  </a:lnTo>
                  <a:lnTo>
                    <a:pt x="77" y="89"/>
                  </a:lnTo>
                  <a:lnTo>
                    <a:pt x="84" y="83"/>
                  </a:lnTo>
                  <a:lnTo>
                    <a:pt x="95" y="69"/>
                  </a:lnTo>
                  <a:lnTo>
                    <a:pt x="96" y="62"/>
                  </a:lnTo>
                  <a:lnTo>
                    <a:pt x="97" y="52"/>
                  </a:lnTo>
                  <a:lnTo>
                    <a:pt x="96" y="42"/>
                  </a:lnTo>
                  <a:lnTo>
                    <a:pt x="95" y="36"/>
                  </a:lnTo>
                  <a:lnTo>
                    <a:pt x="89" y="28"/>
                  </a:lnTo>
                  <a:lnTo>
                    <a:pt x="84" y="22"/>
                  </a:lnTo>
                  <a:lnTo>
                    <a:pt x="77" y="15"/>
                  </a:lnTo>
                  <a:lnTo>
                    <a:pt x="70" y="11"/>
                  </a:lnTo>
                  <a:lnTo>
                    <a:pt x="63" y="10"/>
                  </a:lnTo>
                  <a:lnTo>
                    <a:pt x="53" y="8"/>
                  </a:lnTo>
                  <a:close/>
                  <a:moveTo>
                    <a:pt x="53" y="0"/>
                  </a:moveTo>
                  <a:lnTo>
                    <a:pt x="63" y="1"/>
                  </a:lnTo>
                  <a:lnTo>
                    <a:pt x="72" y="3"/>
                  </a:lnTo>
                  <a:lnTo>
                    <a:pt x="75" y="4"/>
                  </a:lnTo>
                  <a:lnTo>
                    <a:pt x="84" y="8"/>
                  </a:lnTo>
                  <a:lnTo>
                    <a:pt x="90" y="15"/>
                  </a:lnTo>
                  <a:lnTo>
                    <a:pt x="96" y="22"/>
                  </a:lnTo>
                  <a:lnTo>
                    <a:pt x="101" y="30"/>
                  </a:lnTo>
                  <a:lnTo>
                    <a:pt x="102" y="33"/>
                  </a:lnTo>
                  <a:lnTo>
                    <a:pt x="104" y="42"/>
                  </a:lnTo>
                  <a:lnTo>
                    <a:pt x="105" y="52"/>
                  </a:lnTo>
                  <a:lnTo>
                    <a:pt x="104" y="62"/>
                  </a:lnTo>
                  <a:lnTo>
                    <a:pt x="102" y="72"/>
                  </a:lnTo>
                  <a:lnTo>
                    <a:pt x="101" y="75"/>
                  </a:lnTo>
                  <a:lnTo>
                    <a:pt x="90" y="90"/>
                  </a:lnTo>
                  <a:lnTo>
                    <a:pt x="84" y="95"/>
                  </a:lnTo>
                  <a:lnTo>
                    <a:pt x="75" y="101"/>
                  </a:lnTo>
                  <a:lnTo>
                    <a:pt x="72" y="102"/>
                  </a:lnTo>
                  <a:lnTo>
                    <a:pt x="63" y="104"/>
                  </a:lnTo>
                  <a:lnTo>
                    <a:pt x="53" y="105"/>
                  </a:lnTo>
                  <a:lnTo>
                    <a:pt x="43" y="104"/>
                  </a:lnTo>
                  <a:lnTo>
                    <a:pt x="34" y="102"/>
                  </a:lnTo>
                  <a:lnTo>
                    <a:pt x="30" y="101"/>
                  </a:lnTo>
                  <a:lnTo>
                    <a:pt x="15" y="90"/>
                  </a:lnTo>
                  <a:lnTo>
                    <a:pt x="10" y="82"/>
                  </a:lnTo>
                  <a:lnTo>
                    <a:pt x="5" y="75"/>
                  </a:lnTo>
                  <a:lnTo>
                    <a:pt x="1" y="62"/>
                  </a:lnTo>
                  <a:lnTo>
                    <a:pt x="0" y="52"/>
                  </a:lnTo>
                  <a:lnTo>
                    <a:pt x="0" y="52"/>
                  </a:lnTo>
                  <a:lnTo>
                    <a:pt x="1" y="42"/>
                  </a:lnTo>
                  <a:lnTo>
                    <a:pt x="4" y="33"/>
                  </a:lnTo>
                  <a:lnTo>
                    <a:pt x="5" y="30"/>
                  </a:lnTo>
                  <a:lnTo>
                    <a:pt x="10" y="22"/>
                  </a:lnTo>
                  <a:lnTo>
                    <a:pt x="15" y="15"/>
                  </a:lnTo>
                  <a:lnTo>
                    <a:pt x="23" y="8"/>
                  </a:lnTo>
                  <a:lnTo>
                    <a:pt x="30" y="4"/>
                  </a:lnTo>
                  <a:lnTo>
                    <a:pt x="34" y="3"/>
                  </a:lnTo>
                  <a:lnTo>
                    <a:pt x="43" y="1"/>
                  </a:lnTo>
                  <a:lnTo>
                    <a:pt x="53"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78" name="Freeform 17"/>
            <p:cNvSpPr/>
            <p:nvPr/>
          </p:nvSpPr>
          <p:spPr bwMode="auto">
            <a:xfrm>
              <a:off x="3622675" y="5499100"/>
              <a:ext cx="80963" cy="79375"/>
            </a:xfrm>
            <a:custGeom>
              <a:avLst/>
              <a:gdLst>
                <a:gd name="T0" fmla="*/ 26 w 51"/>
                <a:gd name="T1" fmla="*/ 0 h 50"/>
                <a:gd name="T2" fmla="*/ 36 w 51"/>
                <a:gd name="T3" fmla="*/ 2 h 50"/>
                <a:gd name="T4" fmla="*/ 44 w 51"/>
                <a:gd name="T5" fmla="*/ 8 h 50"/>
                <a:gd name="T6" fmla="*/ 49 w 51"/>
                <a:gd name="T7" fmla="*/ 15 h 50"/>
                <a:gd name="T8" fmla="*/ 51 w 51"/>
                <a:gd name="T9" fmla="*/ 25 h 50"/>
                <a:gd name="T10" fmla="*/ 49 w 51"/>
                <a:gd name="T11" fmla="*/ 35 h 50"/>
                <a:gd name="T12" fmla="*/ 44 w 51"/>
                <a:gd name="T13" fmla="*/ 42 h 50"/>
                <a:gd name="T14" fmla="*/ 36 w 51"/>
                <a:gd name="T15" fmla="*/ 48 h 50"/>
                <a:gd name="T16" fmla="*/ 26 w 51"/>
                <a:gd name="T17" fmla="*/ 50 h 50"/>
                <a:gd name="T18" fmla="*/ 16 w 51"/>
                <a:gd name="T19" fmla="*/ 48 h 50"/>
                <a:gd name="T20" fmla="*/ 8 w 51"/>
                <a:gd name="T21" fmla="*/ 42 h 50"/>
                <a:gd name="T22" fmla="*/ 2 w 51"/>
                <a:gd name="T23" fmla="*/ 35 h 50"/>
                <a:gd name="T24" fmla="*/ 0 w 51"/>
                <a:gd name="T25" fmla="*/ 25 h 50"/>
                <a:gd name="T26" fmla="*/ 2 w 51"/>
                <a:gd name="T27" fmla="*/ 15 h 50"/>
                <a:gd name="T28" fmla="*/ 8 w 51"/>
                <a:gd name="T29" fmla="*/ 8 h 50"/>
                <a:gd name="T30" fmla="*/ 16 w 51"/>
                <a:gd name="T31" fmla="*/ 2 h 50"/>
                <a:gd name="T32" fmla="*/ 26 w 51"/>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0">
                  <a:moveTo>
                    <a:pt x="26" y="0"/>
                  </a:moveTo>
                  <a:lnTo>
                    <a:pt x="36" y="2"/>
                  </a:lnTo>
                  <a:lnTo>
                    <a:pt x="44" y="8"/>
                  </a:lnTo>
                  <a:lnTo>
                    <a:pt x="49" y="15"/>
                  </a:lnTo>
                  <a:lnTo>
                    <a:pt x="51" y="25"/>
                  </a:lnTo>
                  <a:lnTo>
                    <a:pt x="49" y="35"/>
                  </a:lnTo>
                  <a:lnTo>
                    <a:pt x="44" y="42"/>
                  </a:lnTo>
                  <a:lnTo>
                    <a:pt x="36" y="48"/>
                  </a:lnTo>
                  <a:lnTo>
                    <a:pt x="26" y="50"/>
                  </a:lnTo>
                  <a:lnTo>
                    <a:pt x="16" y="48"/>
                  </a:lnTo>
                  <a:lnTo>
                    <a:pt x="8" y="42"/>
                  </a:lnTo>
                  <a:lnTo>
                    <a:pt x="2" y="35"/>
                  </a:lnTo>
                  <a:lnTo>
                    <a:pt x="0" y="25"/>
                  </a:lnTo>
                  <a:lnTo>
                    <a:pt x="2" y="15"/>
                  </a:lnTo>
                  <a:lnTo>
                    <a:pt x="8" y="8"/>
                  </a:lnTo>
                  <a:lnTo>
                    <a:pt x="16" y="2"/>
                  </a:lnTo>
                  <a:lnTo>
                    <a:pt x="26"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79" name="Rectangle 18"/>
            <p:cNvSpPr>
              <a:spLocks noChangeArrowheads="1"/>
            </p:cNvSpPr>
            <p:nvPr/>
          </p:nvSpPr>
          <p:spPr bwMode="auto">
            <a:xfrm>
              <a:off x="3740150" y="5532438"/>
              <a:ext cx="14288" cy="12700"/>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80" name="Freeform 19"/>
            <p:cNvSpPr>
              <a:spLocks noEditPoints="1"/>
            </p:cNvSpPr>
            <p:nvPr/>
          </p:nvSpPr>
          <p:spPr bwMode="auto">
            <a:xfrm>
              <a:off x="3779838" y="5532438"/>
              <a:ext cx="989013" cy="12700"/>
            </a:xfrm>
            <a:custGeom>
              <a:avLst/>
              <a:gdLst>
                <a:gd name="T0" fmla="*/ 623 w 623"/>
                <a:gd name="T1" fmla="*/ 0 h 8"/>
                <a:gd name="T2" fmla="*/ 607 w 623"/>
                <a:gd name="T3" fmla="*/ 8 h 8"/>
                <a:gd name="T4" fmla="*/ 573 w 623"/>
                <a:gd name="T5" fmla="*/ 0 h 8"/>
                <a:gd name="T6" fmla="*/ 590 w 623"/>
                <a:gd name="T7" fmla="*/ 8 h 8"/>
                <a:gd name="T8" fmla="*/ 573 w 623"/>
                <a:gd name="T9" fmla="*/ 0 h 8"/>
                <a:gd name="T10" fmla="*/ 556 w 623"/>
                <a:gd name="T11" fmla="*/ 0 h 8"/>
                <a:gd name="T12" fmla="*/ 540 w 623"/>
                <a:gd name="T13" fmla="*/ 8 h 8"/>
                <a:gd name="T14" fmla="*/ 506 w 623"/>
                <a:gd name="T15" fmla="*/ 0 h 8"/>
                <a:gd name="T16" fmla="*/ 522 w 623"/>
                <a:gd name="T17" fmla="*/ 8 h 8"/>
                <a:gd name="T18" fmla="*/ 506 w 623"/>
                <a:gd name="T19" fmla="*/ 0 h 8"/>
                <a:gd name="T20" fmla="*/ 488 w 623"/>
                <a:gd name="T21" fmla="*/ 0 h 8"/>
                <a:gd name="T22" fmla="*/ 472 w 623"/>
                <a:gd name="T23" fmla="*/ 8 h 8"/>
                <a:gd name="T24" fmla="*/ 438 w 623"/>
                <a:gd name="T25" fmla="*/ 0 h 8"/>
                <a:gd name="T26" fmla="*/ 455 w 623"/>
                <a:gd name="T27" fmla="*/ 8 h 8"/>
                <a:gd name="T28" fmla="*/ 438 w 623"/>
                <a:gd name="T29" fmla="*/ 0 h 8"/>
                <a:gd name="T30" fmla="*/ 421 w 623"/>
                <a:gd name="T31" fmla="*/ 0 h 8"/>
                <a:gd name="T32" fmla="*/ 405 w 623"/>
                <a:gd name="T33" fmla="*/ 8 h 8"/>
                <a:gd name="T34" fmla="*/ 371 w 623"/>
                <a:gd name="T35" fmla="*/ 0 h 8"/>
                <a:gd name="T36" fmla="*/ 387 w 623"/>
                <a:gd name="T37" fmla="*/ 8 h 8"/>
                <a:gd name="T38" fmla="*/ 371 w 623"/>
                <a:gd name="T39" fmla="*/ 0 h 8"/>
                <a:gd name="T40" fmla="*/ 354 w 623"/>
                <a:gd name="T41" fmla="*/ 0 h 8"/>
                <a:gd name="T42" fmla="*/ 337 w 623"/>
                <a:gd name="T43" fmla="*/ 8 h 8"/>
                <a:gd name="T44" fmla="*/ 304 w 623"/>
                <a:gd name="T45" fmla="*/ 0 h 8"/>
                <a:gd name="T46" fmla="*/ 320 w 623"/>
                <a:gd name="T47" fmla="*/ 8 h 8"/>
                <a:gd name="T48" fmla="*/ 304 w 623"/>
                <a:gd name="T49" fmla="*/ 0 h 8"/>
                <a:gd name="T50" fmla="*/ 286 w 623"/>
                <a:gd name="T51" fmla="*/ 0 h 8"/>
                <a:gd name="T52" fmla="*/ 270 w 623"/>
                <a:gd name="T53" fmla="*/ 8 h 8"/>
                <a:gd name="T54" fmla="*/ 236 w 623"/>
                <a:gd name="T55" fmla="*/ 0 h 8"/>
                <a:gd name="T56" fmla="*/ 252 w 623"/>
                <a:gd name="T57" fmla="*/ 8 h 8"/>
                <a:gd name="T58" fmla="*/ 236 w 623"/>
                <a:gd name="T59" fmla="*/ 0 h 8"/>
                <a:gd name="T60" fmla="*/ 219 w 623"/>
                <a:gd name="T61" fmla="*/ 0 h 8"/>
                <a:gd name="T62" fmla="*/ 202 w 623"/>
                <a:gd name="T63" fmla="*/ 8 h 8"/>
                <a:gd name="T64" fmla="*/ 169 w 623"/>
                <a:gd name="T65" fmla="*/ 0 h 8"/>
                <a:gd name="T66" fmla="*/ 185 w 623"/>
                <a:gd name="T67" fmla="*/ 8 h 8"/>
                <a:gd name="T68" fmla="*/ 169 w 623"/>
                <a:gd name="T69" fmla="*/ 0 h 8"/>
                <a:gd name="T70" fmla="*/ 151 w 623"/>
                <a:gd name="T71" fmla="*/ 0 h 8"/>
                <a:gd name="T72" fmla="*/ 135 w 623"/>
                <a:gd name="T73" fmla="*/ 8 h 8"/>
                <a:gd name="T74" fmla="*/ 101 w 623"/>
                <a:gd name="T75" fmla="*/ 0 h 8"/>
                <a:gd name="T76" fmla="*/ 118 w 623"/>
                <a:gd name="T77" fmla="*/ 8 h 8"/>
                <a:gd name="T78" fmla="*/ 101 w 623"/>
                <a:gd name="T79" fmla="*/ 0 h 8"/>
                <a:gd name="T80" fmla="*/ 84 w 623"/>
                <a:gd name="T81" fmla="*/ 0 h 8"/>
                <a:gd name="T82" fmla="*/ 68 w 623"/>
                <a:gd name="T83" fmla="*/ 8 h 8"/>
                <a:gd name="T84" fmla="*/ 34 w 623"/>
                <a:gd name="T85" fmla="*/ 0 h 8"/>
                <a:gd name="T86" fmla="*/ 51 w 623"/>
                <a:gd name="T87" fmla="*/ 8 h 8"/>
                <a:gd name="T88" fmla="*/ 34 w 623"/>
                <a:gd name="T89" fmla="*/ 0 h 8"/>
                <a:gd name="T90" fmla="*/ 17 w 623"/>
                <a:gd name="T91" fmla="*/ 0 h 8"/>
                <a:gd name="T92" fmla="*/ 0 w 623"/>
                <a:gd name="T9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3" h="8">
                  <a:moveTo>
                    <a:pt x="607" y="0"/>
                  </a:moveTo>
                  <a:lnTo>
                    <a:pt x="623" y="0"/>
                  </a:lnTo>
                  <a:lnTo>
                    <a:pt x="623" y="8"/>
                  </a:lnTo>
                  <a:lnTo>
                    <a:pt x="607" y="8"/>
                  </a:lnTo>
                  <a:lnTo>
                    <a:pt x="607" y="0"/>
                  </a:lnTo>
                  <a:close/>
                  <a:moveTo>
                    <a:pt x="573" y="0"/>
                  </a:moveTo>
                  <a:lnTo>
                    <a:pt x="590" y="0"/>
                  </a:lnTo>
                  <a:lnTo>
                    <a:pt x="590" y="8"/>
                  </a:lnTo>
                  <a:lnTo>
                    <a:pt x="573" y="8"/>
                  </a:lnTo>
                  <a:lnTo>
                    <a:pt x="573" y="0"/>
                  </a:lnTo>
                  <a:close/>
                  <a:moveTo>
                    <a:pt x="540" y="0"/>
                  </a:moveTo>
                  <a:lnTo>
                    <a:pt x="556" y="0"/>
                  </a:lnTo>
                  <a:lnTo>
                    <a:pt x="556" y="8"/>
                  </a:lnTo>
                  <a:lnTo>
                    <a:pt x="540" y="8"/>
                  </a:lnTo>
                  <a:lnTo>
                    <a:pt x="540" y="0"/>
                  </a:lnTo>
                  <a:close/>
                  <a:moveTo>
                    <a:pt x="506" y="0"/>
                  </a:moveTo>
                  <a:lnTo>
                    <a:pt x="522" y="0"/>
                  </a:lnTo>
                  <a:lnTo>
                    <a:pt x="522" y="8"/>
                  </a:lnTo>
                  <a:lnTo>
                    <a:pt x="506" y="8"/>
                  </a:lnTo>
                  <a:lnTo>
                    <a:pt x="506" y="0"/>
                  </a:lnTo>
                  <a:close/>
                  <a:moveTo>
                    <a:pt x="472" y="0"/>
                  </a:moveTo>
                  <a:lnTo>
                    <a:pt x="488" y="0"/>
                  </a:lnTo>
                  <a:lnTo>
                    <a:pt x="488" y="8"/>
                  </a:lnTo>
                  <a:lnTo>
                    <a:pt x="472" y="8"/>
                  </a:lnTo>
                  <a:lnTo>
                    <a:pt x="472" y="0"/>
                  </a:lnTo>
                  <a:close/>
                  <a:moveTo>
                    <a:pt x="438" y="0"/>
                  </a:moveTo>
                  <a:lnTo>
                    <a:pt x="455" y="0"/>
                  </a:lnTo>
                  <a:lnTo>
                    <a:pt x="455" y="8"/>
                  </a:lnTo>
                  <a:lnTo>
                    <a:pt x="438" y="8"/>
                  </a:lnTo>
                  <a:lnTo>
                    <a:pt x="438" y="0"/>
                  </a:lnTo>
                  <a:close/>
                  <a:moveTo>
                    <a:pt x="405" y="0"/>
                  </a:moveTo>
                  <a:lnTo>
                    <a:pt x="421" y="0"/>
                  </a:lnTo>
                  <a:lnTo>
                    <a:pt x="421" y="8"/>
                  </a:lnTo>
                  <a:lnTo>
                    <a:pt x="405" y="8"/>
                  </a:lnTo>
                  <a:lnTo>
                    <a:pt x="405" y="0"/>
                  </a:lnTo>
                  <a:close/>
                  <a:moveTo>
                    <a:pt x="371" y="0"/>
                  </a:moveTo>
                  <a:lnTo>
                    <a:pt x="387" y="0"/>
                  </a:lnTo>
                  <a:lnTo>
                    <a:pt x="387" y="8"/>
                  </a:lnTo>
                  <a:lnTo>
                    <a:pt x="371" y="8"/>
                  </a:lnTo>
                  <a:lnTo>
                    <a:pt x="371" y="0"/>
                  </a:lnTo>
                  <a:close/>
                  <a:moveTo>
                    <a:pt x="337" y="0"/>
                  </a:moveTo>
                  <a:lnTo>
                    <a:pt x="354" y="0"/>
                  </a:lnTo>
                  <a:lnTo>
                    <a:pt x="354" y="8"/>
                  </a:lnTo>
                  <a:lnTo>
                    <a:pt x="337" y="8"/>
                  </a:lnTo>
                  <a:lnTo>
                    <a:pt x="337" y="0"/>
                  </a:lnTo>
                  <a:close/>
                  <a:moveTo>
                    <a:pt x="304" y="0"/>
                  </a:moveTo>
                  <a:lnTo>
                    <a:pt x="320" y="0"/>
                  </a:lnTo>
                  <a:lnTo>
                    <a:pt x="320" y="8"/>
                  </a:lnTo>
                  <a:lnTo>
                    <a:pt x="304" y="8"/>
                  </a:lnTo>
                  <a:lnTo>
                    <a:pt x="304" y="0"/>
                  </a:lnTo>
                  <a:close/>
                  <a:moveTo>
                    <a:pt x="270" y="0"/>
                  </a:moveTo>
                  <a:lnTo>
                    <a:pt x="286" y="0"/>
                  </a:lnTo>
                  <a:lnTo>
                    <a:pt x="286" y="8"/>
                  </a:lnTo>
                  <a:lnTo>
                    <a:pt x="270" y="8"/>
                  </a:lnTo>
                  <a:lnTo>
                    <a:pt x="270" y="0"/>
                  </a:lnTo>
                  <a:close/>
                  <a:moveTo>
                    <a:pt x="236" y="0"/>
                  </a:moveTo>
                  <a:lnTo>
                    <a:pt x="252" y="0"/>
                  </a:lnTo>
                  <a:lnTo>
                    <a:pt x="252" y="8"/>
                  </a:lnTo>
                  <a:lnTo>
                    <a:pt x="236" y="8"/>
                  </a:lnTo>
                  <a:lnTo>
                    <a:pt x="236" y="0"/>
                  </a:lnTo>
                  <a:close/>
                  <a:moveTo>
                    <a:pt x="202" y="0"/>
                  </a:moveTo>
                  <a:lnTo>
                    <a:pt x="219" y="0"/>
                  </a:lnTo>
                  <a:lnTo>
                    <a:pt x="219" y="8"/>
                  </a:lnTo>
                  <a:lnTo>
                    <a:pt x="202" y="8"/>
                  </a:lnTo>
                  <a:lnTo>
                    <a:pt x="202" y="0"/>
                  </a:lnTo>
                  <a:close/>
                  <a:moveTo>
                    <a:pt x="169" y="0"/>
                  </a:moveTo>
                  <a:lnTo>
                    <a:pt x="185" y="0"/>
                  </a:lnTo>
                  <a:lnTo>
                    <a:pt x="185" y="8"/>
                  </a:lnTo>
                  <a:lnTo>
                    <a:pt x="169" y="8"/>
                  </a:lnTo>
                  <a:lnTo>
                    <a:pt x="169" y="0"/>
                  </a:lnTo>
                  <a:close/>
                  <a:moveTo>
                    <a:pt x="135" y="0"/>
                  </a:moveTo>
                  <a:lnTo>
                    <a:pt x="151" y="0"/>
                  </a:lnTo>
                  <a:lnTo>
                    <a:pt x="151" y="8"/>
                  </a:lnTo>
                  <a:lnTo>
                    <a:pt x="135" y="8"/>
                  </a:lnTo>
                  <a:lnTo>
                    <a:pt x="135" y="0"/>
                  </a:lnTo>
                  <a:close/>
                  <a:moveTo>
                    <a:pt x="101" y="0"/>
                  </a:moveTo>
                  <a:lnTo>
                    <a:pt x="118" y="0"/>
                  </a:lnTo>
                  <a:lnTo>
                    <a:pt x="118" y="8"/>
                  </a:lnTo>
                  <a:lnTo>
                    <a:pt x="101" y="8"/>
                  </a:lnTo>
                  <a:lnTo>
                    <a:pt x="101" y="0"/>
                  </a:lnTo>
                  <a:close/>
                  <a:moveTo>
                    <a:pt x="68" y="0"/>
                  </a:moveTo>
                  <a:lnTo>
                    <a:pt x="84" y="0"/>
                  </a:lnTo>
                  <a:lnTo>
                    <a:pt x="84" y="8"/>
                  </a:lnTo>
                  <a:lnTo>
                    <a:pt x="68" y="8"/>
                  </a:lnTo>
                  <a:lnTo>
                    <a:pt x="68" y="0"/>
                  </a:lnTo>
                  <a:close/>
                  <a:moveTo>
                    <a:pt x="34" y="0"/>
                  </a:moveTo>
                  <a:lnTo>
                    <a:pt x="51" y="0"/>
                  </a:lnTo>
                  <a:lnTo>
                    <a:pt x="51" y="8"/>
                  </a:lnTo>
                  <a:lnTo>
                    <a:pt x="34" y="8"/>
                  </a:lnTo>
                  <a:lnTo>
                    <a:pt x="34" y="0"/>
                  </a:lnTo>
                  <a:close/>
                  <a:moveTo>
                    <a:pt x="0" y="0"/>
                  </a:moveTo>
                  <a:lnTo>
                    <a:pt x="17" y="0"/>
                  </a:lnTo>
                  <a:lnTo>
                    <a:pt x="17" y="8"/>
                  </a:lnTo>
                  <a:lnTo>
                    <a:pt x="0" y="8"/>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81" name="Freeform 20"/>
            <p:cNvSpPr/>
            <p:nvPr/>
          </p:nvSpPr>
          <p:spPr bwMode="auto">
            <a:xfrm>
              <a:off x="4799013" y="5524500"/>
              <a:ext cx="20638" cy="20637"/>
            </a:xfrm>
            <a:custGeom>
              <a:avLst/>
              <a:gdLst>
                <a:gd name="T0" fmla="*/ 4 w 13"/>
                <a:gd name="T1" fmla="*/ 0 h 13"/>
                <a:gd name="T2" fmla="*/ 13 w 13"/>
                <a:gd name="T3" fmla="*/ 0 h 13"/>
                <a:gd name="T4" fmla="*/ 13 w 13"/>
                <a:gd name="T5" fmla="*/ 13 h 13"/>
                <a:gd name="T6" fmla="*/ 0 w 13"/>
                <a:gd name="T7" fmla="*/ 13 h 13"/>
                <a:gd name="T8" fmla="*/ 0 w 13"/>
                <a:gd name="T9" fmla="*/ 5 h 13"/>
                <a:gd name="T10" fmla="*/ 4 w 13"/>
                <a:gd name="T11" fmla="*/ 5 h 13"/>
                <a:gd name="T12" fmla="*/ 4 w 1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4" y="0"/>
                  </a:moveTo>
                  <a:lnTo>
                    <a:pt x="13" y="0"/>
                  </a:lnTo>
                  <a:lnTo>
                    <a:pt x="13" y="13"/>
                  </a:lnTo>
                  <a:lnTo>
                    <a:pt x="0" y="13"/>
                  </a:lnTo>
                  <a:lnTo>
                    <a:pt x="0" y="5"/>
                  </a:lnTo>
                  <a:lnTo>
                    <a:pt x="4" y="5"/>
                  </a:lnTo>
                  <a:lnTo>
                    <a:pt x="4"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82" name="Freeform 21"/>
            <p:cNvSpPr>
              <a:spLocks noEditPoints="1"/>
            </p:cNvSpPr>
            <p:nvPr/>
          </p:nvSpPr>
          <p:spPr bwMode="auto">
            <a:xfrm>
              <a:off x="4805363" y="5243513"/>
              <a:ext cx="14288" cy="254000"/>
            </a:xfrm>
            <a:custGeom>
              <a:avLst/>
              <a:gdLst>
                <a:gd name="T0" fmla="*/ 0 w 9"/>
                <a:gd name="T1" fmla="*/ 142 h 160"/>
                <a:gd name="T2" fmla="*/ 9 w 9"/>
                <a:gd name="T3" fmla="*/ 142 h 160"/>
                <a:gd name="T4" fmla="*/ 9 w 9"/>
                <a:gd name="T5" fmla="*/ 160 h 160"/>
                <a:gd name="T6" fmla="*/ 0 w 9"/>
                <a:gd name="T7" fmla="*/ 160 h 160"/>
                <a:gd name="T8" fmla="*/ 0 w 9"/>
                <a:gd name="T9" fmla="*/ 142 h 160"/>
                <a:gd name="T10" fmla="*/ 0 w 9"/>
                <a:gd name="T11" fmla="*/ 107 h 160"/>
                <a:gd name="T12" fmla="*/ 9 w 9"/>
                <a:gd name="T13" fmla="*/ 107 h 160"/>
                <a:gd name="T14" fmla="*/ 9 w 9"/>
                <a:gd name="T15" fmla="*/ 124 h 160"/>
                <a:gd name="T16" fmla="*/ 0 w 9"/>
                <a:gd name="T17" fmla="*/ 124 h 160"/>
                <a:gd name="T18" fmla="*/ 0 w 9"/>
                <a:gd name="T19" fmla="*/ 107 h 160"/>
                <a:gd name="T20" fmla="*/ 0 w 9"/>
                <a:gd name="T21" fmla="*/ 71 h 160"/>
                <a:gd name="T22" fmla="*/ 9 w 9"/>
                <a:gd name="T23" fmla="*/ 71 h 160"/>
                <a:gd name="T24" fmla="*/ 9 w 9"/>
                <a:gd name="T25" fmla="*/ 89 h 160"/>
                <a:gd name="T26" fmla="*/ 0 w 9"/>
                <a:gd name="T27" fmla="*/ 89 h 160"/>
                <a:gd name="T28" fmla="*/ 0 w 9"/>
                <a:gd name="T29" fmla="*/ 71 h 160"/>
                <a:gd name="T30" fmla="*/ 0 w 9"/>
                <a:gd name="T31" fmla="*/ 36 h 160"/>
                <a:gd name="T32" fmla="*/ 9 w 9"/>
                <a:gd name="T33" fmla="*/ 36 h 160"/>
                <a:gd name="T34" fmla="*/ 9 w 9"/>
                <a:gd name="T35" fmla="*/ 53 h 160"/>
                <a:gd name="T36" fmla="*/ 0 w 9"/>
                <a:gd name="T37" fmla="*/ 53 h 160"/>
                <a:gd name="T38" fmla="*/ 0 w 9"/>
                <a:gd name="T39" fmla="*/ 36 h 160"/>
                <a:gd name="T40" fmla="*/ 0 w 9"/>
                <a:gd name="T41" fmla="*/ 0 h 160"/>
                <a:gd name="T42" fmla="*/ 9 w 9"/>
                <a:gd name="T43" fmla="*/ 0 h 160"/>
                <a:gd name="T44" fmla="*/ 9 w 9"/>
                <a:gd name="T45" fmla="*/ 17 h 160"/>
                <a:gd name="T46" fmla="*/ 0 w 9"/>
                <a:gd name="T47" fmla="*/ 17 h 160"/>
                <a:gd name="T48" fmla="*/ 0 w 9"/>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160">
                  <a:moveTo>
                    <a:pt x="0" y="142"/>
                  </a:moveTo>
                  <a:lnTo>
                    <a:pt x="9" y="142"/>
                  </a:lnTo>
                  <a:lnTo>
                    <a:pt x="9" y="160"/>
                  </a:lnTo>
                  <a:lnTo>
                    <a:pt x="0" y="160"/>
                  </a:lnTo>
                  <a:lnTo>
                    <a:pt x="0" y="142"/>
                  </a:lnTo>
                  <a:close/>
                  <a:moveTo>
                    <a:pt x="0" y="107"/>
                  </a:moveTo>
                  <a:lnTo>
                    <a:pt x="9" y="107"/>
                  </a:lnTo>
                  <a:lnTo>
                    <a:pt x="9" y="124"/>
                  </a:lnTo>
                  <a:lnTo>
                    <a:pt x="0" y="124"/>
                  </a:lnTo>
                  <a:lnTo>
                    <a:pt x="0" y="107"/>
                  </a:lnTo>
                  <a:close/>
                  <a:moveTo>
                    <a:pt x="0" y="71"/>
                  </a:moveTo>
                  <a:lnTo>
                    <a:pt x="9" y="71"/>
                  </a:lnTo>
                  <a:lnTo>
                    <a:pt x="9" y="89"/>
                  </a:lnTo>
                  <a:lnTo>
                    <a:pt x="0" y="89"/>
                  </a:lnTo>
                  <a:lnTo>
                    <a:pt x="0" y="71"/>
                  </a:lnTo>
                  <a:close/>
                  <a:moveTo>
                    <a:pt x="0" y="36"/>
                  </a:moveTo>
                  <a:lnTo>
                    <a:pt x="9" y="36"/>
                  </a:lnTo>
                  <a:lnTo>
                    <a:pt x="9" y="53"/>
                  </a:lnTo>
                  <a:lnTo>
                    <a:pt x="0" y="53"/>
                  </a:lnTo>
                  <a:lnTo>
                    <a:pt x="0" y="36"/>
                  </a:lnTo>
                  <a:close/>
                  <a:moveTo>
                    <a:pt x="0" y="0"/>
                  </a:moveTo>
                  <a:lnTo>
                    <a:pt x="9" y="0"/>
                  </a:lnTo>
                  <a:lnTo>
                    <a:pt x="9" y="17"/>
                  </a:lnTo>
                  <a:lnTo>
                    <a:pt x="0" y="17"/>
                  </a:lnTo>
                  <a:lnTo>
                    <a:pt x="0" y="0"/>
                  </a:lnTo>
                  <a:close/>
                </a:path>
              </a:pathLst>
            </a:custGeom>
            <a:grpFill/>
            <a:ln w="0">
              <a:solidFill>
                <a:srgbClr val="C4CFD9"/>
              </a:solidFill>
              <a:prstDash val="solid"/>
              <a:round/>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sp>
          <p:nvSpPr>
            <p:cNvPr id="83" name="Rectangle 22"/>
            <p:cNvSpPr>
              <a:spLocks noChangeArrowheads="1"/>
            </p:cNvSpPr>
            <p:nvPr/>
          </p:nvSpPr>
          <p:spPr bwMode="auto">
            <a:xfrm>
              <a:off x="4805363" y="5202238"/>
              <a:ext cx="14288" cy="14287"/>
            </a:xfrm>
            <a:prstGeom prst="rect">
              <a:avLst/>
            </a:prstGeom>
            <a:grpFill/>
            <a:ln w="0">
              <a:solidFill>
                <a:srgbClr val="C4CFD9"/>
              </a:solidFill>
              <a:prstDash val="solid"/>
              <a:miter lim="800000"/>
            </a:ln>
          </p:spPr>
          <p:txBody>
            <a:bodyPr vert="horz" wrap="square" lIns="86699" tIns="43349" rIns="86699" bIns="4334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chemeClr val="bg1"/>
                </a:solidFill>
                <a:effectLst/>
                <a:uLnTx/>
                <a:uFillTx/>
                <a:cs typeface="+mn-ea"/>
                <a:sym typeface="+mn-lt"/>
              </a:endParaRPr>
            </a:p>
          </p:txBody>
        </p:sp>
      </p:grpSp>
      <p:sp>
        <p:nvSpPr>
          <p:cNvPr id="84" name="TextBox 23"/>
          <p:cNvSpPr txBox="1"/>
          <p:nvPr/>
        </p:nvSpPr>
        <p:spPr>
          <a:xfrm>
            <a:off x="704637" y="4878546"/>
            <a:ext cx="2331716" cy="307777"/>
          </a:xfrm>
          <a:prstGeom prst="rect">
            <a:avLst/>
          </a:prstGeom>
          <a:noFill/>
        </p:spPr>
        <p:txBody>
          <a:bodyPr wrap="square" rtlCol="0">
            <a:spAutoFit/>
          </a:bodyPr>
          <a:lstStyle/>
          <a:p>
            <a:pPr>
              <a:buNone/>
            </a:pPr>
            <a:r>
              <a:rPr lang="en-US" altLang="zh-CN" sz="1400" b="1" dirty="0" smtClean="0">
                <a:solidFill>
                  <a:srgbClr val="A1CE3A"/>
                </a:solidFill>
                <a:latin typeface="+mn-ea"/>
              </a:rPr>
              <a:t>4</a:t>
            </a:r>
            <a:r>
              <a:rPr lang="zh-CN" altLang="zh-CN" sz="1400" b="1" dirty="0" smtClean="0">
                <a:solidFill>
                  <a:srgbClr val="A1CE3A"/>
                </a:solidFill>
                <a:latin typeface="+mn-ea"/>
              </a:rPr>
              <a:t>、扩大了会计核算范围。</a:t>
            </a:r>
            <a:endParaRPr lang="zh-CN" altLang="zh-CN" sz="1400" dirty="0">
              <a:solidFill>
                <a:srgbClr val="A1CE3A"/>
              </a:solidFill>
              <a:latin typeface="+mn-ea"/>
            </a:endParaRPr>
          </a:p>
        </p:txBody>
      </p:sp>
      <p:sp>
        <p:nvSpPr>
          <p:cNvPr id="85" name="圆角矩形 54"/>
          <p:cNvSpPr/>
          <p:nvPr/>
        </p:nvSpPr>
        <p:spPr>
          <a:xfrm>
            <a:off x="644120" y="1145324"/>
            <a:ext cx="2449953" cy="1438388"/>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86" name="圆角矩形 54"/>
          <p:cNvSpPr/>
          <p:nvPr/>
        </p:nvSpPr>
        <p:spPr>
          <a:xfrm>
            <a:off x="676018" y="2697678"/>
            <a:ext cx="2407423" cy="44955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87" name="圆角矩形 54"/>
          <p:cNvSpPr/>
          <p:nvPr/>
        </p:nvSpPr>
        <p:spPr>
          <a:xfrm>
            <a:off x="700828" y="3945231"/>
            <a:ext cx="2407423" cy="44955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88" name="圆角矩形 54"/>
          <p:cNvSpPr/>
          <p:nvPr/>
        </p:nvSpPr>
        <p:spPr>
          <a:xfrm>
            <a:off x="668929" y="4795836"/>
            <a:ext cx="2407423" cy="44955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89" name="圆角矩形 54"/>
          <p:cNvSpPr/>
          <p:nvPr/>
        </p:nvSpPr>
        <p:spPr>
          <a:xfrm>
            <a:off x="8685879" y="1457213"/>
            <a:ext cx="2407423" cy="44955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90" name="圆角矩形 54"/>
          <p:cNvSpPr/>
          <p:nvPr/>
        </p:nvSpPr>
        <p:spPr>
          <a:xfrm>
            <a:off x="8696511" y="2520468"/>
            <a:ext cx="2407423" cy="44955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91" name="圆角矩形 54"/>
          <p:cNvSpPr/>
          <p:nvPr/>
        </p:nvSpPr>
        <p:spPr>
          <a:xfrm>
            <a:off x="8728408" y="3743213"/>
            <a:ext cx="2407423" cy="44955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92" name="圆角矩形 54"/>
          <p:cNvSpPr/>
          <p:nvPr/>
        </p:nvSpPr>
        <p:spPr>
          <a:xfrm>
            <a:off x="8728409" y="4700143"/>
            <a:ext cx="2407423" cy="449559"/>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93" name="矩形 92"/>
          <p:cNvSpPr/>
          <p:nvPr>
            <p:custDataLst>
              <p:tags r:id="rId1"/>
            </p:custDataLst>
          </p:nvPr>
        </p:nvSpPr>
        <p:spPr>
          <a:xfrm>
            <a:off x="3726417" y="138223"/>
            <a:ext cx="4852610" cy="523220"/>
          </a:xfrm>
          <a:prstGeom prst="rect">
            <a:avLst/>
          </a:prstGeom>
        </p:spPr>
        <p:txBody>
          <a:bodyPr wrap="none">
            <a:spAutoFit/>
          </a:bodyPr>
          <a:lstStyle/>
          <a:p>
            <a:r>
              <a:rPr lang="zh-CN" altLang="zh-CN" sz="2800" b="1" dirty="0" smtClean="0">
                <a:solidFill>
                  <a:srgbClr val="A1CE3A"/>
                </a:solidFill>
              </a:rPr>
              <a:t>（</a:t>
            </a:r>
            <a:r>
              <a:rPr lang="zh-CN" altLang="en-US" sz="2800" b="1" dirty="0" smtClean="0">
                <a:solidFill>
                  <a:srgbClr val="A1CE3A"/>
                </a:solidFill>
              </a:rPr>
              <a:t>一</a:t>
            </a:r>
            <a:r>
              <a:rPr lang="zh-CN" altLang="zh-CN" sz="2800" b="1" dirty="0" smtClean="0">
                <a:solidFill>
                  <a:srgbClr val="A1CE3A"/>
                </a:solidFill>
              </a:rPr>
              <a:t>）</a:t>
            </a:r>
            <a:r>
              <a:rPr lang="zh-CN" altLang="zh-CN" sz="2800" b="1" dirty="0" smtClean="0">
                <a:solidFill>
                  <a:srgbClr val="A1CE3A"/>
                </a:solidFill>
              </a:rPr>
              <a:t>政府会</a:t>
            </a:r>
            <a:r>
              <a:rPr lang="zh-CN" altLang="zh-CN" sz="2800" b="1" dirty="0" smtClean="0">
                <a:solidFill>
                  <a:srgbClr val="A1CE3A"/>
                </a:solidFill>
              </a:rPr>
              <a:t>计</a:t>
            </a:r>
            <a:r>
              <a:rPr lang="zh-CN" altLang="en-US" sz="2800" b="1" dirty="0" smtClean="0">
                <a:solidFill>
                  <a:srgbClr val="A1CE3A"/>
                </a:solidFill>
              </a:rPr>
              <a:t>改革主要内容</a:t>
            </a:r>
            <a:endParaRPr lang="zh-CN" altLang="zh-CN" sz="2800" b="1" dirty="0">
              <a:solidFill>
                <a:srgbClr val="A1CE3A"/>
              </a:solidFill>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p:tgtEl>
                                          <p:spTgt spid="52"/>
                                        </p:tgtEl>
                                        <p:attrNameLst>
                                          <p:attrName>ppt_y</p:attrName>
                                        </p:attrNameLst>
                                      </p:cBhvr>
                                      <p:tavLst>
                                        <p:tav tm="0">
                                          <p:val>
                                            <p:strVal val="#ppt_y+#ppt_h*1.125000"/>
                                          </p:val>
                                        </p:tav>
                                        <p:tav tm="100000">
                                          <p:val>
                                            <p:strVal val="#ppt_y"/>
                                          </p:val>
                                        </p:tav>
                                      </p:tavLst>
                                    </p:anim>
                                    <p:animEffect transition="in" filter="wipe(up)">
                                      <p:cBhvr>
                                        <p:cTn id="28" dur="500"/>
                                        <p:tgtEl>
                                          <p:spTgt spid="52"/>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par>
                          <p:cTn id="33" fill="hold">
                            <p:stCondLst>
                              <p:cond delay="3500"/>
                            </p:stCondLst>
                            <p:childTnLst>
                              <p:par>
                                <p:cTn id="34" presetID="1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p:tgtEl>
                                          <p:spTgt spid="58"/>
                                        </p:tgtEl>
                                        <p:attrNameLst>
                                          <p:attrName>ppt_y</p:attrName>
                                        </p:attrNameLst>
                                      </p:cBhvr>
                                      <p:tavLst>
                                        <p:tav tm="0">
                                          <p:val>
                                            <p:strVal val="#ppt_y+#ppt_h*1.125000"/>
                                          </p:val>
                                        </p:tav>
                                        <p:tav tm="100000">
                                          <p:val>
                                            <p:strVal val="#ppt_y"/>
                                          </p:val>
                                        </p:tav>
                                      </p:tavLst>
                                    </p:anim>
                                    <p:animEffect transition="in" filter="wipe(up)">
                                      <p:cBhvr>
                                        <p:cTn id="37" dur="500"/>
                                        <p:tgtEl>
                                          <p:spTgt spid="58"/>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4500"/>
                            </p:stCondLst>
                            <p:childTnLst>
                              <p:par>
                                <p:cTn id="43" presetID="12" presetClass="entr" presetSubtype="4"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p:tgtEl>
                                          <p:spTgt spid="54"/>
                                        </p:tgtEl>
                                        <p:attrNameLst>
                                          <p:attrName>ppt_y</p:attrName>
                                        </p:attrNameLst>
                                      </p:cBhvr>
                                      <p:tavLst>
                                        <p:tav tm="0">
                                          <p:val>
                                            <p:strVal val="#ppt_y+#ppt_h*1.125000"/>
                                          </p:val>
                                        </p:tav>
                                        <p:tav tm="100000">
                                          <p:val>
                                            <p:strVal val="#ppt_y"/>
                                          </p:val>
                                        </p:tav>
                                      </p:tavLst>
                                    </p:anim>
                                    <p:animEffect transition="in" filter="wipe(up)">
                                      <p:cBhvr>
                                        <p:cTn id="46" dur="500"/>
                                        <p:tgtEl>
                                          <p:spTgt spid="54"/>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par>
                          <p:cTn id="51" fill="hold">
                            <p:stCondLst>
                              <p:cond delay="5500"/>
                            </p:stCondLst>
                            <p:childTnLst>
                              <p:par>
                                <p:cTn id="52" presetID="12" presetClass="entr" presetSubtype="4"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additive="base">
                                        <p:cTn id="54" dur="500"/>
                                        <p:tgtEl>
                                          <p:spTgt spid="60"/>
                                        </p:tgtEl>
                                        <p:attrNameLst>
                                          <p:attrName>ppt_y</p:attrName>
                                        </p:attrNameLst>
                                      </p:cBhvr>
                                      <p:tavLst>
                                        <p:tav tm="0">
                                          <p:val>
                                            <p:strVal val="#ppt_y+#ppt_h*1.125000"/>
                                          </p:val>
                                        </p:tav>
                                        <p:tav tm="100000">
                                          <p:val>
                                            <p:strVal val="#ppt_y"/>
                                          </p:val>
                                        </p:tav>
                                      </p:tavLst>
                                    </p:anim>
                                    <p:animEffect transition="in" filter="wipe(up)">
                                      <p:cBhvr>
                                        <p:cTn id="55" dur="500"/>
                                        <p:tgtEl>
                                          <p:spTgt spid="60"/>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par>
                          <p:cTn id="60" fill="hold">
                            <p:stCondLst>
                              <p:cond delay="6500"/>
                            </p:stCondLst>
                            <p:childTnLst>
                              <p:par>
                                <p:cTn id="61" presetID="12" presetClass="entr" presetSubtype="4"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p:tgtEl>
                                          <p:spTgt spid="56"/>
                                        </p:tgtEl>
                                        <p:attrNameLst>
                                          <p:attrName>ppt_y</p:attrName>
                                        </p:attrNameLst>
                                      </p:cBhvr>
                                      <p:tavLst>
                                        <p:tav tm="0">
                                          <p:val>
                                            <p:strVal val="#ppt_y+#ppt_h*1.125000"/>
                                          </p:val>
                                        </p:tav>
                                        <p:tav tm="100000">
                                          <p:val>
                                            <p:strVal val="#ppt_y"/>
                                          </p:val>
                                        </p:tav>
                                      </p:tavLst>
                                    </p:anim>
                                    <p:animEffect transition="in" filter="wipe(up)">
                                      <p:cBhvr>
                                        <p:cTn id="64" dur="500"/>
                                        <p:tgtEl>
                                          <p:spTgt spid="56"/>
                                        </p:tgtEl>
                                      </p:cBhvr>
                                    </p:animEffect>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childTnLst>
                          </p:cTn>
                        </p:par>
                        <p:par>
                          <p:cTn id="69" fill="hold">
                            <p:stCondLst>
                              <p:cond delay="7500"/>
                            </p:stCondLst>
                            <p:childTnLst>
                              <p:par>
                                <p:cTn id="70" presetID="12" presetClass="entr" presetSubtype="4"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additive="base">
                                        <p:cTn id="72" dur="500"/>
                                        <p:tgtEl>
                                          <p:spTgt spid="62"/>
                                        </p:tgtEl>
                                        <p:attrNameLst>
                                          <p:attrName>ppt_y</p:attrName>
                                        </p:attrNameLst>
                                      </p:cBhvr>
                                      <p:tavLst>
                                        <p:tav tm="0">
                                          <p:val>
                                            <p:strVal val="#ppt_y+#ppt_h*1.125000"/>
                                          </p:val>
                                        </p:tav>
                                        <p:tav tm="100000">
                                          <p:val>
                                            <p:strVal val="#ppt_y"/>
                                          </p:val>
                                        </p:tav>
                                      </p:tavLst>
                                    </p:anim>
                                    <p:animEffect transition="in" filter="wipe(up)">
                                      <p:cBhvr>
                                        <p:cTn id="73" dur="500"/>
                                        <p:tgtEl>
                                          <p:spTgt spid="62"/>
                                        </p:tgtEl>
                                      </p:cBhvr>
                                    </p:animEffect>
                                  </p:childTnLst>
                                </p:cTn>
                              </p:par>
                            </p:childTnLst>
                          </p:cTn>
                        </p:par>
                        <p:par>
                          <p:cTn id="74" fill="hold">
                            <p:stCondLst>
                              <p:cond delay="8000"/>
                            </p:stCondLst>
                            <p:childTnLst>
                              <p:par>
                                <p:cTn id="75" presetID="22" presetClass="entr" presetSubtype="8"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wipe(left)">
                                      <p:cBhvr>
                                        <p:cTn id="77" dur="500"/>
                                        <p:tgtEl>
                                          <p:spTgt spid="53"/>
                                        </p:tgtEl>
                                      </p:cBhvr>
                                    </p:animEffect>
                                  </p:childTnLst>
                                </p:cTn>
                              </p:par>
                            </p:childTnLst>
                          </p:cTn>
                        </p:par>
                        <p:par>
                          <p:cTn id="78" fill="hold">
                            <p:stCondLst>
                              <p:cond delay="8500"/>
                            </p:stCondLst>
                            <p:childTnLst>
                              <p:par>
                                <p:cTn id="79" presetID="12" presetClass="entr" presetSubtype="4" fill="hold" grpId="0" nodeType="afterEffect">
                                  <p:stCondLst>
                                    <p:cond delay="0"/>
                                  </p:stCondLst>
                                  <p:childTnLst>
                                    <p:set>
                                      <p:cBhvr>
                                        <p:cTn id="80" dur="1" fill="hold">
                                          <p:stCondLst>
                                            <p:cond delay="0"/>
                                          </p:stCondLst>
                                        </p:cTn>
                                        <p:tgtEl>
                                          <p:spTgt spid="74"/>
                                        </p:tgtEl>
                                        <p:attrNameLst>
                                          <p:attrName>style.visibility</p:attrName>
                                        </p:attrNameLst>
                                      </p:cBhvr>
                                      <p:to>
                                        <p:strVal val="visible"/>
                                      </p:to>
                                    </p:set>
                                    <p:anim calcmode="lin" valueType="num">
                                      <p:cBhvr additive="base">
                                        <p:cTn id="81" dur="500"/>
                                        <p:tgtEl>
                                          <p:spTgt spid="74"/>
                                        </p:tgtEl>
                                        <p:attrNameLst>
                                          <p:attrName>ppt_y</p:attrName>
                                        </p:attrNameLst>
                                      </p:cBhvr>
                                      <p:tavLst>
                                        <p:tav tm="0">
                                          <p:val>
                                            <p:strVal val="#ppt_y+#ppt_h*1.125000"/>
                                          </p:val>
                                        </p:tav>
                                        <p:tav tm="100000">
                                          <p:val>
                                            <p:strVal val="#ppt_y"/>
                                          </p:val>
                                        </p:tav>
                                      </p:tavLst>
                                    </p:anim>
                                    <p:animEffect transition="in" filter="wipe(up)">
                                      <p:cBhvr>
                                        <p:cTn id="82" dur="500"/>
                                        <p:tgtEl>
                                          <p:spTgt spid="74"/>
                                        </p:tgtEl>
                                      </p:cBhvr>
                                    </p:animEffect>
                                  </p:childTnLst>
                                </p:cTn>
                              </p:par>
                            </p:childTnLst>
                          </p:cTn>
                        </p:par>
                        <p:par>
                          <p:cTn id="83" fill="hold">
                            <p:stCondLst>
                              <p:cond delay="9000"/>
                            </p:stCondLst>
                            <p:childTnLst>
                              <p:par>
                                <p:cTn id="84" presetID="22" presetClass="entr" presetSubtype="2"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right)">
                                      <p:cBhvr>
                                        <p:cTn id="86" dur="500"/>
                                        <p:tgtEl>
                                          <p:spTgt spid="55"/>
                                        </p:tgtEl>
                                      </p:cBhvr>
                                    </p:animEffect>
                                  </p:childTnLst>
                                </p:cTn>
                              </p:par>
                            </p:childTnLst>
                          </p:cTn>
                        </p:par>
                        <p:par>
                          <p:cTn id="87" fill="hold">
                            <p:stCondLst>
                              <p:cond delay="9500"/>
                            </p:stCondLst>
                            <p:childTnLst>
                              <p:par>
                                <p:cTn id="88" presetID="12" presetClass="entr" presetSubtype="4" fill="hold" grpId="0" nodeType="after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additive="base">
                                        <p:cTn id="90" dur="500"/>
                                        <p:tgtEl>
                                          <p:spTgt spid="84"/>
                                        </p:tgtEl>
                                        <p:attrNameLst>
                                          <p:attrName>ppt_y</p:attrName>
                                        </p:attrNameLst>
                                      </p:cBhvr>
                                      <p:tavLst>
                                        <p:tav tm="0">
                                          <p:val>
                                            <p:strVal val="#ppt_y+#ppt_h*1.125000"/>
                                          </p:val>
                                        </p:tav>
                                        <p:tav tm="100000">
                                          <p:val>
                                            <p:strVal val="#ppt_y"/>
                                          </p:val>
                                        </p:tav>
                                      </p:tavLst>
                                    </p:anim>
                                    <p:animEffect transition="in" filter="wipe(up)">
                                      <p:cBhvr>
                                        <p:cTn id="91" dur="500"/>
                                        <p:tgtEl>
                                          <p:spTgt spid="8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fade">
                                      <p:cBhvr>
                                        <p:cTn id="94" dur="500"/>
                                        <p:tgtEl>
                                          <p:spTgt spid="8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500"/>
                                        <p:tgtEl>
                                          <p:spTgt spid="8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7"/>
                                        </p:tgtEl>
                                        <p:attrNameLst>
                                          <p:attrName>style.visibility</p:attrName>
                                        </p:attrNameLst>
                                      </p:cBhvr>
                                      <p:to>
                                        <p:strVal val="visible"/>
                                      </p:to>
                                    </p:set>
                                    <p:animEffect transition="in" filter="fade">
                                      <p:cBhvr>
                                        <p:cTn id="100" dur="500"/>
                                        <p:tgtEl>
                                          <p:spTgt spid="8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500"/>
                                        <p:tgtEl>
                                          <p:spTgt spid="8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fade">
                                      <p:cBhvr>
                                        <p:cTn id="106" dur="500"/>
                                        <p:tgtEl>
                                          <p:spTgt spid="8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fade">
                                      <p:cBhvr>
                                        <p:cTn id="109" dur="500"/>
                                        <p:tgtEl>
                                          <p:spTgt spid="9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fade">
                                      <p:cBhvr>
                                        <p:cTn id="112" dur="500"/>
                                        <p:tgtEl>
                                          <p:spTgt spid="9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2"/>
                                        </p:tgtEl>
                                        <p:attrNameLst>
                                          <p:attrName>style.visibility</p:attrName>
                                        </p:attrNameLst>
                                      </p:cBhvr>
                                      <p:to>
                                        <p:strVal val="visible"/>
                                      </p:to>
                                    </p:set>
                                    <p:animEffect transition="in" filter="fade">
                                      <p:cBhvr>
                                        <p:cTn id="115" dur="500"/>
                                        <p:tgtEl>
                                          <p:spTgt spid="92"/>
                                        </p:tgtEl>
                                      </p:cBhvr>
                                    </p:animEffect>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93"/>
                                        </p:tgtEl>
                                        <p:attrNameLst>
                                          <p:attrName>style.visibility</p:attrName>
                                        </p:attrNameLst>
                                      </p:cBhvr>
                                      <p:to>
                                        <p:strVal val="visible"/>
                                      </p:to>
                                    </p:set>
                                    <p:animEffect transition="in" filter="fade">
                                      <p:cBhvr>
                                        <p:cTn id="120" dur="1000"/>
                                        <p:tgtEl>
                                          <p:spTgt spid="93"/>
                                        </p:tgtEl>
                                      </p:cBhvr>
                                    </p:animEffect>
                                    <p:anim calcmode="lin" valueType="num">
                                      <p:cBhvr>
                                        <p:cTn id="121" dur="1000" fill="hold"/>
                                        <p:tgtEl>
                                          <p:spTgt spid="93"/>
                                        </p:tgtEl>
                                        <p:attrNameLst>
                                          <p:attrName>ppt_x</p:attrName>
                                        </p:attrNameLst>
                                      </p:cBhvr>
                                      <p:tavLst>
                                        <p:tav tm="0">
                                          <p:val>
                                            <p:strVal val="#ppt_x"/>
                                          </p:val>
                                        </p:tav>
                                        <p:tav tm="100000">
                                          <p:val>
                                            <p:strVal val="#ppt_x"/>
                                          </p:val>
                                        </p:tav>
                                      </p:tavLst>
                                    </p:anim>
                                    <p:anim calcmode="lin" valueType="num">
                                      <p:cBhvr>
                                        <p:cTn id="122"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4" grpId="0"/>
      <p:bldP spid="56" grpId="0"/>
      <p:bldP spid="58" grpId="0"/>
      <p:bldP spid="60" grpId="0"/>
      <p:bldP spid="62" grpId="0"/>
      <p:bldP spid="74" grpId="0"/>
      <p:bldP spid="84" grpId="0"/>
      <p:bldP spid="85" grpId="0" animBg="1"/>
      <p:bldP spid="86" grpId="0" animBg="1"/>
      <p:bldP spid="87" grpId="0" animBg="1"/>
      <p:bldP spid="88" grpId="0" animBg="1"/>
      <p:bldP spid="89" grpId="0" animBg="1"/>
      <p:bldP spid="90" grpId="0" animBg="1"/>
      <p:bldP spid="91" grpId="0" animBg="1"/>
      <p:bldP spid="92" grpId="0" animBg="1"/>
      <p:bldP spid="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sp>
        <p:nvSpPr>
          <p:cNvPr id="3" name="矩形 2"/>
          <p:cNvSpPr/>
          <p:nvPr>
            <p:custDataLst>
              <p:tags r:id="rId1"/>
            </p:custDataLst>
          </p:nvPr>
        </p:nvSpPr>
        <p:spPr>
          <a:xfrm>
            <a:off x="3726417" y="138223"/>
            <a:ext cx="4852610" cy="523220"/>
          </a:xfrm>
          <a:prstGeom prst="rect">
            <a:avLst/>
          </a:prstGeom>
        </p:spPr>
        <p:txBody>
          <a:bodyPr wrap="none">
            <a:spAutoFit/>
          </a:bodyPr>
          <a:lstStyle/>
          <a:p>
            <a:r>
              <a:rPr lang="zh-CN" altLang="zh-CN" sz="2800" b="1" dirty="0" smtClean="0">
                <a:solidFill>
                  <a:srgbClr val="A1CE3A"/>
                </a:solidFill>
              </a:rPr>
              <a:t>（二）政府会计准则制度体系</a:t>
            </a:r>
            <a:endParaRPr lang="zh-CN" altLang="zh-CN" sz="2800" b="1" dirty="0">
              <a:solidFill>
                <a:srgbClr val="A1CE3A"/>
              </a:solidFill>
            </a:endParaRPr>
          </a:p>
        </p:txBody>
      </p:sp>
      <p:grpSp>
        <p:nvGrpSpPr>
          <p:cNvPr id="4" name="组合 3"/>
          <p:cNvGrpSpPr/>
          <p:nvPr/>
        </p:nvGrpSpPr>
        <p:grpSpPr>
          <a:xfrm>
            <a:off x="1427151" y="3110584"/>
            <a:ext cx="2376440" cy="761054"/>
            <a:chOff x="2160797" y="3685396"/>
            <a:chExt cx="2376440" cy="761054"/>
          </a:xfrm>
        </p:grpSpPr>
        <p:grpSp>
          <p:nvGrpSpPr>
            <p:cNvPr id="5" name="组合 4"/>
            <p:cNvGrpSpPr/>
            <p:nvPr/>
          </p:nvGrpSpPr>
          <p:grpSpPr>
            <a:xfrm>
              <a:off x="3381493" y="3685396"/>
              <a:ext cx="1155744" cy="761054"/>
              <a:chOff x="1958468" y="4905164"/>
              <a:chExt cx="1155744" cy="761054"/>
            </a:xfrm>
          </p:grpSpPr>
          <p:sp>
            <p:nvSpPr>
              <p:cNvPr id="8" name="任意多边形 3"/>
              <p:cNvSpPr/>
              <p:nvPr/>
            </p:nvSpPr>
            <p:spPr>
              <a:xfrm>
                <a:off x="1958468" y="4905164"/>
                <a:ext cx="1154167" cy="761054"/>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6"/>
                    </a:lnTo>
                    <a:lnTo>
                      <a:pt x="0" y="12826"/>
                    </a:lnTo>
                    <a:lnTo>
                      <a:pt x="0" y="0"/>
                    </a:lnTo>
                    <a:lnTo>
                      <a:pt x="21600" y="0"/>
                    </a:lnTo>
                    <a:lnTo>
                      <a:pt x="21600" y="12826"/>
                    </a:lnTo>
                  </a:path>
                </a:pathLst>
              </a:custGeom>
              <a:solidFill>
                <a:srgbClr val="A1CE3A"/>
              </a:solidFill>
              <a:ln w="12700" cap="flat">
                <a:noFill/>
                <a:miter lim="400000"/>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9" name="任意多边形 4"/>
              <p:cNvSpPr/>
              <p:nvPr/>
            </p:nvSpPr>
            <p:spPr>
              <a:xfrm>
                <a:off x="2117536" y="4995431"/>
                <a:ext cx="172176" cy="258260"/>
              </a:xfrm>
              <a:custGeom>
                <a:avLst/>
                <a:gdLst/>
                <a:ahLst/>
                <a:cxnLst>
                  <a:cxn ang="0">
                    <a:pos x="wd2" y="hd2"/>
                  </a:cxn>
                  <a:cxn ang="5400000">
                    <a:pos x="wd2" y="hd2"/>
                  </a:cxn>
                  <a:cxn ang="10800000">
                    <a:pos x="wd2" y="hd2"/>
                  </a:cxn>
                  <a:cxn ang="16200000">
                    <a:pos x="wd2" y="hd2"/>
                  </a:cxn>
                </a:cxnLst>
                <a:rect l="0" t="0" r="r" b="b"/>
                <a:pathLst>
                  <a:path w="21600" h="21600" extrusionOk="0">
                    <a:moveTo>
                      <a:pt x="14850" y="6750"/>
                    </a:moveTo>
                    <a:cubicBezTo>
                      <a:pt x="14491" y="6750"/>
                      <a:pt x="14175" y="6539"/>
                      <a:pt x="14175" y="6300"/>
                    </a:cubicBezTo>
                    <a:cubicBezTo>
                      <a:pt x="14175" y="5330"/>
                      <a:pt x="11918" y="4950"/>
                      <a:pt x="10800" y="4950"/>
                    </a:cubicBezTo>
                    <a:cubicBezTo>
                      <a:pt x="10441" y="4950"/>
                      <a:pt x="10125" y="4739"/>
                      <a:pt x="10125" y="4500"/>
                    </a:cubicBezTo>
                    <a:cubicBezTo>
                      <a:pt x="10125" y="4261"/>
                      <a:pt x="10441" y="4050"/>
                      <a:pt x="10800" y="4050"/>
                    </a:cubicBezTo>
                    <a:cubicBezTo>
                      <a:pt x="12762" y="4050"/>
                      <a:pt x="15525" y="4739"/>
                      <a:pt x="15525" y="6300"/>
                    </a:cubicBezTo>
                    <a:cubicBezTo>
                      <a:pt x="15525" y="6539"/>
                      <a:pt x="15209" y="6750"/>
                      <a:pt x="14850" y="6750"/>
                    </a:cubicBezTo>
                    <a:close/>
                    <a:moveTo>
                      <a:pt x="10800" y="1800"/>
                    </a:moveTo>
                    <a:cubicBezTo>
                      <a:pt x="6982" y="1800"/>
                      <a:pt x="2700" y="3487"/>
                      <a:pt x="2700" y="6300"/>
                    </a:cubicBezTo>
                    <a:cubicBezTo>
                      <a:pt x="2700" y="7200"/>
                      <a:pt x="3248" y="8142"/>
                      <a:pt x="4134" y="8831"/>
                    </a:cubicBezTo>
                    <a:cubicBezTo>
                      <a:pt x="4535" y="9141"/>
                      <a:pt x="4999" y="9436"/>
                      <a:pt x="5421" y="9759"/>
                    </a:cubicBezTo>
                    <a:cubicBezTo>
                      <a:pt x="6919" y="10955"/>
                      <a:pt x="8184" y="12361"/>
                      <a:pt x="8395" y="13950"/>
                    </a:cubicBezTo>
                    <a:lnTo>
                      <a:pt x="13205" y="13950"/>
                    </a:lnTo>
                    <a:cubicBezTo>
                      <a:pt x="13416" y="12361"/>
                      <a:pt x="14681" y="10955"/>
                      <a:pt x="16179" y="9759"/>
                    </a:cubicBezTo>
                    <a:cubicBezTo>
                      <a:pt x="16601" y="9436"/>
                      <a:pt x="17065" y="9141"/>
                      <a:pt x="17466" y="8831"/>
                    </a:cubicBezTo>
                    <a:cubicBezTo>
                      <a:pt x="18352" y="8142"/>
                      <a:pt x="18900" y="7200"/>
                      <a:pt x="18900" y="6300"/>
                    </a:cubicBezTo>
                    <a:cubicBezTo>
                      <a:pt x="18900" y="3487"/>
                      <a:pt x="14618" y="1800"/>
                      <a:pt x="10800" y="1800"/>
                    </a:cubicBezTo>
                    <a:close/>
                    <a:moveTo>
                      <a:pt x="19427" y="10069"/>
                    </a:moveTo>
                    <a:cubicBezTo>
                      <a:pt x="17972" y="11138"/>
                      <a:pt x="16052" y="12642"/>
                      <a:pt x="15884" y="14147"/>
                    </a:cubicBezTo>
                    <a:cubicBezTo>
                      <a:pt x="16495" y="14386"/>
                      <a:pt x="16875" y="14836"/>
                      <a:pt x="16875" y="15300"/>
                    </a:cubicBezTo>
                    <a:cubicBezTo>
                      <a:pt x="16875" y="15638"/>
                      <a:pt x="16685" y="15961"/>
                      <a:pt x="16348" y="16200"/>
                    </a:cubicBezTo>
                    <a:cubicBezTo>
                      <a:pt x="16685" y="16439"/>
                      <a:pt x="16875" y="16762"/>
                      <a:pt x="16875" y="17100"/>
                    </a:cubicBezTo>
                    <a:cubicBezTo>
                      <a:pt x="16875" y="17564"/>
                      <a:pt x="16516" y="17986"/>
                      <a:pt x="15926" y="18239"/>
                    </a:cubicBezTo>
                    <a:cubicBezTo>
                      <a:pt x="16095" y="18436"/>
                      <a:pt x="16200" y="18675"/>
                      <a:pt x="16200" y="18900"/>
                    </a:cubicBezTo>
                    <a:cubicBezTo>
                      <a:pt x="16200" y="19814"/>
                      <a:pt x="15124" y="20250"/>
                      <a:pt x="13901" y="20250"/>
                    </a:cubicBezTo>
                    <a:cubicBezTo>
                      <a:pt x="13352" y="21066"/>
                      <a:pt x="12129" y="21600"/>
                      <a:pt x="10800" y="21600"/>
                    </a:cubicBezTo>
                    <a:cubicBezTo>
                      <a:pt x="9471" y="21600"/>
                      <a:pt x="8248" y="21066"/>
                      <a:pt x="7699" y="20250"/>
                    </a:cubicBezTo>
                    <a:cubicBezTo>
                      <a:pt x="6476" y="20250"/>
                      <a:pt x="5400" y="19814"/>
                      <a:pt x="5400" y="18900"/>
                    </a:cubicBezTo>
                    <a:cubicBezTo>
                      <a:pt x="5400" y="18675"/>
                      <a:pt x="5505" y="18436"/>
                      <a:pt x="5674" y="18239"/>
                    </a:cubicBezTo>
                    <a:cubicBezTo>
                      <a:pt x="5084" y="17986"/>
                      <a:pt x="4725" y="17564"/>
                      <a:pt x="4725" y="17100"/>
                    </a:cubicBezTo>
                    <a:cubicBezTo>
                      <a:pt x="4725" y="16762"/>
                      <a:pt x="4915" y="16439"/>
                      <a:pt x="5252" y="16200"/>
                    </a:cubicBezTo>
                    <a:cubicBezTo>
                      <a:pt x="4915" y="15961"/>
                      <a:pt x="4725" y="15638"/>
                      <a:pt x="4725" y="15300"/>
                    </a:cubicBezTo>
                    <a:cubicBezTo>
                      <a:pt x="4725" y="14836"/>
                      <a:pt x="5105" y="14386"/>
                      <a:pt x="5716" y="14147"/>
                    </a:cubicBezTo>
                    <a:cubicBezTo>
                      <a:pt x="5548" y="12642"/>
                      <a:pt x="3628" y="11138"/>
                      <a:pt x="2173" y="10069"/>
                    </a:cubicBezTo>
                    <a:cubicBezTo>
                      <a:pt x="717" y="9000"/>
                      <a:pt x="0" y="7748"/>
                      <a:pt x="0" y="6300"/>
                    </a:cubicBezTo>
                    <a:cubicBezTo>
                      <a:pt x="0" y="2475"/>
                      <a:pt x="5463" y="0"/>
                      <a:pt x="10800" y="0"/>
                    </a:cubicBezTo>
                    <a:cubicBezTo>
                      <a:pt x="16137" y="0"/>
                      <a:pt x="21600" y="2475"/>
                      <a:pt x="21600" y="6300"/>
                    </a:cubicBezTo>
                    <a:cubicBezTo>
                      <a:pt x="21600" y="7748"/>
                      <a:pt x="20883" y="9000"/>
                      <a:pt x="19427" y="10069"/>
                    </a:cubicBezTo>
                    <a:close/>
                  </a:path>
                </a:pathLst>
              </a:custGeom>
              <a:solidFill>
                <a:srgbClr val="FFFFFF"/>
              </a:solidFill>
              <a:ln w="12700" cap="flat">
                <a:noFill/>
                <a:miter lim="400000"/>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10" name="右箭头 13"/>
              <p:cNvSpPr/>
              <p:nvPr/>
            </p:nvSpPr>
            <p:spPr>
              <a:xfrm rot="5400000">
                <a:off x="2845857" y="5257677"/>
                <a:ext cx="268355" cy="268355"/>
              </a:xfrm>
              <a:prstGeom prst="rightArrow">
                <a:avLst>
                  <a:gd name="adj1" fmla="val 32000"/>
                  <a:gd name="adj2" fmla="val 64000"/>
                </a:avLst>
              </a:prstGeom>
              <a:solidFill>
                <a:srgbClr val="FFFFFF">
                  <a:lumMod val="85000"/>
                </a:srgbClr>
              </a:solidFill>
              <a:ln w="12700">
                <a:miter lim="400000"/>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sp>
          <p:nvSpPr>
            <p:cNvPr id="6" name="矩形 5"/>
            <p:cNvSpPr/>
            <p:nvPr/>
          </p:nvSpPr>
          <p:spPr>
            <a:xfrm>
              <a:off x="2160797" y="3735659"/>
              <a:ext cx="1107996" cy="276999"/>
            </a:xfrm>
            <a:prstGeom prst="rect">
              <a:avLst/>
            </a:prstGeom>
          </p:spPr>
          <p:txBody>
            <a:bodyPr wrap="none">
              <a:noAutofit/>
            </a:bodyPr>
            <a:lstStyle/>
            <a:p>
              <a:pPr algn="ctr"/>
              <a:r>
                <a:rPr lang="zh-CN" altLang="zh-CN" b="1" dirty="0" smtClean="0">
                  <a:solidFill>
                    <a:srgbClr val="A1CE3A"/>
                  </a:solidFill>
                </a:rPr>
                <a:t>应用指南</a:t>
              </a:r>
              <a:endParaRPr lang="en-US" altLang="zh-CN" b="1" dirty="0">
                <a:solidFill>
                  <a:srgbClr val="A1CE3A"/>
                </a:solidFill>
                <a:cs typeface="+mn-ea"/>
                <a:sym typeface="+mn-lt"/>
              </a:endParaRPr>
            </a:p>
          </p:txBody>
        </p:sp>
      </p:grpSp>
      <p:grpSp>
        <p:nvGrpSpPr>
          <p:cNvPr id="11" name="组合 10"/>
          <p:cNvGrpSpPr/>
          <p:nvPr/>
        </p:nvGrpSpPr>
        <p:grpSpPr>
          <a:xfrm>
            <a:off x="2274883" y="2237699"/>
            <a:ext cx="2390236" cy="761055"/>
            <a:chOff x="3008528" y="3035140"/>
            <a:chExt cx="2390236" cy="761055"/>
          </a:xfrm>
        </p:grpSpPr>
        <p:grpSp>
          <p:nvGrpSpPr>
            <p:cNvPr id="12" name="组合 11"/>
            <p:cNvGrpSpPr/>
            <p:nvPr/>
          </p:nvGrpSpPr>
          <p:grpSpPr>
            <a:xfrm>
              <a:off x="4239858" y="3035140"/>
              <a:ext cx="1158906" cy="761055"/>
              <a:chOff x="2816833" y="4254908"/>
              <a:chExt cx="1158906" cy="761055"/>
            </a:xfrm>
          </p:grpSpPr>
          <p:sp>
            <p:nvSpPr>
              <p:cNvPr id="15" name="任意多边形 5"/>
              <p:cNvSpPr/>
              <p:nvPr/>
            </p:nvSpPr>
            <p:spPr>
              <a:xfrm>
                <a:off x="2816833" y="4254908"/>
                <a:ext cx="1154172" cy="761055"/>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6"/>
                    </a:lnTo>
                    <a:lnTo>
                      <a:pt x="0" y="12826"/>
                    </a:lnTo>
                    <a:lnTo>
                      <a:pt x="0" y="0"/>
                    </a:lnTo>
                    <a:lnTo>
                      <a:pt x="21600" y="0"/>
                    </a:lnTo>
                    <a:lnTo>
                      <a:pt x="21600" y="12826"/>
                    </a:lnTo>
                  </a:path>
                </a:pathLst>
              </a:custGeom>
              <a:solidFill>
                <a:srgbClr val="A1CE3A"/>
              </a:solidFill>
              <a:ln w="12700" cap="flat">
                <a:noFill/>
                <a:miter lim="400000"/>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16" name="任意多边形 6"/>
              <p:cNvSpPr/>
              <p:nvPr/>
            </p:nvSpPr>
            <p:spPr>
              <a:xfrm>
                <a:off x="3005371" y="4353287"/>
                <a:ext cx="194752" cy="238418"/>
              </a:xfrm>
              <a:custGeom>
                <a:avLst/>
                <a:gdLst/>
                <a:ahLst/>
                <a:cxnLst>
                  <a:cxn ang="0">
                    <a:pos x="wd2" y="hd2"/>
                  </a:cxn>
                  <a:cxn ang="5400000">
                    <a:pos x="wd2" y="hd2"/>
                  </a:cxn>
                  <a:cxn ang="10800000">
                    <a:pos x="wd2" y="hd2"/>
                  </a:cxn>
                  <a:cxn ang="16200000">
                    <a:pos x="wd2" y="hd2"/>
                  </a:cxn>
                </a:cxnLst>
                <a:rect l="0" t="0" r="r" b="b"/>
                <a:pathLst>
                  <a:path w="21543" h="21368" extrusionOk="0">
                    <a:moveTo>
                      <a:pt x="9210" y="17445"/>
                    </a:moveTo>
                    <a:lnTo>
                      <a:pt x="6091" y="18421"/>
                    </a:lnTo>
                    <a:cubicBezTo>
                      <a:pt x="5969" y="18459"/>
                      <a:pt x="5833" y="18428"/>
                      <a:pt x="5754" y="18344"/>
                    </a:cubicBezTo>
                    <a:cubicBezTo>
                      <a:pt x="5352" y="17930"/>
                      <a:pt x="4874" y="17519"/>
                      <a:pt x="4113" y="17070"/>
                    </a:cubicBezTo>
                    <a:cubicBezTo>
                      <a:pt x="3351" y="16622"/>
                      <a:pt x="2722" y="16380"/>
                      <a:pt x="2113" y="16197"/>
                    </a:cubicBezTo>
                    <a:cubicBezTo>
                      <a:pt x="1990" y="16160"/>
                      <a:pt x="1912" y="16066"/>
                      <a:pt x="1920" y="15959"/>
                    </a:cubicBezTo>
                    <a:lnTo>
                      <a:pt x="2107" y="13255"/>
                    </a:lnTo>
                    <a:lnTo>
                      <a:pt x="2945" y="12321"/>
                    </a:lnTo>
                    <a:cubicBezTo>
                      <a:pt x="2945" y="12321"/>
                      <a:pt x="4821" y="12112"/>
                      <a:pt x="7270" y="13556"/>
                    </a:cubicBezTo>
                    <a:cubicBezTo>
                      <a:pt x="9715" y="14998"/>
                      <a:pt x="10050" y="16510"/>
                      <a:pt x="10050" y="16510"/>
                    </a:cubicBezTo>
                    <a:cubicBezTo>
                      <a:pt x="10050" y="16510"/>
                      <a:pt x="9210" y="17445"/>
                      <a:pt x="9210" y="17445"/>
                    </a:cubicBezTo>
                    <a:close/>
                    <a:moveTo>
                      <a:pt x="17932" y="1607"/>
                    </a:moveTo>
                    <a:cubicBezTo>
                      <a:pt x="15041" y="-99"/>
                      <a:pt x="12983" y="-62"/>
                      <a:pt x="12201" y="41"/>
                    </a:cubicBezTo>
                    <a:cubicBezTo>
                      <a:pt x="11981" y="69"/>
                      <a:pt x="11796" y="172"/>
                      <a:pt x="11667" y="317"/>
                    </a:cubicBezTo>
                    <a:lnTo>
                      <a:pt x="4613" y="8201"/>
                    </a:lnTo>
                    <a:lnTo>
                      <a:pt x="1158" y="12064"/>
                    </a:lnTo>
                    <a:cubicBezTo>
                      <a:pt x="735" y="12537"/>
                      <a:pt x="491" y="13098"/>
                      <a:pt x="453" y="13681"/>
                    </a:cubicBezTo>
                    <a:lnTo>
                      <a:pt x="1" y="20638"/>
                    </a:lnTo>
                    <a:cubicBezTo>
                      <a:pt x="-31" y="21139"/>
                      <a:pt x="584" y="21501"/>
                      <a:pt x="1161" y="21322"/>
                    </a:cubicBezTo>
                    <a:lnTo>
                      <a:pt x="9186" y="18835"/>
                    </a:lnTo>
                    <a:cubicBezTo>
                      <a:pt x="9862" y="18625"/>
                      <a:pt x="10450" y="18260"/>
                      <a:pt x="10874" y="17785"/>
                    </a:cubicBezTo>
                    <a:lnTo>
                      <a:pt x="13690" y="14637"/>
                    </a:lnTo>
                    <a:lnTo>
                      <a:pt x="21378" y="6041"/>
                    </a:lnTo>
                    <a:cubicBezTo>
                      <a:pt x="21514" y="5889"/>
                      <a:pt x="21569" y="5704"/>
                      <a:pt x="21531" y="5518"/>
                    </a:cubicBezTo>
                    <a:cubicBezTo>
                      <a:pt x="21403" y="4867"/>
                      <a:pt x="20787" y="3289"/>
                      <a:pt x="17932" y="1607"/>
                    </a:cubicBezTo>
                    <a:close/>
                  </a:path>
                </a:pathLst>
              </a:custGeom>
              <a:solidFill>
                <a:srgbClr val="FFFFFF"/>
              </a:solidFill>
              <a:ln w="12700" cap="flat">
                <a:noFill/>
                <a:miter lim="400000"/>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17" name="右箭头 14"/>
              <p:cNvSpPr/>
              <p:nvPr/>
            </p:nvSpPr>
            <p:spPr>
              <a:xfrm rot="5400000">
                <a:off x="3707384" y="4609124"/>
                <a:ext cx="268355" cy="268355"/>
              </a:xfrm>
              <a:prstGeom prst="rightArrow">
                <a:avLst>
                  <a:gd name="adj1" fmla="val 32000"/>
                  <a:gd name="adj2" fmla="val 64000"/>
                </a:avLst>
              </a:prstGeom>
              <a:solidFill>
                <a:srgbClr val="FFFFFF">
                  <a:lumMod val="85000"/>
                </a:srgbClr>
              </a:solidFill>
              <a:ln w="12700">
                <a:miter lim="400000"/>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sp>
          <p:nvSpPr>
            <p:cNvPr id="13" name="矩形 12"/>
            <p:cNvSpPr/>
            <p:nvPr/>
          </p:nvSpPr>
          <p:spPr>
            <a:xfrm>
              <a:off x="3008528" y="3082330"/>
              <a:ext cx="1107996" cy="276999"/>
            </a:xfrm>
            <a:prstGeom prst="rect">
              <a:avLst/>
            </a:prstGeom>
          </p:spPr>
          <p:txBody>
            <a:bodyPr wrap="none">
              <a:noAutofit/>
            </a:bodyPr>
            <a:lstStyle/>
            <a:p>
              <a:pPr algn="ctr"/>
              <a:r>
                <a:rPr lang="zh-CN" altLang="zh-CN" b="1" dirty="0" smtClean="0">
                  <a:solidFill>
                    <a:srgbClr val="A1CE3A"/>
                  </a:solidFill>
                </a:rPr>
                <a:t>具体准则</a:t>
              </a:r>
              <a:endParaRPr lang="en-US" altLang="zh-CN" b="1" dirty="0">
                <a:solidFill>
                  <a:srgbClr val="A1CE3A"/>
                </a:solidFill>
                <a:cs typeface="+mn-ea"/>
                <a:sym typeface="+mn-lt"/>
              </a:endParaRPr>
            </a:p>
          </p:txBody>
        </p:sp>
      </p:grpSp>
      <p:grpSp>
        <p:nvGrpSpPr>
          <p:cNvPr id="18" name="组合 17"/>
          <p:cNvGrpSpPr/>
          <p:nvPr/>
        </p:nvGrpSpPr>
        <p:grpSpPr>
          <a:xfrm>
            <a:off x="2747205" y="1364820"/>
            <a:ext cx="2767429" cy="761048"/>
            <a:chOff x="3480853" y="2384884"/>
            <a:chExt cx="2767429" cy="761048"/>
          </a:xfrm>
        </p:grpSpPr>
        <p:grpSp>
          <p:nvGrpSpPr>
            <p:cNvPr id="19" name="组合 18"/>
            <p:cNvGrpSpPr/>
            <p:nvPr/>
          </p:nvGrpSpPr>
          <p:grpSpPr>
            <a:xfrm>
              <a:off x="5090219" y="2384884"/>
              <a:ext cx="1158063" cy="761048"/>
              <a:chOff x="3667194" y="3604652"/>
              <a:chExt cx="1158063" cy="761048"/>
            </a:xfrm>
          </p:grpSpPr>
          <p:sp>
            <p:nvSpPr>
              <p:cNvPr id="22" name="任意多边形 7"/>
              <p:cNvSpPr/>
              <p:nvPr/>
            </p:nvSpPr>
            <p:spPr>
              <a:xfrm>
                <a:off x="3667194" y="3604652"/>
                <a:ext cx="1154172" cy="761048"/>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7"/>
                    </a:lnTo>
                    <a:lnTo>
                      <a:pt x="0" y="12827"/>
                    </a:lnTo>
                    <a:lnTo>
                      <a:pt x="0" y="0"/>
                    </a:lnTo>
                    <a:lnTo>
                      <a:pt x="21600" y="0"/>
                    </a:lnTo>
                    <a:lnTo>
                      <a:pt x="21600" y="12827"/>
                    </a:lnTo>
                  </a:path>
                </a:pathLst>
              </a:custGeom>
              <a:solidFill>
                <a:srgbClr val="A1CE3A"/>
              </a:solidFill>
              <a:ln w="12700" cap="flat">
                <a:noFill/>
                <a:miter lim="400000"/>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23" name="任意多边形 8"/>
              <p:cNvSpPr/>
              <p:nvPr/>
            </p:nvSpPr>
            <p:spPr>
              <a:xfrm>
                <a:off x="3818348" y="3713140"/>
                <a:ext cx="230888" cy="230864"/>
              </a:xfrm>
              <a:custGeom>
                <a:avLst/>
                <a:gdLst/>
                <a:ahLst/>
                <a:cxnLst>
                  <a:cxn ang="0">
                    <a:pos x="wd2" y="hd2"/>
                  </a:cxn>
                  <a:cxn ang="5400000">
                    <a:pos x="wd2" y="hd2"/>
                  </a:cxn>
                  <a:cxn ang="10800000">
                    <a:pos x="wd2" y="hd2"/>
                  </a:cxn>
                  <a:cxn ang="16200000">
                    <a:pos x="wd2" y="hd2"/>
                  </a:cxn>
                </a:cxnLst>
                <a:rect l="0" t="0" r="r" b="b"/>
                <a:pathLst>
                  <a:path w="21395" h="21473" extrusionOk="0">
                    <a:moveTo>
                      <a:pt x="2579" y="8408"/>
                    </a:moveTo>
                    <a:cubicBezTo>
                      <a:pt x="2579" y="5192"/>
                      <a:pt x="5174" y="2587"/>
                      <a:pt x="8377" y="2587"/>
                    </a:cubicBezTo>
                    <a:cubicBezTo>
                      <a:pt x="11581" y="2587"/>
                      <a:pt x="14435" y="5451"/>
                      <a:pt x="14435" y="8668"/>
                    </a:cubicBezTo>
                    <a:cubicBezTo>
                      <a:pt x="14435" y="11882"/>
                      <a:pt x="11838" y="14489"/>
                      <a:pt x="8636" y="14489"/>
                    </a:cubicBezTo>
                    <a:cubicBezTo>
                      <a:pt x="5432" y="14488"/>
                      <a:pt x="2579" y="11622"/>
                      <a:pt x="2579" y="8408"/>
                    </a:cubicBezTo>
                    <a:close/>
                    <a:moveTo>
                      <a:pt x="20915" y="18167"/>
                    </a:moveTo>
                    <a:lnTo>
                      <a:pt x="15797" y="13031"/>
                    </a:lnTo>
                    <a:cubicBezTo>
                      <a:pt x="16569" y="11760"/>
                      <a:pt x="17014" y="10265"/>
                      <a:pt x="17014" y="8668"/>
                    </a:cubicBezTo>
                    <a:cubicBezTo>
                      <a:pt x="17014" y="4023"/>
                      <a:pt x="13004" y="0"/>
                      <a:pt x="8377" y="0"/>
                    </a:cubicBezTo>
                    <a:cubicBezTo>
                      <a:pt x="3750" y="-1"/>
                      <a:pt x="0" y="3764"/>
                      <a:pt x="0" y="8408"/>
                    </a:cubicBezTo>
                    <a:cubicBezTo>
                      <a:pt x="0" y="13051"/>
                      <a:pt x="4010" y="17076"/>
                      <a:pt x="8636" y="17076"/>
                    </a:cubicBezTo>
                    <a:cubicBezTo>
                      <a:pt x="10175" y="17076"/>
                      <a:pt x="11615" y="16655"/>
                      <a:pt x="12854" y="15928"/>
                    </a:cubicBezTo>
                    <a:lnTo>
                      <a:pt x="17998" y="21095"/>
                    </a:lnTo>
                    <a:cubicBezTo>
                      <a:pt x="18502" y="21599"/>
                      <a:pt x="19318" y="21599"/>
                      <a:pt x="19821" y="21095"/>
                    </a:cubicBezTo>
                    <a:lnTo>
                      <a:pt x="21098" y="19813"/>
                    </a:lnTo>
                    <a:cubicBezTo>
                      <a:pt x="21600" y="19309"/>
                      <a:pt x="21417" y="18671"/>
                      <a:pt x="20915" y="18167"/>
                    </a:cubicBezTo>
                    <a:close/>
                  </a:path>
                </a:pathLst>
              </a:custGeom>
              <a:solidFill>
                <a:srgbClr val="FFFFFF"/>
              </a:solidFill>
              <a:ln w="12700" cap="flat">
                <a:noFill/>
                <a:miter lim="400000"/>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24" name="右箭头 15"/>
              <p:cNvSpPr/>
              <p:nvPr/>
            </p:nvSpPr>
            <p:spPr>
              <a:xfrm rot="5400000">
                <a:off x="4556902" y="3956089"/>
                <a:ext cx="268355" cy="268355"/>
              </a:xfrm>
              <a:prstGeom prst="rightArrow">
                <a:avLst>
                  <a:gd name="adj1" fmla="val 32000"/>
                  <a:gd name="adj2" fmla="val 64000"/>
                </a:avLst>
              </a:prstGeom>
              <a:solidFill>
                <a:srgbClr val="FFFFFF">
                  <a:lumMod val="85000"/>
                </a:srgbClr>
              </a:solidFill>
              <a:ln w="12700">
                <a:miter lim="400000"/>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sp>
          <p:nvSpPr>
            <p:cNvPr id="20" name="矩形 19"/>
            <p:cNvSpPr/>
            <p:nvPr/>
          </p:nvSpPr>
          <p:spPr>
            <a:xfrm>
              <a:off x="3480853" y="2415339"/>
              <a:ext cx="1107996" cy="276999"/>
            </a:xfrm>
            <a:prstGeom prst="rect">
              <a:avLst/>
            </a:prstGeom>
          </p:spPr>
          <p:txBody>
            <a:bodyPr wrap="none">
              <a:noAutofit/>
            </a:bodyPr>
            <a:lstStyle/>
            <a:p>
              <a:pPr algn="ctr"/>
              <a:r>
                <a:rPr lang="zh-CN" altLang="zh-CN" b="1" dirty="0" smtClean="0">
                  <a:solidFill>
                    <a:srgbClr val="A1CE3A"/>
                  </a:solidFill>
                </a:rPr>
                <a:t>政府会计基本准则</a:t>
              </a:r>
              <a:endParaRPr lang="en-US" altLang="zh-CN" b="1" dirty="0">
                <a:solidFill>
                  <a:srgbClr val="A1CE3A"/>
                </a:solidFill>
                <a:cs typeface="+mn-ea"/>
                <a:sym typeface="+mn-lt"/>
              </a:endParaRPr>
            </a:p>
          </p:txBody>
        </p:sp>
      </p:grpSp>
      <p:grpSp>
        <p:nvGrpSpPr>
          <p:cNvPr id="25" name="组合 24"/>
          <p:cNvGrpSpPr/>
          <p:nvPr/>
        </p:nvGrpSpPr>
        <p:grpSpPr>
          <a:xfrm>
            <a:off x="484397" y="4102956"/>
            <a:ext cx="2504031" cy="761054"/>
            <a:chOff x="2033206" y="3685396"/>
            <a:chExt cx="2504031" cy="761054"/>
          </a:xfrm>
        </p:grpSpPr>
        <p:grpSp>
          <p:nvGrpSpPr>
            <p:cNvPr id="26" name="组合 4"/>
            <p:cNvGrpSpPr/>
            <p:nvPr/>
          </p:nvGrpSpPr>
          <p:grpSpPr>
            <a:xfrm>
              <a:off x="3381493" y="3685396"/>
              <a:ext cx="1155744" cy="761054"/>
              <a:chOff x="1958468" y="4905164"/>
              <a:chExt cx="1155744" cy="761054"/>
            </a:xfrm>
          </p:grpSpPr>
          <p:sp>
            <p:nvSpPr>
              <p:cNvPr id="29" name="任意多边形 3"/>
              <p:cNvSpPr/>
              <p:nvPr/>
            </p:nvSpPr>
            <p:spPr>
              <a:xfrm>
                <a:off x="1958468" y="4905164"/>
                <a:ext cx="1154167" cy="761054"/>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6"/>
                    </a:lnTo>
                    <a:lnTo>
                      <a:pt x="0" y="12826"/>
                    </a:lnTo>
                    <a:lnTo>
                      <a:pt x="0" y="0"/>
                    </a:lnTo>
                    <a:lnTo>
                      <a:pt x="21600" y="0"/>
                    </a:lnTo>
                    <a:lnTo>
                      <a:pt x="21600" y="12826"/>
                    </a:lnTo>
                  </a:path>
                </a:pathLst>
              </a:custGeom>
              <a:solidFill>
                <a:srgbClr val="A1CE3A"/>
              </a:solidFill>
              <a:ln w="12700" cap="flat">
                <a:noFill/>
                <a:miter lim="400000"/>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30" name="任意多边形 4"/>
              <p:cNvSpPr/>
              <p:nvPr/>
            </p:nvSpPr>
            <p:spPr>
              <a:xfrm>
                <a:off x="2117536" y="4995431"/>
                <a:ext cx="172176" cy="258260"/>
              </a:xfrm>
              <a:custGeom>
                <a:avLst/>
                <a:gdLst/>
                <a:ahLst/>
                <a:cxnLst>
                  <a:cxn ang="0">
                    <a:pos x="wd2" y="hd2"/>
                  </a:cxn>
                  <a:cxn ang="5400000">
                    <a:pos x="wd2" y="hd2"/>
                  </a:cxn>
                  <a:cxn ang="10800000">
                    <a:pos x="wd2" y="hd2"/>
                  </a:cxn>
                  <a:cxn ang="16200000">
                    <a:pos x="wd2" y="hd2"/>
                  </a:cxn>
                </a:cxnLst>
                <a:rect l="0" t="0" r="r" b="b"/>
                <a:pathLst>
                  <a:path w="21600" h="21600" extrusionOk="0">
                    <a:moveTo>
                      <a:pt x="14850" y="6750"/>
                    </a:moveTo>
                    <a:cubicBezTo>
                      <a:pt x="14491" y="6750"/>
                      <a:pt x="14175" y="6539"/>
                      <a:pt x="14175" y="6300"/>
                    </a:cubicBezTo>
                    <a:cubicBezTo>
                      <a:pt x="14175" y="5330"/>
                      <a:pt x="11918" y="4950"/>
                      <a:pt x="10800" y="4950"/>
                    </a:cubicBezTo>
                    <a:cubicBezTo>
                      <a:pt x="10441" y="4950"/>
                      <a:pt x="10125" y="4739"/>
                      <a:pt x="10125" y="4500"/>
                    </a:cubicBezTo>
                    <a:cubicBezTo>
                      <a:pt x="10125" y="4261"/>
                      <a:pt x="10441" y="4050"/>
                      <a:pt x="10800" y="4050"/>
                    </a:cubicBezTo>
                    <a:cubicBezTo>
                      <a:pt x="12762" y="4050"/>
                      <a:pt x="15525" y="4739"/>
                      <a:pt x="15525" y="6300"/>
                    </a:cubicBezTo>
                    <a:cubicBezTo>
                      <a:pt x="15525" y="6539"/>
                      <a:pt x="15209" y="6750"/>
                      <a:pt x="14850" y="6750"/>
                    </a:cubicBezTo>
                    <a:close/>
                    <a:moveTo>
                      <a:pt x="10800" y="1800"/>
                    </a:moveTo>
                    <a:cubicBezTo>
                      <a:pt x="6982" y="1800"/>
                      <a:pt x="2700" y="3487"/>
                      <a:pt x="2700" y="6300"/>
                    </a:cubicBezTo>
                    <a:cubicBezTo>
                      <a:pt x="2700" y="7200"/>
                      <a:pt x="3248" y="8142"/>
                      <a:pt x="4134" y="8831"/>
                    </a:cubicBezTo>
                    <a:cubicBezTo>
                      <a:pt x="4535" y="9141"/>
                      <a:pt x="4999" y="9436"/>
                      <a:pt x="5421" y="9759"/>
                    </a:cubicBezTo>
                    <a:cubicBezTo>
                      <a:pt x="6919" y="10955"/>
                      <a:pt x="8184" y="12361"/>
                      <a:pt x="8395" y="13950"/>
                    </a:cubicBezTo>
                    <a:lnTo>
                      <a:pt x="13205" y="13950"/>
                    </a:lnTo>
                    <a:cubicBezTo>
                      <a:pt x="13416" y="12361"/>
                      <a:pt x="14681" y="10955"/>
                      <a:pt x="16179" y="9759"/>
                    </a:cubicBezTo>
                    <a:cubicBezTo>
                      <a:pt x="16601" y="9436"/>
                      <a:pt x="17065" y="9141"/>
                      <a:pt x="17466" y="8831"/>
                    </a:cubicBezTo>
                    <a:cubicBezTo>
                      <a:pt x="18352" y="8142"/>
                      <a:pt x="18900" y="7200"/>
                      <a:pt x="18900" y="6300"/>
                    </a:cubicBezTo>
                    <a:cubicBezTo>
                      <a:pt x="18900" y="3487"/>
                      <a:pt x="14618" y="1800"/>
                      <a:pt x="10800" y="1800"/>
                    </a:cubicBezTo>
                    <a:close/>
                    <a:moveTo>
                      <a:pt x="19427" y="10069"/>
                    </a:moveTo>
                    <a:cubicBezTo>
                      <a:pt x="17972" y="11138"/>
                      <a:pt x="16052" y="12642"/>
                      <a:pt x="15884" y="14147"/>
                    </a:cubicBezTo>
                    <a:cubicBezTo>
                      <a:pt x="16495" y="14386"/>
                      <a:pt x="16875" y="14836"/>
                      <a:pt x="16875" y="15300"/>
                    </a:cubicBezTo>
                    <a:cubicBezTo>
                      <a:pt x="16875" y="15638"/>
                      <a:pt x="16685" y="15961"/>
                      <a:pt x="16348" y="16200"/>
                    </a:cubicBezTo>
                    <a:cubicBezTo>
                      <a:pt x="16685" y="16439"/>
                      <a:pt x="16875" y="16762"/>
                      <a:pt x="16875" y="17100"/>
                    </a:cubicBezTo>
                    <a:cubicBezTo>
                      <a:pt x="16875" y="17564"/>
                      <a:pt x="16516" y="17986"/>
                      <a:pt x="15926" y="18239"/>
                    </a:cubicBezTo>
                    <a:cubicBezTo>
                      <a:pt x="16095" y="18436"/>
                      <a:pt x="16200" y="18675"/>
                      <a:pt x="16200" y="18900"/>
                    </a:cubicBezTo>
                    <a:cubicBezTo>
                      <a:pt x="16200" y="19814"/>
                      <a:pt x="15124" y="20250"/>
                      <a:pt x="13901" y="20250"/>
                    </a:cubicBezTo>
                    <a:cubicBezTo>
                      <a:pt x="13352" y="21066"/>
                      <a:pt x="12129" y="21600"/>
                      <a:pt x="10800" y="21600"/>
                    </a:cubicBezTo>
                    <a:cubicBezTo>
                      <a:pt x="9471" y="21600"/>
                      <a:pt x="8248" y="21066"/>
                      <a:pt x="7699" y="20250"/>
                    </a:cubicBezTo>
                    <a:cubicBezTo>
                      <a:pt x="6476" y="20250"/>
                      <a:pt x="5400" y="19814"/>
                      <a:pt x="5400" y="18900"/>
                    </a:cubicBezTo>
                    <a:cubicBezTo>
                      <a:pt x="5400" y="18675"/>
                      <a:pt x="5505" y="18436"/>
                      <a:pt x="5674" y="18239"/>
                    </a:cubicBezTo>
                    <a:cubicBezTo>
                      <a:pt x="5084" y="17986"/>
                      <a:pt x="4725" y="17564"/>
                      <a:pt x="4725" y="17100"/>
                    </a:cubicBezTo>
                    <a:cubicBezTo>
                      <a:pt x="4725" y="16762"/>
                      <a:pt x="4915" y="16439"/>
                      <a:pt x="5252" y="16200"/>
                    </a:cubicBezTo>
                    <a:cubicBezTo>
                      <a:pt x="4915" y="15961"/>
                      <a:pt x="4725" y="15638"/>
                      <a:pt x="4725" y="15300"/>
                    </a:cubicBezTo>
                    <a:cubicBezTo>
                      <a:pt x="4725" y="14836"/>
                      <a:pt x="5105" y="14386"/>
                      <a:pt x="5716" y="14147"/>
                    </a:cubicBezTo>
                    <a:cubicBezTo>
                      <a:pt x="5548" y="12642"/>
                      <a:pt x="3628" y="11138"/>
                      <a:pt x="2173" y="10069"/>
                    </a:cubicBezTo>
                    <a:cubicBezTo>
                      <a:pt x="717" y="9000"/>
                      <a:pt x="0" y="7748"/>
                      <a:pt x="0" y="6300"/>
                    </a:cubicBezTo>
                    <a:cubicBezTo>
                      <a:pt x="0" y="2475"/>
                      <a:pt x="5463" y="0"/>
                      <a:pt x="10800" y="0"/>
                    </a:cubicBezTo>
                    <a:cubicBezTo>
                      <a:pt x="16137" y="0"/>
                      <a:pt x="21600" y="2475"/>
                      <a:pt x="21600" y="6300"/>
                    </a:cubicBezTo>
                    <a:cubicBezTo>
                      <a:pt x="21600" y="7748"/>
                      <a:pt x="20883" y="9000"/>
                      <a:pt x="19427" y="10069"/>
                    </a:cubicBezTo>
                    <a:close/>
                  </a:path>
                </a:pathLst>
              </a:custGeom>
              <a:solidFill>
                <a:srgbClr val="FFFFFF"/>
              </a:solidFill>
              <a:ln w="12700" cap="flat">
                <a:noFill/>
                <a:miter lim="400000"/>
              </a:ln>
              <a:effectLst/>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sp>
            <p:nvSpPr>
              <p:cNvPr id="31" name="右箭头 13"/>
              <p:cNvSpPr/>
              <p:nvPr/>
            </p:nvSpPr>
            <p:spPr>
              <a:xfrm rot="5400000">
                <a:off x="2845857" y="5257677"/>
                <a:ext cx="268355" cy="268355"/>
              </a:xfrm>
              <a:prstGeom prst="rightArrow">
                <a:avLst>
                  <a:gd name="adj1" fmla="val 32000"/>
                  <a:gd name="adj2" fmla="val 64000"/>
                </a:avLst>
              </a:prstGeom>
              <a:solidFill>
                <a:srgbClr val="FFFFFF">
                  <a:lumMod val="85000"/>
                </a:srgbClr>
              </a:solidFill>
              <a:ln w="12700">
                <a:miter lim="400000"/>
              </a:ln>
            </p:spPr>
            <p:txBody>
              <a:bodyPr anchor="ctr"/>
              <a:lstStyle/>
              <a:p>
                <a:pPr marL="0" marR="0" lvl="0" indent="0" algn="ctr" defTabSz="1624965" eaLnBrk="1" fontAlgn="auto" latinLnBrk="0" hangingPunct="1">
                  <a:lnSpc>
                    <a:spcPct val="100000"/>
                  </a:lnSpc>
                  <a:spcBef>
                    <a:spcPts val="0"/>
                  </a:spcBef>
                  <a:spcAft>
                    <a:spcPts val="0"/>
                  </a:spcAft>
                  <a:buClrTx/>
                  <a:buSzTx/>
                  <a:buFontTx/>
                  <a:buNone/>
                  <a:defRPr/>
                </a:pPr>
                <a:endParaRPr kumimoji="0" sz="3200" b="0" i="0" u="none" strike="noStrike" kern="0" cap="none" spc="0" normalizeH="0" baseline="0" noProof="0">
                  <a:ln>
                    <a:noFill/>
                  </a:ln>
                  <a:solidFill>
                    <a:schemeClr val="bg1"/>
                  </a:solidFill>
                  <a:effectLst/>
                  <a:uLnTx/>
                  <a:uFillTx/>
                  <a:cs typeface="+mn-ea"/>
                  <a:sym typeface="+mn-lt"/>
                </a:endParaRPr>
              </a:p>
            </p:txBody>
          </p:sp>
        </p:grpSp>
        <p:sp>
          <p:nvSpPr>
            <p:cNvPr id="27" name="矩形 26"/>
            <p:cNvSpPr/>
            <p:nvPr/>
          </p:nvSpPr>
          <p:spPr>
            <a:xfrm>
              <a:off x="2033206" y="3693128"/>
              <a:ext cx="1107996" cy="276999"/>
            </a:xfrm>
            <a:prstGeom prst="rect">
              <a:avLst/>
            </a:prstGeom>
          </p:spPr>
          <p:txBody>
            <a:bodyPr wrap="none">
              <a:noAutofit/>
            </a:bodyPr>
            <a:lstStyle/>
            <a:p>
              <a:pPr algn="ctr"/>
              <a:r>
                <a:rPr lang="zh-CN" altLang="zh-CN" b="1" dirty="0" smtClean="0">
                  <a:solidFill>
                    <a:srgbClr val="A1CE3A"/>
                  </a:solidFill>
                </a:rPr>
                <a:t>政府会计制度</a:t>
              </a:r>
              <a:endParaRPr lang="en-US" altLang="zh-CN" b="1" dirty="0">
                <a:solidFill>
                  <a:srgbClr val="A1CE3A"/>
                </a:solidFill>
                <a:cs typeface="+mn-ea"/>
                <a:sym typeface="+mn-lt"/>
              </a:endParaRPr>
            </a:p>
          </p:txBody>
        </p:sp>
      </p:grpSp>
      <p:sp>
        <p:nvSpPr>
          <p:cNvPr id="32" name="矩形 31"/>
          <p:cNvSpPr/>
          <p:nvPr/>
        </p:nvSpPr>
        <p:spPr>
          <a:xfrm>
            <a:off x="5950688" y="999461"/>
            <a:ext cx="6096000" cy="5416868"/>
          </a:xfrm>
          <a:prstGeom prst="rect">
            <a:avLst/>
          </a:prstGeom>
        </p:spPr>
        <p:txBody>
          <a:bodyPr wrap="square">
            <a:spAutoFit/>
          </a:bodyPr>
          <a:lstStyle/>
          <a:p>
            <a:r>
              <a:rPr lang="en-US" altLang="zh-CN" sz="2000" b="1" dirty="0" smtClean="0">
                <a:solidFill>
                  <a:srgbClr val="A1CE3A"/>
                </a:solidFill>
                <a:latin typeface="+mn-ea"/>
              </a:rPr>
              <a:t>9</a:t>
            </a:r>
            <a:r>
              <a:rPr lang="zh-CN" altLang="zh-CN" sz="2000" b="1" dirty="0" smtClean="0">
                <a:solidFill>
                  <a:srgbClr val="A1CE3A"/>
                </a:solidFill>
                <a:latin typeface="+mn-ea"/>
              </a:rPr>
              <a:t>个补充规定</a:t>
            </a:r>
            <a:r>
              <a:rPr lang="zh-CN" altLang="en-US" sz="2000" b="1" dirty="0" smtClean="0">
                <a:solidFill>
                  <a:srgbClr val="A1CE3A"/>
                </a:solidFill>
                <a:latin typeface="+mn-ea"/>
              </a:rPr>
              <a:t>：</a:t>
            </a:r>
            <a:endParaRPr lang="en-US" altLang="zh-CN" sz="2000" b="1" dirty="0" smtClean="0">
              <a:solidFill>
                <a:srgbClr val="A1CE3A"/>
              </a:solidFill>
              <a:latin typeface="+mn-ea"/>
            </a:endParaRPr>
          </a:p>
          <a:p>
            <a:endParaRPr lang="en-US" altLang="zh-CN" sz="2000" b="1" dirty="0" smtClean="0">
              <a:solidFill>
                <a:srgbClr val="A1CE3A"/>
              </a:solidFill>
              <a:latin typeface="+mn-ea"/>
            </a:endParaRPr>
          </a:p>
          <a:p>
            <a:r>
              <a:rPr lang="zh-CN" altLang="zh-CN" dirty="0" smtClean="0">
                <a:solidFill>
                  <a:schemeClr val="bg1"/>
                </a:solidFill>
                <a:latin typeface="+mn-ea"/>
              </a:rPr>
              <a:t>①中小学执行政府会计制度补充规定</a:t>
            </a:r>
            <a:endParaRPr lang="en-US" altLang="zh-CN" dirty="0" smtClean="0">
              <a:solidFill>
                <a:schemeClr val="bg1"/>
              </a:solidFill>
              <a:latin typeface="+mn-ea"/>
            </a:endParaRPr>
          </a:p>
          <a:p>
            <a:endParaRPr lang="zh-CN" altLang="zh-CN" dirty="0" smtClean="0">
              <a:solidFill>
                <a:schemeClr val="bg1"/>
              </a:solidFill>
              <a:latin typeface="+mn-ea"/>
            </a:endParaRPr>
          </a:p>
          <a:p>
            <a:r>
              <a:rPr lang="zh-CN" altLang="zh-CN" dirty="0" smtClean="0">
                <a:solidFill>
                  <a:schemeClr val="bg1"/>
                </a:solidFill>
                <a:latin typeface="+mn-ea"/>
              </a:rPr>
              <a:t>②医院执行政府会计补充规定</a:t>
            </a:r>
            <a:endParaRPr lang="en-US" altLang="zh-CN" dirty="0" smtClean="0">
              <a:solidFill>
                <a:schemeClr val="bg1"/>
              </a:solidFill>
              <a:latin typeface="+mn-ea"/>
            </a:endParaRPr>
          </a:p>
          <a:p>
            <a:endParaRPr lang="zh-CN" altLang="zh-CN" dirty="0" smtClean="0">
              <a:solidFill>
                <a:schemeClr val="bg1"/>
              </a:solidFill>
              <a:latin typeface="+mn-ea"/>
            </a:endParaRPr>
          </a:p>
          <a:p>
            <a:r>
              <a:rPr lang="zh-CN" altLang="zh-CN" dirty="0" smtClean="0">
                <a:solidFill>
                  <a:schemeClr val="bg1"/>
                </a:solidFill>
                <a:latin typeface="+mn-ea"/>
              </a:rPr>
              <a:t>③基层医疗卫生机构执行政府会计补充规定</a:t>
            </a:r>
            <a:endParaRPr lang="en-US" altLang="zh-CN" dirty="0" smtClean="0">
              <a:solidFill>
                <a:schemeClr val="bg1"/>
              </a:solidFill>
              <a:latin typeface="+mn-ea"/>
            </a:endParaRPr>
          </a:p>
          <a:p>
            <a:endParaRPr lang="zh-CN" altLang="zh-CN" dirty="0" smtClean="0">
              <a:solidFill>
                <a:schemeClr val="bg1"/>
              </a:solidFill>
              <a:latin typeface="+mn-ea"/>
            </a:endParaRPr>
          </a:p>
          <a:p>
            <a:r>
              <a:rPr lang="zh-CN" altLang="zh-CN" dirty="0" smtClean="0">
                <a:solidFill>
                  <a:schemeClr val="bg1"/>
                </a:solidFill>
                <a:latin typeface="+mn-ea"/>
              </a:rPr>
              <a:t>④高校执行政府会计制度补充规定</a:t>
            </a:r>
            <a:endParaRPr lang="en-US" altLang="zh-CN" dirty="0" smtClean="0">
              <a:solidFill>
                <a:schemeClr val="bg1"/>
              </a:solidFill>
              <a:latin typeface="+mn-ea"/>
            </a:endParaRPr>
          </a:p>
          <a:p>
            <a:endParaRPr lang="en-US" altLang="zh-CN" dirty="0" smtClean="0">
              <a:solidFill>
                <a:schemeClr val="bg1"/>
              </a:solidFill>
              <a:latin typeface="+mn-ea"/>
            </a:endParaRPr>
          </a:p>
          <a:p>
            <a:r>
              <a:rPr lang="zh-CN" altLang="zh-CN" dirty="0" smtClean="0">
                <a:solidFill>
                  <a:schemeClr val="bg1"/>
                </a:solidFill>
                <a:latin typeface="+mn-ea"/>
              </a:rPr>
              <a:t>⑤彩票机构执行政府会计制度补充规定</a:t>
            </a:r>
            <a:endParaRPr lang="en-US" altLang="zh-CN" dirty="0" smtClean="0">
              <a:solidFill>
                <a:schemeClr val="bg1"/>
              </a:solidFill>
              <a:latin typeface="+mn-ea"/>
            </a:endParaRPr>
          </a:p>
          <a:p>
            <a:endParaRPr lang="zh-CN" altLang="zh-CN" dirty="0" smtClean="0">
              <a:solidFill>
                <a:schemeClr val="bg1"/>
              </a:solidFill>
              <a:latin typeface="+mn-ea"/>
            </a:endParaRPr>
          </a:p>
          <a:p>
            <a:r>
              <a:rPr lang="zh-CN" altLang="zh-CN" dirty="0" smtClean="0">
                <a:solidFill>
                  <a:schemeClr val="bg1"/>
                </a:solidFill>
                <a:latin typeface="+mn-ea"/>
              </a:rPr>
              <a:t>⑥科研单位执行政府会计补充规定</a:t>
            </a:r>
            <a:endParaRPr lang="en-US" altLang="zh-CN" dirty="0" smtClean="0">
              <a:solidFill>
                <a:schemeClr val="bg1"/>
              </a:solidFill>
              <a:latin typeface="+mn-ea"/>
            </a:endParaRPr>
          </a:p>
          <a:p>
            <a:endParaRPr lang="zh-CN" altLang="zh-CN" dirty="0" smtClean="0">
              <a:solidFill>
                <a:schemeClr val="bg1"/>
              </a:solidFill>
              <a:latin typeface="+mn-ea"/>
            </a:endParaRPr>
          </a:p>
          <a:p>
            <a:r>
              <a:rPr lang="zh-CN" altLang="zh-CN" dirty="0" smtClean="0">
                <a:solidFill>
                  <a:schemeClr val="bg1"/>
                </a:solidFill>
                <a:latin typeface="+mn-ea"/>
              </a:rPr>
              <a:t>⑦测绘单位执行政府会计补充规定</a:t>
            </a:r>
            <a:endParaRPr lang="en-US" altLang="zh-CN" dirty="0" smtClean="0">
              <a:solidFill>
                <a:schemeClr val="bg1"/>
              </a:solidFill>
              <a:latin typeface="+mn-ea"/>
            </a:endParaRPr>
          </a:p>
          <a:p>
            <a:endParaRPr lang="zh-CN" altLang="zh-CN" dirty="0" smtClean="0">
              <a:solidFill>
                <a:schemeClr val="bg1"/>
              </a:solidFill>
              <a:latin typeface="+mn-ea"/>
            </a:endParaRPr>
          </a:p>
          <a:p>
            <a:r>
              <a:rPr lang="zh-CN" altLang="zh-CN" dirty="0" smtClean="0">
                <a:solidFill>
                  <a:schemeClr val="bg1"/>
                </a:solidFill>
                <a:latin typeface="+mn-ea"/>
              </a:rPr>
              <a:t>⑧地质勘察单位执行政府会计衔接规定</a:t>
            </a:r>
            <a:endParaRPr lang="en-US" altLang="zh-CN" dirty="0" smtClean="0">
              <a:solidFill>
                <a:schemeClr val="bg1"/>
              </a:solidFill>
              <a:latin typeface="+mn-ea"/>
            </a:endParaRPr>
          </a:p>
          <a:p>
            <a:endParaRPr lang="zh-CN" altLang="zh-CN" dirty="0" smtClean="0">
              <a:solidFill>
                <a:schemeClr val="bg1"/>
              </a:solidFill>
              <a:latin typeface="+mn-ea"/>
            </a:endParaRPr>
          </a:p>
          <a:p>
            <a:r>
              <a:rPr lang="zh-CN" altLang="zh-CN" dirty="0" smtClean="0">
                <a:solidFill>
                  <a:schemeClr val="bg1"/>
                </a:solidFill>
                <a:latin typeface="+mn-ea"/>
              </a:rPr>
              <a:t>⑨国有林场苗圃执行政府会计补充规定</a:t>
            </a:r>
          </a:p>
        </p:txBody>
      </p:sp>
      <p:sp>
        <p:nvSpPr>
          <p:cNvPr id="33" name="圆角矩形 54"/>
          <p:cNvSpPr/>
          <p:nvPr/>
        </p:nvSpPr>
        <p:spPr>
          <a:xfrm>
            <a:off x="5598892" y="1421770"/>
            <a:ext cx="5139992" cy="5138518"/>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1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1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1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1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sp>
        <p:nvSpPr>
          <p:cNvPr id="4" name="Freeform 6"/>
          <p:cNvSpPr/>
          <p:nvPr/>
        </p:nvSpPr>
        <p:spPr bwMode="auto">
          <a:xfrm>
            <a:off x="2062389" y="1189491"/>
            <a:ext cx="1203325" cy="1050925"/>
          </a:xfrm>
          <a:custGeom>
            <a:avLst/>
            <a:gdLst>
              <a:gd name="T0" fmla="*/ 0 w 714"/>
              <a:gd name="T1" fmla="*/ 2147483646 h 617"/>
              <a:gd name="T2" fmla="*/ 2147483646 w 714"/>
              <a:gd name="T3" fmla="*/ 0 h 617"/>
              <a:gd name="T4" fmla="*/ 2147483646 w 714"/>
              <a:gd name="T5" fmla="*/ 2147483646 h 617"/>
              <a:gd name="T6" fmla="*/ 0 w 714"/>
              <a:gd name="T7" fmla="*/ 2147483646 h 617"/>
              <a:gd name="T8" fmla="*/ 0 w 714"/>
              <a:gd name="T9" fmla="*/ 2147483646 h 617"/>
              <a:gd name="T10" fmla="*/ 0 60000 65536"/>
              <a:gd name="T11" fmla="*/ 0 60000 65536"/>
              <a:gd name="T12" fmla="*/ 0 60000 65536"/>
              <a:gd name="T13" fmla="*/ 0 60000 65536"/>
              <a:gd name="T14" fmla="*/ 0 60000 65536"/>
              <a:gd name="T15" fmla="*/ 0 w 714"/>
              <a:gd name="T16" fmla="*/ 0 h 617"/>
              <a:gd name="T17" fmla="*/ 714 w 714"/>
              <a:gd name="T18" fmla="*/ 617 h 617"/>
            </a:gdLst>
            <a:ahLst/>
            <a:cxnLst>
              <a:cxn ang="T10">
                <a:pos x="T0" y="T1"/>
              </a:cxn>
              <a:cxn ang="T11">
                <a:pos x="T2" y="T3"/>
              </a:cxn>
              <a:cxn ang="T12">
                <a:pos x="T4" y="T5"/>
              </a:cxn>
              <a:cxn ang="T13">
                <a:pos x="T6" y="T7"/>
              </a:cxn>
              <a:cxn ang="T14">
                <a:pos x="T8" y="T9"/>
              </a:cxn>
            </a:cxnLst>
            <a:rect l="T15" t="T16" r="T17" b="T18"/>
            <a:pathLst>
              <a:path w="714" h="617">
                <a:moveTo>
                  <a:pt x="0" y="617"/>
                </a:moveTo>
                <a:lnTo>
                  <a:pt x="355" y="0"/>
                </a:lnTo>
                <a:lnTo>
                  <a:pt x="714" y="617"/>
                </a:lnTo>
                <a:lnTo>
                  <a:pt x="0" y="617"/>
                </a:lnTo>
                <a:close/>
              </a:path>
            </a:pathLst>
          </a:custGeom>
          <a:solidFill>
            <a:srgbClr val="8DB82E"/>
          </a:solidFill>
          <a:ln>
            <a:noFill/>
          </a:ln>
        </p:spPr>
        <p:txBody>
          <a:bodyPr tIns="18000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3200" b="1" i="0" u="none" strike="noStrike" kern="0" cap="none" spc="0" normalizeH="0" baseline="0" noProof="0" dirty="0">
              <a:ln>
                <a:noFill/>
              </a:ln>
              <a:solidFill>
                <a:prstClr val="white"/>
              </a:solidFill>
              <a:effectLst/>
              <a:uLnTx/>
              <a:uFillTx/>
              <a:latin typeface="+mn-lt"/>
              <a:ea typeface="+mn-ea"/>
              <a:cs typeface="+mn-ea"/>
              <a:sym typeface="+mn-lt"/>
            </a:endParaRPr>
          </a:p>
        </p:txBody>
      </p:sp>
      <p:sp>
        <p:nvSpPr>
          <p:cNvPr id="6" name="Freeform 8"/>
          <p:cNvSpPr/>
          <p:nvPr/>
        </p:nvSpPr>
        <p:spPr bwMode="auto">
          <a:xfrm>
            <a:off x="692377" y="3608841"/>
            <a:ext cx="1790700" cy="1035050"/>
          </a:xfrm>
          <a:custGeom>
            <a:avLst/>
            <a:gdLst>
              <a:gd name="T0" fmla="*/ 2147483646 w 1063"/>
              <a:gd name="T1" fmla="*/ 0 h 615"/>
              <a:gd name="T2" fmla="*/ 0 w 1063"/>
              <a:gd name="T3" fmla="*/ 2147483646 h 615"/>
              <a:gd name="T4" fmla="*/ 2147483646 w 1063"/>
              <a:gd name="T5" fmla="*/ 2147483646 h 615"/>
              <a:gd name="T6" fmla="*/ 2147483646 w 1063"/>
              <a:gd name="T7" fmla="*/ 0 h 615"/>
              <a:gd name="T8" fmla="*/ 2147483646 w 1063"/>
              <a:gd name="T9" fmla="*/ 0 h 615"/>
              <a:gd name="T10" fmla="*/ 0 60000 65536"/>
              <a:gd name="T11" fmla="*/ 0 60000 65536"/>
              <a:gd name="T12" fmla="*/ 0 60000 65536"/>
              <a:gd name="T13" fmla="*/ 0 60000 65536"/>
              <a:gd name="T14" fmla="*/ 0 60000 65536"/>
              <a:gd name="T15" fmla="*/ 0 w 1063"/>
              <a:gd name="T16" fmla="*/ 0 h 615"/>
              <a:gd name="T17" fmla="*/ 1063 w 1063"/>
              <a:gd name="T18" fmla="*/ 615 h 615"/>
            </a:gdLst>
            <a:ahLst/>
            <a:cxnLst>
              <a:cxn ang="T10">
                <a:pos x="T0" y="T1"/>
              </a:cxn>
              <a:cxn ang="T11">
                <a:pos x="T2" y="T3"/>
              </a:cxn>
              <a:cxn ang="T12">
                <a:pos x="T4" y="T5"/>
              </a:cxn>
              <a:cxn ang="T13">
                <a:pos x="T6" y="T7"/>
              </a:cxn>
              <a:cxn ang="T14">
                <a:pos x="T8" y="T9"/>
              </a:cxn>
            </a:cxnLst>
            <a:rect l="T15" t="T16" r="T17" b="T18"/>
            <a:pathLst>
              <a:path w="1063" h="615">
                <a:moveTo>
                  <a:pt x="354" y="0"/>
                </a:moveTo>
                <a:lnTo>
                  <a:pt x="0" y="615"/>
                </a:lnTo>
                <a:lnTo>
                  <a:pt x="708" y="615"/>
                </a:lnTo>
                <a:lnTo>
                  <a:pt x="1063" y="0"/>
                </a:lnTo>
                <a:lnTo>
                  <a:pt x="354" y="0"/>
                </a:lnTo>
                <a:close/>
              </a:path>
            </a:pathLst>
          </a:custGeom>
          <a:solidFill>
            <a:srgbClr val="8DB82E"/>
          </a:solidFill>
          <a:ln>
            <a:noFill/>
          </a:ln>
        </p:spPr>
        <p:txBody>
          <a:bodyPr tIns="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3200" b="1" i="0" u="none" strike="noStrike" kern="0" cap="none" spc="0" normalizeH="0" baseline="0" noProof="0" dirty="0">
              <a:ln>
                <a:noFill/>
              </a:ln>
              <a:solidFill>
                <a:prstClr val="white"/>
              </a:solidFill>
              <a:effectLst/>
              <a:uLnTx/>
              <a:uFillTx/>
              <a:latin typeface="+mn-lt"/>
              <a:ea typeface="+mn-ea"/>
              <a:cs typeface="+mn-ea"/>
              <a:sym typeface="+mn-lt"/>
            </a:endParaRPr>
          </a:p>
        </p:txBody>
      </p:sp>
      <p:sp>
        <p:nvSpPr>
          <p:cNvPr id="7" name="Freeform 9"/>
          <p:cNvSpPr/>
          <p:nvPr/>
        </p:nvSpPr>
        <p:spPr bwMode="auto">
          <a:xfrm>
            <a:off x="1375002" y="2407103"/>
            <a:ext cx="1785937" cy="1035050"/>
          </a:xfrm>
          <a:custGeom>
            <a:avLst/>
            <a:gdLst>
              <a:gd name="T0" fmla="*/ 2147483646 w 1060"/>
              <a:gd name="T1" fmla="*/ 0 h 614"/>
              <a:gd name="T2" fmla="*/ 2147483646 w 1060"/>
              <a:gd name="T3" fmla="*/ 0 h 614"/>
              <a:gd name="T4" fmla="*/ 0 w 1060"/>
              <a:gd name="T5" fmla="*/ 2147483646 h 614"/>
              <a:gd name="T6" fmla="*/ 2147483646 w 1060"/>
              <a:gd name="T7" fmla="*/ 2147483646 h 614"/>
              <a:gd name="T8" fmla="*/ 2147483646 w 1060"/>
              <a:gd name="T9" fmla="*/ 0 h 614"/>
              <a:gd name="T10" fmla="*/ 0 60000 65536"/>
              <a:gd name="T11" fmla="*/ 0 60000 65536"/>
              <a:gd name="T12" fmla="*/ 0 60000 65536"/>
              <a:gd name="T13" fmla="*/ 0 60000 65536"/>
              <a:gd name="T14" fmla="*/ 0 60000 65536"/>
              <a:gd name="T15" fmla="*/ 0 w 1060"/>
              <a:gd name="T16" fmla="*/ 0 h 614"/>
              <a:gd name="T17" fmla="*/ 1060 w 1060"/>
              <a:gd name="T18" fmla="*/ 614 h 614"/>
            </a:gdLst>
            <a:ahLst/>
            <a:cxnLst>
              <a:cxn ang="T10">
                <a:pos x="T0" y="T1"/>
              </a:cxn>
              <a:cxn ang="T11">
                <a:pos x="T2" y="T3"/>
              </a:cxn>
              <a:cxn ang="T12">
                <a:pos x="T4" y="T5"/>
              </a:cxn>
              <a:cxn ang="T13">
                <a:pos x="T6" y="T7"/>
              </a:cxn>
              <a:cxn ang="T14">
                <a:pos x="T8" y="T9"/>
              </a:cxn>
            </a:cxnLst>
            <a:rect l="T15" t="T16" r="T17" b="T18"/>
            <a:pathLst>
              <a:path w="1060" h="614">
                <a:moveTo>
                  <a:pt x="1060" y="0"/>
                </a:moveTo>
                <a:lnTo>
                  <a:pt x="352" y="0"/>
                </a:lnTo>
                <a:lnTo>
                  <a:pt x="0" y="614"/>
                </a:lnTo>
                <a:lnTo>
                  <a:pt x="708" y="614"/>
                </a:lnTo>
                <a:lnTo>
                  <a:pt x="1060" y="0"/>
                </a:lnTo>
                <a:close/>
              </a:path>
            </a:pathLst>
          </a:custGeom>
          <a:solidFill>
            <a:srgbClr val="8DB82E"/>
          </a:solidFill>
          <a:ln>
            <a:noFill/>
          </a:ln>
        </p:spPr>
        <p:txBody>
          <a:bodyPr tIns="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3200" b="1" i="0" u="none" strike="noStrike" kern="0" cap="none" spc="0" normalizeH="0" baseline="0" noProof="0" dirty="0">
              <a:ln>
                <a:noFill/>
              </a:ln>
              <a:solidFill>
                <a:prstClr val="white"/>
              </a:solidFill>
              <a:effectLst/>
              <a:uLnTx/>
              <a:uFillTx/>
              <a:latin typeface="+mn-lt"/>
              <a:ea typeface="+mn-ea"/>
              <a:cs typeface="+mn-ea"/>
              <a:sym typeface="+mn-lt"/>
            </a:endParaRPr>
          </a:p>
        </p:txBody>
      </p:sp>
      <p:sp>
        <p:nvSpPr>
          <p:cNvPr id="8" name="Freeform 10"/>
          <p:cNvSpPr/>
          <p:nvPr/>
        </p:nvSpPr>
        <p:spPr bwMode="auto">
          <a:xfrm>
            <a:off x="0" y="4810320"/>
            <a:ext cx="2509838" cy="1039812"/>
          </a:xfrm>
          <a:custGeom>
            <a:avLst/>
            <a:gdLst>
              <a:gd name="T0" fmla="*/ 2147483646 w 1489"/>
              <a:gd name="T1" fmla="*/ 0 h 617"/>
              <a:gd name="T2" fmla="*/ 2147483646 w 1489"/>
              <a:gd name="T3" fmla="*/ 0 h 617"/>
              <a:gd name="T4" fmla="*/ 2147483646 w 1489"/>
              <a:gd name="T5" fmla="*/ 0 h 617"/>
              <a:gd name="T6" fmla="*/ 0 w 1489"/>
              <a:gd name="T7" fmla="*/ 2147483646 h 617"/>
              <a:gd name="T8" fmla="*/ 2147483646 w 1489"/>
              <a:gd name="T9" fmla="*/ 2147483646 h 617"/>
              <a:gd name="T10" fmla="*/ 2147483646 w 1489"/>
              <a:gd name="T11" fmla="*/ 2147483646 h 617"/>
              <a:gd name="T12" fmla="*/ 2147483646 w 1489"/>
              <a:gd name="T13" fmla="*/ 2147483646 h 617"/>
              <a:gd name="T14" fmla="*/ 2147483646 w 1489"/>
              <a:gd name="T15" fmla="*/ 0 h 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9" h="617">
                <a:moveTo>
                  <a:pt x="1137" y="0"/>
                </a:moveTo>
                <a:lnTo>
                  <a:pt x="360" y="0"/>
                </a:lnTo>
                <a:lnTo>
                  <a:pt x="355" y="0"/>
                </a:lnTo>
                <a:lnTo>
                  <a:pt x="0" y="617"/>
                </a:lnTo>
                <a:lnTo>
                  <a:pt x="709" y="617"/>
                </a:lnTo>
                <a:lnTo>
                  <a:pt x="714" y="617"/>
                </a:lnTo>
                <a:lnTo>
                  <a:pt x="1489" y="617"/>
                </a:lnTo>
                <a:lnTo>
                  <a:pt x="1137" y="0"/>
                </a:lnTo>
                <a:close/>
              </a:path>
            </a:pathLst>
          </a:custGeom>
          <a:solidFill>
            <a:srgbClr val="8DB8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2" name="矩形 21"/>
          <p:cNvSpPr/>
          <p:nvPr/>
        </p:nvSpPr>
        <p:spPr>
          <a:xfrm>
            <a:off x="3219640" y="1373004"/>
            <a:ext cx="2031325" cy="369332"/>
          </a:xfrm>
          <a:prstGeom prst="rect">
            <a:avLst/>
          </a:prstGeom>
        </p:spPr>
        <p:txBody>
          <a:bodyPr wrap="none">
            <a:spAutoFit/>
          </a:bodyPr>
          <a:lstStyle/>
          <a:p>
            <a:pPr algn="ctr"/>
            <a:r>
              <a:rPr lang="zh-CN" altLang="zh-CN" b="1" dirty="0" smtClean="0">
                <a:solidFill>
                  <a:srgbClr val="A1CE3A"/>
                </a:solidFill>
              </a:rPr>
              <a:t>政府会计基本准则</a:t>
            </a:r>
            <a:endParaRPr lang="en-US" altLang="zh-CN" b="1" dirty="0">
              <a:solidFill>
                <a:srgbClr val="A1CE3A"/>
              </a:solidFill>
              <a:cs typeface="+mn-ea"/>
              <a:sym typeface="+mn-lt"/>
            </a:endParaRPr>
          </a:p>
        </p:txBody>
      </p:sp>
      <p:sp>
        <p:nvSpPr>
          <p:cNvPr id="23" name="矩形 22"/>
          <p:cNvSpPr/>
          <p:nvPr/>
        </p:nvSpPr>
        <p:spPr>
          <a:xfrm>
            <a:off x="3181574" y="2808399"/>
            <a:ext cx="1107996" cy="369332"/>
          </a:xfrm>
          <a:prstGeom prst="rect">
            <a:avLst/>
          </a:prstGeom>
        </p:spPr>
        <p:txBody>
          <a:bodyPr wrap="none">
            <a:spAutoFit/>
          </a:bodyPr>
          <a:lstStyle/>
          <a:p>
            <a:pPr algn="ctr"/>
            <a:r>
              <a:rPr lang="zh-CN" altLang="zh-CN" b="1" dirty="0" smtClean="0">
                <a:solidFill>
                  <a:srgbClr val="A1CE3A"/>
                </a:solidFill>
              </a:rPr>
              <a:t>具体准则</a:t>
            </a:r>
            <a:endParaRPr lang="en-US" altLang="zh-CN" b="1" dirty="0">
              <a:solidFill>
                <a:srgbClr val="A1CE3A"/>
              </a:solidFill>
              <a:cs typeface="+mn-ea"/>
              <a:sym typeface="+mn-lt"/>
            </a:endParaRPr>
          </a:p>
        </p:txBody>
      </p:sp>
      <p:sp>
        <p:nvSpPr>
          <p:cNvPr id="24" name="矩形 23"/>
          <p:cNvSpPr/>
          <p:nvPr/>
        </p:nvSpPr>
        <p:spPr>
          <a:xfrm>
            <a:off x="2586150" y="4031143"/>
            <a:ext cx="1107996" cy="369332"/>
          </a:xfrm>
          <a:prstGeom prst="rect">
            <a:avLst/>
          </a:prstGeom>
        </p:spPr>
        <p:txBody>
          <a:bodyPr wrap="none">
            <a:spAutoFit/>
          </a:bodyPr>
          <a:lstStyle/>
          <a:p>
            <a:pPr algn="ctr"/>
            <a:r>
              <a:rPr lang="zh-CN" altLang="zh-CN" b="1" dirty="0" smtClean="0">
                <a:solidFill>
                  <a:srgbClr val="A1CE3A"/>
                </a:solidFill>
              </a:rPr>
              <a:t>应用指南</a:t>
            </a:r>
            <a:endParaRPr lang="en-US" altLang="zh-CN" b="1" dirty="0">
              <a:solidFill>
                <a:srgbClr val="A1CE3A"/>
              </a:solidFill>
              <a:cs typeface="+mn-ea"/>
              <a:sym typeface="+mn-lt"/>
            </a:endParaRPr>
          </a:p>
        </p:txBody>
      </p:sp>
      <p:sp>
        <p:nvSpPr>
          <p:cNvPr id="25" name="矩形 24"/>
          <p:cNvSpPr/>
          <p:nvPr/>
        </p:nvSpPr>
        <p:spPr>
          <a:xfrm>
            <a:off x="2631765" y="5105031"/>
            <a:ext cx="1569660" cy="369332"/>
          </a:xfrm>
          <a:prstGeom prst="rect">
            <a:avLst/>
          </a:prstGeom>
        </p:spPr>
        <p:txBody>
          <a:bodyPr wrap="none">
            <a:spAutoFit/>
          </a:bodyPr>
          <a:lstStyle/>
          <a:p>
            <a:pPr algn="ctr"/>
            <a:r>
              <a:rPr lang="zh-CN" altLang="zh-CN" b="1" dirty="0" smtClean="0">
                <a:solidFill>
                  <a:srgbClr val="A1CE3A"/>
                </a:solidFill>
              </a:rPr>
              <a:t>政府会计制度</a:t>
            </a:r>
            <a:endParaRPr lang="en-US" altLang="zh-CN" b="1" dirty="0">
              <a:solidFill>
                <a:srgbClr val="A1CE3A"/>
              </a:solidFill>
              <a:cs typeface="+mn-ea"/>
              <a:sym typeface="+mn-lt"/>
            </a:endParaRPr>
          </a:p>
        </p:txBody>
      </p:sp>
      <p:sp>
        <p:nvSpPr>
          <p:cNvPr id="26" name="矩形 25"/>
          <p:cNvSpPr/>
          <p:nvPr/>
        </p:nvSpPr>
        <p:spPr>
          <a:xfrm>
            <a:off x="5472224" y="979468"/>
            <a:ext cx="6096000" cy="5878532"/>
          </a:xfrm>
          <a:prstGeom prst="rect">
            <a:avLst/>
          </a:prstGeom>
        </p:spPr>
        <p:txBody>
          <a:bodyPr>
            <a:spAutoFit/>
          </a:bodyPr>
          <a:lstStyle/>
          <a:p>
            <a:r>
              <a:rPr lang="zh-CN" altLang="zh-CN" sz="2000" b="1" dirty="0" smtClean="0">
                <a:solidFill>
                  <a:srgbClr val="A1CE3A"/>
                </a:solidFill>
                <a:latin typeface="+mn-ea"/>
              </a:rPr>
              <a:t>有关问题界定</a:t>
            </a:r>
            <a:r>
              <a:rPr lang="zh-CN" altLang="en-US" sz="2000" b="1" dirty="0" smtClean="0">
                <a:solidFill>
                  <a:srgbClr val="A1CE3A"/>
                </a:solidFill>
                <a:latin typeface="+mn-ea"/>
              </a:rPr>
              <a:t>：</a:t>
            </a:r>
            <a:endParaRPr lang="en-US" altLang="zh-CN" sz="2000" b="1" dirty="0" smtClean="0">
              <a:solidFill>
                <a:srgbClr val="A1CE3A"/>
              </a:solidFill>
              <a:latin typeface="+mn-ea"/>
            </a:endParaRPr>
          </a:p>
          <a:p>
            <a:endParaRPr lang="en-US" altLang="zh-CN" sz="2000" b="1" dirty="0" smtClean="0">
              <a:solidFill>
                <a:srgbClr val="A1CE3A"/>
              </a:solidFill>
              <a:latin typeface="+mn-ea"/>
            </a:endParaRPr>
          </a:p>
          <a:p>
            <a:r>
              <a:rPr lang="zh-CN" altLang="zh-CN" sz="1600" b="1" dirty="0" smtClean="0">
                <a:solidFill>
                  <a:srgbClr val="A1CE3A"/>
                </a:solidFill>
                <a:latin typeface="+mn-ea"/>
              </a:rPr>
              <a:t>《关于进一步做好政府会计准则制度新旧衔接和加强行政事业单位资产核算的通知</a:t>
            </a:r>
            <a:r>
              <a:rPr lang="en-US" altLang="zh-CN" sz="1600" dirty="0" smtClean="0">
                <a:solidFill>
                  <a:srgbClr val="A1CE3A"/>
                </a:solidFill>
                <a:latin typeface="+mn-ea"/>
              </a:rPr>
              <a:t>  </a:t>
            </a:r>
            <a:r>
              <a:rPr lang="zh-CN" altLang="zh-CN" sz="1600" dirty="0" smtClean="0">
                <a:solidFill>
                  <a:srgbClr val="A1CE3A"/>
                </a:solidFill>
                <a:latin typeface="+mn-ea"/>
              </a:rPr>
              <a:t>》（财会〔</a:t>
            </a:r>
            <a:r>
              <a:rPr lang="en-US" altLang="zh-CN" sz="1600" dirty="0" smtClean="0">
                <a:solidFill>
                  <a:srgbClr val="A1CE3A"/>
                </a:solidFill>
                <a:latin typeface="+mn-ea"/>
              </a:rPr>
              <a:t>2018</a:t>
            </a:r>
            <a:r>
              <a:rPr lang="zh-CN" altLang="zh-CN" sz="1600" dirty="0" smtClean="0">
                <a:solidFill>
                  <a:srgbClr val="A1CE3A"/>
                </a:solidFill>
                <a:latin typeface="+mn-ea"/>
              </a:rPr>
              <a:t>〕</a:t>
            </a:r>
            <a:r>
              <a:rPr lang="en-US" altLang="zh-CN" sz="1600" dirty="0" smtClean="0">
                <a:solidFill>
                  <a:srgbClr val="A1CE3A"/>
                </a:solidFill>
                <a:latin typeface="+mn-ea"/>
              </a:rPr>
              <a:t>34</a:t>
            </a:r>
            <a:r>
              <a:rPr lang="zh-CN" altLang="zh-CN" sz="1600" dirty="0" smtClean="0">
                <a:solidFill>
                  <a:srgbClr val="A1CE3A"/>
                </a:solidFill>
                <a:latin typeface="+mn-ea"/>
              </a:rPr>
              <a:t>号）规定，以及</a:t>
            </a:r>
            <a:r>
              <a:rPr lang="en-US" altLang="zh-CN" sz="1600" b="1" dirty="0" smtClean="0">
                <a:solidFill>
                  <a:srgbClr val="A1CE3A"/>
                </a:solidFill>
                <a:latin typeface="+mn-ea"/>
              </a:rPr>
              <a:t>3</a:t>
            </a:r>
            <a:r>
              <a:rPr lang="zh-CN" altLang="zh-CN" sz="1600" b="1" dirty="0" smtClean="0">
                <a:solidFill>
                  <a:srgbClr val="A1CE3A"/>
                </a:solidFill>
                <a:latin typeface="+mn-ea"/>
              </a:rPr>
              <a:t>个政府会计准则制度解释</a:t>
            </a:r>
            <a:endParaRPr lang="en-US" altLang="zh-CN" sz="1600" b="1" dirty="0" smtClean="0">
              <a:solidFill>
                <a:srgbClr val="A1CE3A"/>
              </a:solidFill>
              <a:latin typeface="+mn-ea"/>
            </a:endParaRPr>
          </a:p>
          <a:p>
            <a:r>
              <a:rPr lang="zh-CN" altLang="zh-CN" sz="1600" dirty="0" smtClean="0">
                <a:solidFill>
                  <a:schemeClr val="bg1"/>
                </a:solidFill>
                <a:latin typeface="+mn-ea"/>
              </a:rPr>
              <a:t>①未纳入部门</a:t>
            </a:r>
            <a:r>
              <a:rPr lang="zh-CN" altLang="zh-CN" sz="1600" b="1" dirty="0" smtClean="0">
                <a:solidFill>
                  <a:schemeClr val="bg1"/>
                </a:solidFill>
                <a:latin typeface="+mn-ea"/>
              </a:rPr>
              <a:t>预决算</a:t>
            </a:r>
            <a:r>
              <a:rPr lang="zh-CN" altLang="zh-CN" sz="1600" dirty="0" smtClean="0">
                <a:solidFill>
                  <a:schemeClr val="bg1"/>
                </a:solidFill>
                <a:latin typeface="+mn-ea"/>
              </a:rPr>
              <a:t>管理范围的事业单位可以不执行《政府会计制度——行政事业单位会计科目和报表》（以下称新制度）中的预算会计内容，只执行财务会计内容。</a:t>
            </a:r>
            <a:endParaRPr lang="en-US" altLang="zh-CN" sz="1600" dirty="0" smtClean="0">
              <a:solidFill>
                <a:schemeClr val="bg1"/>
              </a:solidFill>
              <a:latin typeface="+mn-ea"/>
            </a:endParaRPr>
          </a:p>
          <a:p>
            <a:r>
              <a:rPr lang="zh-CN" altLang="zh-CN" sz="1600" dirty="0" smtClean="0">
                <a:solidFill>
                  <a:schemeClr val="bg1"/>
                </a:solidFill>
                <a:latin typeface="+mn-ea"/>
              </a:rPr>
              <a:t>②原参照执行《中小学校会计制度》《高等学校会计制度》《医院会计制度》《基层医疗卫生机构会计制度》等行业事业单位会计制度的非政府会计主体，可参照执行新制度。</a:t>
            </a:r>
            <a:endParaRPr lang="en-US" altLang="zh-CN" sz="1600" dirty="0" smtClean="0">
              <a:solidFill>
                <a:schemeClr val="bg1"/>
              </a:solidFill>
              <a:latin typeface="+mn-ea"/>
            </a:endParaRPr>
          </a:p>
          <a:p>
            <a:r>
              <a:rPr lang="zh-CN" altLang="zh-CN" sz="1600" dirty="0" smtClean="0">
                <a:solidFill>
                  <a:schemeClr val="bg1"/>
                </a:solidFill>
                <a:latin typeface="+mn-ea"/>
              </a:rPr>
              <a:t>③</a:t>
            </a:r>
            <a:r>
              <a:rPr lang="zh-CN" altLang="zh-CN" sz="1600" b="1" dirty="0" smtClean="0">
                <a:solidFill>
                  <a:schemeClr val="bg1"/>
                </a:solidFill>
                <a:latin typeface="+mn-ea"/>
              </a:rPr>
              <a:t>原执行《工会会计制度》的各级工会组织，</a:t>
            </a:r>
            <a:r>
              <a:rPr lang="zh-CN" altLang="zh-CN" sz="1600" dirty="0" smtClean="0">
                <a:solidFill>
                  <a:schemeClr val="bg1"/>
                </a:solidFill>
                <a:latin typeface="+mn-ea"/>
              </a:rPr>
              <a:t>继续执行《工会会计制度》。工会所属事业单位应当执行政府会计准则制度，工会所属企业应当执行企业会计准则制度。</a:t>
            </a:r>
            <a:endParaRPr lang="en-US" altLang="zh-CN" sz="1600" dirty="0" smtClean="0">
              <a:solidFill>
                <a:schemeClr val="bg1"/>
              </a:solidFill>
              <a:latin typeface="+mn-ea"/>
            </a:endParaRPr>
          </a:p>
          <a:p>
            <a:r>
              <a:rPr lang="zh-CN" altLang="zh-CN" sz="1600" dirty="0" smtClean="0">
                <a:solidFill>
                  <a:schemeClr val="bg1"/>
                </a:solidFill>
                <a:latin typeface="+mn-ea"/>
              </a:rPr>
              <a:t>④原执行《军工科研事业单位会计制度》的事业单位仍保持不变。原执行《民间非营利组织会计制度》的社会组织仍保持不变。</a:t>
            </a:r>
            <a:endParaRPr lang="en-US" altLang="zh-CN" sz="1600" dirty="0" smtClean="0">
              <a:solidFill>
                <a:schemeClr val="bg1"/>
              </a:solidFill>
              <a:latin typeface="+mn-ea"/>
            </a:endParaRPr>
          </a:p>
          <a:p>
            <a:r>
              <a:rPr lang="zh-CN" altLang="zh-CN" sz="1600" dirty="0" smtClean="0">
                <a:solidFill>
                  <a:schemeClr val="bg1"/>
                </a:solidFill>
                <a:latin typeface="+mn-ea"/>
              </a:rPr>
              <a:t>⑤属于政府会计准则制度实施范围、但财政部未针对其原执行的会计制度专门制定新旧衔接规定的事业单位，应当执行政府会计制度。</a:t>
            </a:r>
          </a:p>
          <a:p>
            <a:r>
              <a:rPr lang="zh-CN" altLang="zh-CN" sz="1600" dirty="0" smtClean="0">
                <a:solidFill>
                  <a:schemeClr val="bg1"/>
                </a:solidFill>
                <a:latin typeface="+mn-ea"/>
              </a:rPr>
              <a:t>⑥关于预算会计的核算范围。⑦关于尚未入账的存量公共基础设施。⑧关于一些重点内容要对照准则制度要求认真梳理</a:t>
            </a:r>
            <a:endParaRPr lang="en-US" altLang="zh-CN" sz="1600" dirty="0" smtClean="0">
              <a:solidFill>
                <a:schemeClr val="bg1"/>
              </a:solidFill>
              <a:latin typeface="+mn-ea"/>
            </a:endParaRPr>
          </a:p>
          <a:p>
            <a:r>
              <a:rPr lang="zh-CN" altLang="zh-CN" sz="1600" b="1" dirty="0" smtClean="0">
                <a:solidFill>
                  <a:schemeClr val="bg1"/>
                </a:solidFill>
                <a:latin typeface="+mn-ea"/>
              </a:rPr>
              <a:t>⑨关于加强单位资产核算工作的要求。进一步规范和加强各类资产的会计核算，夯实资产核算的各项基础工作，强化资产账实相符，确保资产信息的全面性、完整性和准确性。</a:t>
            </a:r>
            <a:endParaRPr lang="en-US" altLang="zh-CN" sz="1600" b="1" dirty="0" smtClean="0">
              <a:solidFill>
                <a:schemeClr val="bg1"/>
              </a:solidFill>
              <a:latin typeface="+mn-ea"/>
            </a:endParaRPr>
          </a:p>
        </p:txBody>
      </p:sp>
      <p:sp>
        <p:nvSpPr>
          <p:cNvPr id="27" name="圆角矩形 54"/>
          <p:cNvSpPr/>
          <p:nvPr/>
        </p:nvSpPr>
        <p:spPr>
          <a:xfrm>
            <a:off x="5046001" y="1485566"/>
            <a:ext cx="6777404" cy="5372434"/>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4" name="矩形 13"/>
          <p:cNvSpPr/>
          <p:nvPr>
            <p:custDataLst>
              <p:tags r:id="rId1"/>
            </p:custDataLst>
          </p:nvPr>
        </p:nvSpPr>
        <p:spPr>
          <a:xfrm>
            <a:off x="3726417" y="138223"/>
            <a:ext cx="4852610" cy="523220"/>
          </a:xfrm>
          <a:prstGeom prst="rect">
            <a:avLst/>
          </a:prstGeom>
        </p:spPr>
        <p:txBody>
          <a:bodyPr wrap="none">
            <a:spAutoFit/>
          </a:bodyPr>
          <a:lstStyle/>
          <a:p>
            <a:r>
              <a:rPr lang="zh-CN" altLang="zh-CN" sz="2800" b="1" dirty="0" smtClean="0">
                <a:solidFill>
                  <a:srgbClr val="A1CE3A"/>
                </a:solidFill>
              </a:rPr>
              <a:t>（二）政府会计准则制度体系</a:t>
            </a:r>
            <a:endParaRPr lang="zh-CN" altLang="zh-CN" sz="2800" b="1" dirty="0">
              <a:solidFill>
                <a:srgbClr val="A1CE3A"/>
              </a:solidFill>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1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2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7"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8796153" y="0"/>
            <a:ext cx="3482437" cy="6858000"/>
          </a:xfrm>
          <a:prstGeom prst="rect">
            <a:avLst/>
          </a:prstGeom>
        </p:spPr>
      </p:pic>
      <p:sp>
        <p:nvSpPr>
          <p:cNvPr id="7" name="文本框 6"/>
          <p:cNvSpPr txBox="1"/>
          <p:nvPr/>
        </p:nvSpPr>
        <p:spPr>
          <a:xfrm>
            <a:off x="3239964" y="2376116"/>
            <a:ext cx="6148585" cy="1077218"/>
          </a:xfrm>
          <a:prstGeom prst="rect">
            <a:avLst/>
          </a:prstGeom>
          <a:noFill/>
        </p:spPr>
        <p:txBody>
          <a:bodyPr wrap="square" rtlCol="0">
            <a:spAutoFit/>
          </a:bodyPr>
          <a:lstStyle/>
          <a:p>
            <a:r>
              <a:rPr lang="zh-CN" altLang="zh-CN" sz="3200" b="1" dirty="0" smtClean="0">
                <a:solidFill>
                  <a:srgbClr val="A1CE3A"/>
                </a:solidFill>
                <a:latin typeface="+mn-ea"/>
              </a:rPr>
              <a:t>二、强化精准意识，</a:t>
            </a:r>
            <a:endParaRPr lang="en-US" altLang="zh-CN" sz="3200" b="1" dirty="0" smtClean="0">
              <a:solidFill>
                <a:srgbClr val="A1CE3A"/>
              </a:solidFill>
              <a:latin typeface="+mn-ea"/>
            </a:endParaRPr>
          </a:p>
          <a:p>
            <a:r>
              <a:rPr lang="zh-CN" altLang="zh-CN" sz="3200" b="1" dirty="0" smtClean="0">
                <a:solidFill>
                  <a:srgbClr val="A1CE3A"/>
                </a:solidFill>
                <a:latin typeface="+mn-ea"/>
              </a:rPr>
              <a:t>提升会计信息质量不打马虎</a:t>
            </a:r>
            <a:endParaRPr lang="zh-CN" altLang="zh-CN" sz="3200" b="1" dirty="0">
              <a:solidFill>
                <a:srgbClr val="A1CE3A"/>
              </a:solidFill>
              <a:latin typeface="+mn-ea"/>
            </a:endParaRPr>
          </a:p>
        </p:txBody>
      </p:sp>
      <p:grpSp>
        <p:nvGrpSpPr>
          <p:cNvPr id="2" name="组合 8"/>
          <p:cNvGrpSpPr/>
          <p:nvPr/>
        </p:nvGrpSpPr>
        <p:grpSpPr>
          <a:xfrm>
            <a:off x="1429408" y="2705725"/>
            <a:ext cx="1440616" cy="1446550"/>
            <a:chOff x="1690665" y="1272439"/>
            <a:chExt cx="1440616" cy="1446550"/>
          </a:xfrm>
        </p:grpSpPr>
        <p:sp>
          <p:nvSpPr>
            <p:cNvPr id="8" name="椭圆 7"/>
            <p:cNvSpPr/>
            <p:nvPr/>
          </p:nvSpPr>
          <p:spPr>
            <a:xfrm>
              <a:off x="1690665" y="1335314"/>
              <a:ext cx="1320800" cy="1320800"/>
            </a:xfrm>
            <a:prstGeom prst="ellipse">
              <a:avLst/>
            </a:prstGeom>
            <a:solidFill>
              <a:srgbClr val="A1CE3A"/>
            </a:solidFill>
            <a:ln>
              <a:solidFill>
                <a:srgbClr val="A1C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778247" y="1272439"/>
              <a:ext cx="1353034" cy="1446550"/>
            </a:xfrm>
            <a:prstGeom prst="rect">
              <a:avLst/>
            </a:prstGeom>
            <a:noFill/>
          </p:spPr>
          <p:txBody>
            <a:bodyPr wrap="square" rtlCol="0">
              <a:spAutoFit/>
            </a:bodyPr>
            <a:lstStyle/>
            <a:p>
              <a:r>
                <a:rPr lang="en-US" altLang="zh-CN" sz="8800" dirty="0" smtClean="0">
                  <a:solidFill>
                    <a:schemeClr val="bg1"/>
                  </a:solidFill>
                  <a:latin typeface="Agency FB" panose="020B0503020202020204" pitchFamily="34" charset="0"/>
                  <a:cs typeface="+mn-ea"/>
                  <a:sym typeface="+mn-lt"/>
                </a:rPr>
                <a:t>2</a:t>
              </a:r>
              <a:endParaRPr lang="zh-CN" altLang="en-US" sz="8800" dirty="0">
                <a:solidFill>
                  <a:schemeClr val="bg1"/>
                </a:solidFill>
                <a:latin typeface="Agency FB" panose="020B0503020202020204" pitchFamily="34" charset="0"/>
                <a:cs typeface="+mn-ea"/>
                <a:sym typeface="+mn-lt"/>
              </a:endParaRPr>
            </a:p>
          </p:txBody>
        </p:sp>
      </p:grpSp>
      <p:pic>
        <p:nvPicPr>
          <p:cNvPr id="10" name="图片 9"/>
          <p:cNvPicPr>
            <a:picLocks noChangeAspect="1"/>
          </p:cNvPicPr>
          <p:nvPr/>
        </p:nvPicPr>
        <p:blipFill>
          <a:blip r:embed="rId4" cstate="print"/>
          <a:stretch>
            <a:fillRect/>
          </a:stretch>
        </p:blipFill>
        <p:spPr>
          <a:xfrm>
            <a:off x="3306619" y="3760660"/>
            <a:ext cx="4898080" cy="67130"/>
          </a:xfrm>
          <a:prstGeom prst="rect">
            <a:avLst/>
          </a:prstGeom>
        </p:spPr>
      </p:pic>
      <p:sp>
        <p:nvSpPr>
          <p:cNvPr id="13" name="Rectangle 1"/>
          <p:cNvSpPr>
            <a:spLocks noChangeArrowheads="1"/>
          </p:cNvSpPr>
          <p:nvPr/>
        </p:nvSpPr>
        <p:spPr bwMode="auto">
          <a:xfrm>
            <a:off x="890255" y="4710307"/>
            <a:ext cx="152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1600" b="1" dirty="0" smtClean="0">
                <a:solidFill>
                  <a:srgbClr val="A1CE3A"/>
                </a:solidFill>
                <a:latin typeface="+mn-ea"/>
              </a:rPr>
              <a:t>(</a:t>
            </a:r>
            <a:r>
              <a:rPr lang="zh-CN" altLang="en-US" sz="1600" b="1" dirty="0" smtClean="0">
                <a:solidFill>
                  <a:srgbClr val="A1CE3A"/>
                </a:solidFill>
                <a:latin typeface="+mn-ea"/>
              </a:rPr>
              <a:t>一</a:t>
            </a:r>
            <a:r>
              <a:rPr lang="en-US" altLang="zh-CN" sz="1600" b="1" dirty="0" smtClean="0">
                <a:solidFill>
                  <a:srgbClr val="A1CE3A"/>
                </a:solidFill>
                <a:latin typeface="+mn-ea"/>
              </a:rPr>
              <a:t>)</a:t>
            </a:r>
            <a:r>
              <a:rPr lang="zh-CN" altLang="zh-CN" sz="1600" b="1" dirty="0" smtClean="0">
                <a:solidFill>
                  <a:srgbClr val="A1CE3A"/>
                </a:solidFill>
                <a:latin typeface="+mn-ea"/>
              </a:rPr>
              <a:t>、</a:t>
            </a:r>
            <a:r>
              <a:rPr lang="zh-CN" altLang="zh-CN" sz="1600" b="1" dirty="0" smtClean="0">
                <a:solidFill>
                  <a:schemeClr val="bg1"/>
                </a:solidFill>
                <a:latin typeface="+mn-ea"/>
              </a:rPr>
              <a:t>精准理解会计的概念和职能职责。</a:t>
            </a:r>
            <a:endParaRPr lang="zh-CN" altLang="zh-CN" sz="1600" dirty="0">
              <a:solidFill>
                <a:schemeClr val="bg1"/>
              </a:solidFill>
              <a:latin typeface="+mn-ea"/>
            </a:endParaRPr>
          </a:p>
        </p:txBody>
      </p:sp>
      <p:sp>
        <p:nvSpPr>
          <p:cNvPr id="14" name="矩形 13"/>
          <p:cNvSpPr/>
          <p:nvPr/>
        </p:nvSpPr>
        <p:spPr>
          <a:xfrm>
            <a:off x="2801997" y="4716722"/>
            <a:ext cx="1469634" cy="1077218"/>
          </a:xfrm>
          <a:prstGeom prst="rect">
            <a:avLst/>
          </a:prstGeom>
        </p:spPr>
        <p:txBody>
          <a:bodyPr wrap="square">
            <a:spAutoFit/>
          </a:bodyPr>
          <a:lstStyle/>
          <a:p>
            <a:r>
              <a:rPr lang="en-US" altLang="zh-CN" sz="1600" b="1" dirty="0" smtClean="0">
                <a:solidFill>
                  <a:srgbClr val="A1CE3A"/>
                </a:solidFill>
                <a:latin typeface="+mn-ea"/>
              </a:rPr>
              <a:t>(</a:t>
            </a:r>
            <a:r>
              <a:rPr lang="zh-CN" altLang="en-US" sz="1600" b="1" dirty="0" smtClean="0">
                <a:solidFill>
                  <a:srgbClr val="A1CE3A"/>
                </a:solidFill>
                <a:latin typeface="+mn-ea"/>
              </a:rPr>
              <a:t>二</a:t>
            </a:r>
            <a:r>
              <a:rPr lang="en-US" altLang="zh-CN" sz="1600" b="1" dirty="0" smtClean="0">
                <a:solidFill>
                  <a:srgbClr val="A1CE3A"/>
                </a:solidFill>
                <a:latin typeface="+mn-ea"/>
              </a:rPr>
              <a:t>) </a:t>
            </a:r>
            <a:r>
              <a:rPr lang="zh-CN" altLang="zh-CN" sz="1600" b="1" dirty="0" smtClean="0">
                <a:solidFill>
                  <a:srgbClr val="A1CE3A"/>
                </a:solidFill>
                <a:latin typeface="+mn-ea"/>
              </a:rPr>
              <a:t>、</a:t>
            </a:r>
            <a:r>
              <a:rPr lang="zh-CN" altLang="zh-CN" sz="1600" b="1" dirty="0" smtClean="0">
                <a:solidFill>
                  <a:schemeClr val="bg1"/>
                </a:solidFill>
                <a:latin typeface="+mn-ea"/>
              </a:rPr>
              <a:t>精准理解政府会计信息质量</a:t>
            </a:r>
            <a:r>
              <a:rPr lang="en-US" altLang="zh-CN" sz="1600" b="1" dirty="0" smtClean="0">
                <a:solidFill>
                  <a:schemeClr val="bg1"/>
                </a:solidFill>
                <a:latin typeface="+mn-ea"/>
              </a:rPr>
              <a:t>7</a:t>
            </a:r>
            <a:r>
              <a:rPr lang="zh-CN" altLang="zh-CN" sz="1600" b="1" dirty="0" smtClean="0">
                <a:solidFill>
                  <a:schemeClr val="bg1"/>
                </a:solidFill>
                <a:latin typeface="+mn-ea"/>
              </a:rPr>
              <a:t>个要求。</a:t>
            </a:r>
            <a:endParaRPr lang="zh-CN" altLang="en-US" sz="1600" dirty="0">
              <a:solidFill>
                <a:schemeClr val="bg1"/>
              </a:solidFill>
              <a:latin typeface="+mn-ea"/>
            </a:endParaRPr>
          </a:p>
        </p:txBody>
      </p:sp>
      <p:sp>
        <p:nvSpPr>
          <p:cNvPr id="15" name="矩形 14"/>
          <p:cNvSpPr/>
          <p:nvPr/>
        </p:nvSpPr>
        <p:spPr>
          <a:xfrm>
            <a:off x="4885338" y="4716722"/>
            <a:ext cx="1443692" cy="830997"/>
          </a:xfrm>
          <a:prstGeom prst="rect">
            <a:avLst/>
          </a:prstGeom>
        </p:spPr>
        <p:txBody>
          <a:bodyPr wrap="square">
            <a:spAutoFit/>
          </a:bodyPr>
          <a:lstStyle/>
          <a:p>
            <a:r>
              <a:rPr lang="en-US" altLang="zh-CN" sz="1600" b="1" dirty="0" smtClean="0">
                <a:solidFill>
                  <a:srgbClr val="A1CE3A"/>
                </a:solidFill>
                <a:latin typeface="+mn-ea"/>
              </a:rPr>
              <a:t>(</a:t>
            </a:r>
            <a:r>
              <a:rPr lang="zh-CN" altLang="en-US" sz="1600" b="1" dirty="0" smtClean="0">
                <a:solidFill>
                  <a:srgbClr val="A1CE3A"/>
                </a:solidFill>
                <a:latin typeface="+mn-ea"/>
              </a:rPr>
              <a:t>三</a:t>
            </a:r>
            <a:r>
              <a:rPr lang="en-US" altLang="zh-CN" sz="1600" b="1" dirty="0" smtClean="0">
                <a:solidFill>
                  <a:srgbClr val="A1CE3A"/>
                </a:solidFill>
                <a:latin typeface="+mn-ea"/>
              </a:rPr>
              <a:t>) </a:t>
            </a:r>
            <a:r>
              <a:rPr lang="zh-CN" altLang="zh-CN" sz="1600" b="1" dirty="0" smtClean="0">
                <a:solidFill>
                  <a:srgbClr val="A1CE3A"/>
                </a:solidFill>
                <a:latin typeface="+mn-ea"/>
              </a:rPr>
              <a:t>、</a:t>
            </a:r>
            <a:r>
              <a:rPr lang="zh-CN" altLang="zh-CN" sz="1600" b="1" dirty="0" smtClean="0">
                <a:solidFill>
                  <a:schemeClr val="bg1"/>
                </a:solidFill>
                <a:latin typeface="+mn-ea"/>
              </a:rPr>
              <a:t>精准理解政府会计制度改革要求。</a:t>
            </a:r>
            <a:endParaRPr lang="zh-CN" altLang="en-US" sz="1600" dirty="0">
              <a:solidFill>
                <a:schemeClr val="bg1"/>
              </a:solidFill>
              <a:latin typeface="+mn-ea"/>
            </a:endParaRPr>
          </a:p>
        </p:txBody>
      </p:sp>
      <p:sp>
        <p:nvSpPr>
          <p:cNvPr id="16" name="矩形 15"/>
          <p:cNvSpPr/>
          <p:nvPr/>
        </p:nvSpPr>
        <p:spPr>
          <a:xfrm>
            <a:off x="6707961" y="4716722"/>
            <a:ext cx="1468919" cy="830997"/>
          </a:xfrm>
          <a:prstGeom prst="rect">
            <a:avLst/>
          </a:prstGeom>
        </p:spPr>
        <p:txBody>
          <a:bodyPr wrap="square">
            <a:spAutoFit/>
          </a:bodyPr>
          <a:lstStyle/>
          <a:p>
            <a:r>
              <a:rPr lang="en-US" altLang="zh-CN" sz="1600" b="1" dirty="0" smtClean="0">
                <a:solidFill>
                  <a:srgbClr val="A1CE3A"/>
                </a:solidFill>
                <a:latin typeface="+mn-ea"/>
              </a:rPr>
              <a:t>(</a:t>
            </a:r>
            <a:r>
              <a:rPr lang="zh-CN" altLang="en-US" sz="1600" b="1" dirty="0" smtClean="0">
                <a:solidFill>
                  <a:srgbClr val="A1CE3A"/>
                </a:solidFill>
                <a:latin typeface="+mn-ea"/>
              </a:rPr>
              <a:t>四</a:t>
            </a:r>
            <a:r>
              <a:rPr lang="en-US" altLang="zh-CN" sz="1600" b="1" dirty="0" smtClean="0">
                <a:solidFill>
                  <a:srgbClr val="A1CE3A"/>
                </a:solidFill>
                <a:latin typeface="+mn-ea"/>
              </a:rPr>
              <a:t>) </a:t>
            </a:r>
            <a:r>
              <a:rPr lang="zh-CN" altLang="zh-CN" sz="1600" b="1" dirty="0" smtClean="0">
                <a:solidFill>
                  <a:srgbClr val="A1CE3A"/>
                </a:solidFill>
                <a:latin typeface="+mn-ea"/>
              </a:rPr>
              <a:t>、</a:t>
            </a:r>
            <a:r>
              <a:rPr lang="zh-CN" altLang="zh-CN" sz="1600" b="1" dirty="0" smtClean="0">
                <a:solidFill>
                  <a:schemeClr val="bg1"/>
                </a:solidFill>
                <a:latin typeface="+mn-ea"/>
              </a:rPr>
              <a:t>精准落实会计基础工作规范</a:t>
            </a:r>
            <a:endParaRPr lang="zh-CN" altLang="en-US" sz="1600" dirty="0">
              <a:solidFill>
                <a:schemeClr val="bg1"/>
              </a:solidFill>
              <a:latin typeface="+mn-ea"/>
            </a:endParaRPr>
          </a:p>
        </p:txBody>
      </p:sp>
      <p:sp>
        <p:nvSpPr>
          <p:cNvPr id="18" name="矩形 17"/>
          <p:cNvSpPr/>
          <p:nvPr/>
        </p:nvSpPr>
        <p:spPr>
          <a:xfrm>
            <a:off x="8468875" y="4711624"/>
            <a:ext cx="1483199" cy="830997"/>
          </a:xfrm>
          <a:prstGeom prst="rect">
            <a:avLst/>
          </a:prstGeom>
        </p:spPr>
        <p:txBody>
          <a:bodyPr wrap="square">
            <a:spAutoFit/>
          </a:bodyPr>
          <a:lstStyle/>
          <a:p>
            <a:r>
              <a:rPr lang="en-US" altLang="zh-CN" sz="1600" b="1" dirty="0" smtClean="0">
                <a:solidFill>
                  <a:srgbClr val="A1CE3A"/>
                </a:solidFill>
                <a:latin typeface="+mn-ea"/>
              </a:rPr>
              <a:t>(</a:t>
            </a:r>
            <a:r>
              <a:rPr lang="zh-CN" altLang="en-US" sz="1600" b="1" dirty="0" smtClean="0">
                <a:solidFill>
                  <a:srgbClr val="A1CE3A"/>
                </a:solidFill>
                <a:latin typeface="+mn-ea"/>
              </a:rPr>
              <a:t>五</a:t>
            </a:r>
            <a:r>
              <a:rPr lang="en-US" altLang="zh-CN" sz="1600" b="1" dirty="0" smtClean="0">
                <a:solidFill>
                  <a:srgbClr val="A1CE3A"/>
                </a:solidFill>
                <a:latin typeface="+mn-ea"/>
              </a:rPr>
              <a:t>) </a:t>
            </a:r>
            <a:r>
              <a:rPr lang="zh-CN" altLang="zh-CN" sz="1600" b="1" dirty="0" smtClean="0">
                <a:solidFill>
                  <a:srgbClr val="A1CE3A"/>
                </a:solidFill>
                <a:latin typeface="+mn-ea"/>
              </a:rPr>
              <a:t>、</a:t>
            </a:r>
            <a:r>
              <a:rPr lang="zh-CN" altLang="zh-CN" sz="1600" b="1" dirty="0" smtClean="0">
                <a:solidFill>
                  <a:schemeClr val="bg1"/>
                </a:solidFill>
                <a:latin typeface="+mn-ea"/>
              </a:rPr>
              <a:t>精准理解政府会计核算举例</a:t>
            </a:r>
            <a:endParaRPr lang="zh-CN" altLang="zh-CN" sz="1600" b="1" dirty="0">
              <a:solidFill>
                <a:schemeClr val="bg1"/>
              </a:solidFill>
              <a:latin typeface="+mn-ea"/>
            </a:endParaRPr>
          </a:p>
        </p:txBody>
      </p:sp>
      <p:sp>
        <p:nvSpPr>
          <p:cNvPr id="19" name="圆角矩形 54"/>
          <p:cNvSpPr/>
          <p:nvPr/>
        </p:nvSpPr>
        <p:spPr>
          <a:xfrm>
            <a:off x="771712" y="4632804"/>
            <a:ext cx="1535554" cy="1108777"/>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0" name="圆角矩形 54"/>
          <p:cNvSpPr/>
          <p:nvPr/>
        </p:nvSpPr>
        <p:spPr>
          <a:xfrm>
            <a:off x="2742279" y="4625715"/>
            <a:ext cx="1535554" cy="1108777"/>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1" name="圆角矩形 54"/>
          <p:cNvSpPr/>
          <p:nvPr/>
        </p:nvSpPr>
        <p:spPr>
          <a:xfrm>
            <a:off x="4790819" y="4600907"/>
            <a:ext cx="1535554" cy="1108777"/>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2" name="圆角矩形 54"/>
          <p:cNvSpPr/>
          <p:nvPr/>
        </p:nvSpPr>
        <p:spPr>
          <a:xfrm>
            <a:off x="6608986" y="4579641"/>
            <a:ext cx="1535554" cy="1108777"/>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3" name="圆角矩形 54"/>
          <p:cNvSpPr/>
          <p:nvPr/>
        </p:nvSpPr>
        <p:spPr>
          <a:xfrm>
            <a:off x="8405888" y="4569009"/>
            <a:ext cx="1535554" cy="1108777"/>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sp>
        <p:nvSpPr>
          <p:cNvPr id="3" name="矩形 2"/>
          <p:cNvSpPr/>
          <p:nvPr>
            <p:custDataLst>
              <p:tags r:id="rId1"/>
            </p:custDataLst>
          </p:nvPr>
        </p:nvSpPr>
        <p:spPr>
          <a:xfrm>
            <a:off x="2537786" y="142875"/>
            <a:ext cx="7755649" cy="523220"/>
          </a:xfrm>
          <a:prstGeom prst="rect">
            <a:avLst/>
          </a:prstGeom>
        </p:spPr>
        <p:txBody>
          <a:bodyPr wrap="none">
            <a:spAutoFit/>
          </a:bodyPr>
          <a:lstStyle/>
          <a:p>
            <a:r>
              <a:rPr lang="zh-CN" altLang="en-US" sz="2800" b="1" dirty="0" smtClean="0">
                <a:solidFill>
                  <a:srgbClr val="A1CE3A"/>
                </a:solidFill>
                <a:latin typeface="+mn-ea"/>
              </a:rPr>
              <a:t>二、</a:t>
            </a:r>
            <a:r>
              <a:rPr lang="zh-CN" altLang="zh-CN" sz="2800" b="1" dirty="0" smtClean="0">
                <a:solidFill>
                  <a:srgbClr val="A1CE3A"/>
                </a:solidFill>
                <a:latin typeface="+mn-ea"/>
                <a:cs typeface="Times New Roman" pitchFamily="18" charset="0"/>
              </a:rPr>
              <a:t>强化精准意识，提升会计信息质量不打马虎</a:t>
            </a:r>
            <a:endParaRPr lang="en-US" altLang="zh-CN" sz="2800" b="1" dirty="0" smtClean="0">
              <a:solidFill>
                <a:srgbClr val="A1CE3A"/>
              </a:solidFill>
              <a:latin typeface="+mn-ea"/>
            </a:endParaRPr>
          </a:p>
        </p:txBody>
      </p:sp>
      <p:sp>
        <p:nvSpPr>
          <p:cNvPr id="4" name="Freeform 7"/>
          <p:cNvSpPr/>
          <p:nvPr/>
        </p:nvSpPr>
        <p:spPr bwMode="auto">
          <a:xfrm>
            <a:off x="1443569" y="2603249"/>
            <a:ext cx="1234017" cy="1232281"/>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1" y="140"/>
                  <a:pt x="167" y="6"/>
                  <a:pt x="0" y="0"/>
                </a:cubicBezTo>
                <a:lnTo>
                  <a:pt x="0" y="307"/>
                </a:lnTo>
                <a:close/>
              </a:path>
            </a:pathLst>
          </a:custGeom>
          <a:solidFill>
            <a:schemeClr val="accent6">
              <a:lumMod val="60000"/>
              <a:lumOff val="40000"/>
            </a:schemeClr>
          </a:solidFill>
          <a:ln w="9525" cmpd="sng">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6" name="Freeform 9"/>
          <p:cNvSpPr/>
          <p:nvPr/>
        </p:nvSpPr>
        <p:spPr bwMode="auto">
          <a:xfrm>
            <a:off x="2755905" y="3907520"/>
            <a:ext cx="1234017" cy="1232281"/>
          </a:xfrm>
          <a:custGeom>
            <a:avLst/>
            <a:gdLst>
              <a:gd name="T0" fmla="*/ 0 w 307"/>
              <a:gd name="T1" fmla="*/ 0 h 307"/>
              <a:gd name="T2" fmla="*/ 0 w 307"/>
              <a:gd name="T3" fmla="*/ 307 h 307"/>
              <a:gd name="T4" fmla="*/ 307 w 307"/>
              <a:gd name="T5" fmla="*/ 0 h 307"/>
              <a:gd name="T6" fmla="*/ 0 w 307"/>
              <a:gd name="T7" fmla="*/ 0 h 307"/>
            </a:gdLst>
            <a:ahLst/>
            <a:cxnLst>
              <a:cxn ang="0">
                <a:pos x="T0" y="T1"/>
              </a:cxn>
              <a:cxn ang="0">
                <a:pos x="T2" y="T3"/>
              </a:cxn>
              <a:cxn ang="0">
                <a:pos x="T4" y="T5"/>
              </a:cxn>
              <a:cxn ang="0">
                <a:pos x="T6" y="T7"/>
              </a:cxn>
            </a:cxnLst>
            <a:rect l="0" t="0" r="r" b="b"/>
            <a:pathLst>
              <a:path w="307" h="307">
                <a:moveTo>
                  <a:pt x="0" y="0"/>
                </a:moveTo>
                <a:cubicBezTo>
                  <a:pt x="0" y="307"/>
                  <a:pt x="0" y="307"/>
                  <a:pt x="0" y="307"/>
                </a:cubicBezTo>
                <a:cubicBezTo>
                  <a:pt x="167" y="301"/>
                  <a:pt x="301" y="167"/>
                  <a:pt x="307" y="0"/>
                </a:cubicBezTo>
                <a:lnTo>
                  <a:pt x="0" y="0"/>
                </a:lnTo>
                <a:close/>
              </a:path>
            </a:pathLst>
          </a:custGeom>
          <a:solidFill>
            <a:schemeClr val="accent6">
              <a:lumMod val="60000"/>
              <a:lumOff val="40000"/>
            </a:schemeClr>
          </a:solidFill>
          <a:ln w="9525" cmpd="sng">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7" name="Freeform 10"/>
          <p:cNvSpPr/>
          <p:nvPr/>
        </p:nvSpPr>
        <p:spPr bwMode="auto">
          <a:xfrm>
            <a:off x="1443569" y="3915988"/>
            <a:ext cx="1234017" cy="1232281"/>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rgbClr val="A1CE3A"/>
          </a:solidFill>
          <a:ln w="9525" cmpd="sng">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8" name="Freeform 11"/>
          <p:cNvSpPr/>
          <p:nvPr/>
        </p:nvSpPr>
        <p:spPr bwMode="auto">
          <a:xfrm>
            <a:off x="4070355" y="2603249"/>
            <a:ext cx="1231900" cy="1232281"/>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2" y="140"/>
                  <a:pt x="167" y="6"/>
                  <a:pt x="0" y="0"/>
                </a:cubicBezTo>
                <a:lnTo>
                  <a:pt x="0" y="307"/>
                </a:lnTo>
                <a:close/>
              </a:path>
            </a:pathLst>
          </a:custGeom>
          <a:solidFill>
            <a:schemeClr val="accent6">
              <a:lumMod val="60000"/>
              <a:lumOff val="40000"/>
            </a:schemeClr>
          </a:solidFill>
          <a:ln w="9525" cmpd="sng">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9" name="Freeform 12"/>
          <p:cNvSpPr/>
          <p:nvPr/>
        </p:nvSpPr>
        <p:spPr bwMode="auto">
          <a:xfrm>
            <a:off x="2755905" y="2603249"/>
            <a:ext cx="1234017" cy="1232281"/>
          </a:xfrm>
          <a:custGeom>
            <a:avLst/>
            <a:gdLst>
              <a:gd name="T0" fmla="*/ 307 w 307"/>
              <a:gd name="T1" fmla="*/ 307 h 307"/>
              <a:gd name="T2" fmla="*/ 307 w 307"/>
              <a:gd name="T3" fmla="*/ 0 h 307"/>
              <a:gd name="T4" fmla="*/ 0 w 307"/>
              <a:gd name="T5" fmla="*/ 307 h 307"/>
              <a:gd name="T6" fmla="*/ 307 w 307"/>
              <a:gd name="T7" fmla="*/ 307 h 307"/>
            </a:gdLst>
            <a:ahLst/>
            <a:cxnLst>
              <a:cxn ang="0">
                <a:pos x="T0" y="T1"/>
              </a:cxn>
              <a:cxn ang="0">
                <a:pos x="T2" y="T3"/>
              </a:cxn>
              <a:cxn ang="0">
                <a:pos x="T4" y="T5"/>
              </a:cxn>
              <a:cxn ang="0">
                <a:pos x="T6" y="T7"/>
              </a:cxn>
            </a:cxnLst>
            <a:rect l="0" t="0" r="r" b="b"/>
            <a:pathLst>
              <a:path w="307" h="307">
                <a:moveTo>
                  <a:pt x="307" y="307"/>
                </a:moveTo>
                <a:cubicBezTo>
                  <a:pt x="307" y="0"/>
                  <a:pt x="307" y="0"/>
                  <a:pt x="307" y="0"/>
                </a:cubicBezTo>
                <a:cubicBezTo>
                  <a:pt x="140" y="6"/>
                  <a:pt x="6" y="140"/>
                  <a:pt x="0" y="307"/>
                </a:cubicBezTo>
                <a:lnTo>
                  <a:pt x="307" y="307"/>
                </a:lnTo>
                <a:close/>
              </a:path>
            </a:pathLst>
          </a:custGeom>
          <a:solidFill>
            <a:srgbClr val="A1CE3A"/>
          </a:solidFill>
          <a:ln w="9525" cmpd="sng">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10" name="Freeform 13"/>
          <p:cNvSpPr/>
          <p:nvPr/>
        </p:nvSpPr>
        <p:spPr bwMode="auto">
          <a:xfrm>
            <a:off x="5386917" y="3907520"/>
            <a:ext cx="1227667" cy="1232281"/>
          </a:xfrm>
          <a:custGeom>
            <a:avLst/>
            <a:gdLst>
              <a:gd name="T0" fmla="*/ 0 w 306"/>
              <a:gd name="T1" fmla="*/ 0 h 307"/>
              <a:gd name="T2" fmla="*/ 0 w 306"/>
              <a:gd name="T3" fmla="*/ 307 h 307"/>
              <a:gd name="T4" fmla="*/ 306 w 306"/>
              <a:gd name="T5" fmla="*/ 0 h 307"/>
              <a:gd name="T6" fmla="*/ 0 w 306"/>
              <a:gd name="T7" fmla="*/ 0 h 307"/>
            </a:gdLst>
            <a:ahLst/>
            <a:cxnLst>
              <a:cxn ang="0">
                <a:pos x="T0" y="T1"/>
              </a:cxn>
              <a:cxn ang="0">
                <a:pos x="T2" y="T3"/>
              </a:cxn>
              <a:cxn ang="0">
                <a:pos x="T4" y="T5"/>
              </a:cxn>
              <a:cxn ang="0">
                <a:pos x="T6" y="T7"/>
              </a:cxn>
            </a:cxnLst>
            <a:rect l="0" t="0" r="r" b="b"/>
            <a:pathLst>
              <a:path w="306" h="307">
                <a:moveTo>
                  <a:pt x="0" y="0"/>
                </a:moveTo>
                <a:cubicBezTo>
                  <a:pt x="0" y="307"/>
                  <a:pt x="0" y="307"/>
                  <a:pt x="0" y="307"/>
                </a:cubicBezTo>
                <a:cubicBezTo>
                  <a:pt x="166" y="301"/>
                  <a:pt x="301" y="167"/>
                  <a:pt x="306" y="0"/>
                </a:cubicBezTo>
                <a:lnTo>
                  <a:pt x="0" y="0"/>
                </a:lnTo>
                <a:close/>
              </a:path>
            </a:pathLst>
          </a:custGeom>
          <a:solidFill>
            <a:schemeClr val="accent6">
              <a:lumMod val="60000"/>
              <a:lumOff val="40000"/>
            </a:schemeClr>
          </a:solidFill>
          <a:ln w="9525" cmpd="sng">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11" name="Freeform 14"/>
          <p:cNvSpPr/>
          <p:nvPr/>
        </p:nvSpPr>
        <p:spPr bwMode="auto">
          <a:xfrm>
            <a:off x="4070355" y="3915988"/>
            <a:ext cx="1231900" cy="1232281"/>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rgbClr val="A1CE3A"/>
          </a:solidFill>
          <a:ln w="9525" cmpd="sng">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12" name="Freeform 15"/>
          <p:cNvSpPr/>
          <p:nvPr/>
        </p:nvSpPr>
        <p:spPr bwMode="auto">
          <a:xfrm>
            <a:off x="6703489" y="2603249"/>
            <a:ext cx="1229783" cy="1232281"/>
          </a:xfrm>
          <a:custGeom>
            <a:avLst/>
            <a:gdLst>
              <a:gd name="T0" fmla="*/ 0 w 306"/>
              <a:gd name="T1" fmla="*/ 307 h 307"/>
              <a:gd name="T2" fmla="*/ 306 w 306"/>
              <a:gd name="T3" fmla="*/ 307 h 307"/>
              <a:gd name="T4" fmla="*/ 0 w 306"/>
              <a:gd name="T5" fmla="*/ 0 h 307"/>
              <a:gd name="T6" fmla="*/ 0 w 306"/>
              <a:gd name="T7" fmla="*/ 307 h 307"/>
            </a:gdLst>
            <a:ahLst/>
            <a:cxnLst>
              <a:cxn ang="0">
                <a:pos x="T0" y="T1"/>
              </a:cxn>
              <a:cxn ang="0">
                <a:pos x="T2" y="T3"/>
              </a:cxn>
              <a:cxn ang="0">
                <a:pos x="T4" y="T5"/>
              </a:cxn>
              <a:cxn ang="0">
                <a:pos x="T6" y="T7"/>
              </a:cxn>
            </a:cxnLst>
            <a:rect l="0" t="0" r="r" b="b"/>
            <a:pathLst>
              <a:path w="306" h="307">
                <a:moveTo>
                  <a:pt x="0" y="307"/>
                </a:moveTo>
                <a:cubicBezTo>
                  <a:pt x="306" y="307"/>
                  <a:pt x="306" y="307"/>
                  <a:pt x="306" y="307"/>
                </a:cubicBezTo>
                <a:cubicBezTo>
                  <a:pt x="301" y="140"/>
                  <a:pt x="166" y="6"/>
                  <a:pt x="0" y="0"/>
                </a:cubicBezTo>
                <a:lnTo>
                  <a:pt x="0" y="307"/>
                </a:lnTo>
                <a:close/>
              </a:path>
            </a:pathLst>
          </a:custGeom>
          <a:solidFill>
            <a:schemeClr val="accent6">
              <a:lumMod val="60000"/>
              <a:lumOff val="40000"/>
            </a:schemeClr>
          </a:solidFill>
          <a:ln w="9525" cmpd="sng">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13" name="Freeform 16"/>
          <p:cNvSpPr/>
          <p:nvPr/>
        </p:nvSpPr>
        <p:spPr bwMode="auto">
          <a:xfrm>
            <a:off x="5386917" y="2603249"/>
            <a:ext cx="1227667" cy="1232281"/>
          </a:xfrm>
          <a:custGeom>
            <a:avLst/>
            <a:gdLst>
              <a:gd name="T0" fmla="*/ 306 w 306"/>
              <a:gd name="T1" fmla="*/ 307 h 307"/>
              <a:gd name="T2" fmla="*/ 306 w 306"/>
              <a:gd name="T3" fmla="*/ 0 h 307"/>
              <a:gd name="T4" fmla="*/ 0 w 306"/>
              <a:gd name="T5" fmla="*/ 307 h 307"/>
              <a:gd name="T6" fmla="*/ 306 w 306"/>
              <a:gd name="T7" fmla="*/ 307 h 307"/>
            </a:gdLst>
            <a:ahLst/>
            <a:cxnLst>
              <a:cxn ang="0">
                <a:pos x="T0" y="T1"/>
              </a:cxn>
              <a:cxn ang="0">
                <a:pos x="T2" y="T3"/>
              </a:cxn>
              <a:cxn ang="0">
                <a:pos x="T4" y="T5"/>
              </a:cxn>
              <a:cxn ang="0">
                <a:pos x="T6" y="T7"/>
              </a:cxn>
            </a:cxnLst>
            <a:rect l="0" t="0" r="r" b="b"/>
            <a:pathLst>
              <a:path w="306" h="307">
                <a:moveTo>
                  <a:pt x="306" y="307"/>
                </a:moveTo>
                <a:cubicBezTo>
                  <a:pt x="306" y="0"/>
                  <a:pt x="306" y="0"/>
                  <a:pt x="306" y="0"/>
                </a:cubicBezTo>
                <a:cubicBezTo>
                  <a:pt x="139" y="6"/>
                  <a:pt x="5" y="140"/>
                  <a:pt x="0" y="307"/>
                </a:cubicBezTo>
                <a:lnTo>
                  <a:pt x="306" y="307"/>
                </a:lnTo>
                <a:close/>
              </a:path>
            </a:pathLst>
          </a:custGeom>
          <a:solidFill>
            <a:srgbClr val="A1CE3A"/>
          </a:solidFill>
          <a:ln w="9525" cmpd="sng">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15" name="Freeform 18"/>
          <p:cNvSpPr/>
          <p:nvPr/>
        </p:nvSpPr>
        <p:spPr bwMode="auto">
          <a:xfrm>
            <a:off x="6699255" y="3915988"/>
            <a:ext cx="1229783" cy="1232281"/>
          </a:xfrm>
          <a:custGeom>
            <a:avLst/>
            <a:gdLst>
              <a:gd name="T0" fmla="*/ 306 w 306"/>
              <a:gd name="T1" fmla="*/ 0 h 307"/>
              <a:gd name="T2" fmla="*/ 0 w 306"/>
              <a:gd name="T3" fmla="*/ 0 h 307"/>
              <a:gd name="T4" fmla="*/ 306 w 306"/>
              <a:gd name="T5" fmla="*/ 307 h 307"/>
              <a:gd name="T6" fmla="*/ 306 w 306"/>
              <a:gd name="T7" fmla="*/ 0 h 307"/>
            </a:gdLst>
            <a:ahLst/>
            <a:cxnLst>
              <a:cxn ang="0">
                <a:pos x="T0" y="T1"/>
              </a:cxn>
              <a:cxn ang="0">
                <a:pos x="T2" y="T3"/>
              </a:cxn>
              <a:cxn ang="0">
                <a:pos x="T4" y="T5"/>
              </a:cxn>
              <a:cxn ang="0">
                <a:pos x="T6" y="T7"/>
              </a:cxn>
            </a:cxnLst>
            <a:rect l="0" t="0" r="r" b="b"/>
            <a:pathLst>
              <a:path w="306" h="307">
                <a:moveTo>
                  <a:pt x="306" y="0"/>
                </a:moveTo>
                <a:cubicBezTo>
                  <a:pt x="0" y="0"/>
                  <a:pt x="0" y="0"/>
                  <a:pt x="0" y="0"/>
                </a:cubicBezTo>
                <a:cubicBezTo>
                  <a:pt x="5" y="167"/>
                  <a:pt x="139" y="301"/>
                  <a:pt x="306" y="307"/>
                </a:cubicBezTo>
                <a:lnTo>
                  <a:pt x="306" y="0"/>
                </a:lnTo>
                <a:close/>
              </a:path>
            </a:pathLst>
          </a:custGeom>
          <a:solidFill>
            <a:srgbClr val="A1CE3A"/>
          </a:solidFill>
          <a:ln w="9525" cmpd="sng">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17" name="Freeform 20"/>
          <p:cNvSpPr>
            <a:spLocks noEditPoints="1"/>
          </p:cNvSpPr>
          <p:nvPr/>
        </p:nvSpPr>
        <p:spPr bwMode="auto">
          <a:xfrm>
            <a:off x="4474633" y="3147400"/>
            <a:ext cx="330200" cy="338771"/>
          </a:xfrm>
          <a:custGeom>
            <a:avLst/>
            <a:gdLst>
              <a:gd name="T0" fmla="*/ 3 w 120"/>
              <a:gd name="T1" fmla="*/ 63 h 124"/>
              <a:gd name="T2" fmla="*/ 60 w 120"/>
              <a:gd name="T3" fmla="*/ 20 h 124"/>
              <a:gd name="T4" fmla="*/ 20 w 120"/>
              <a:gd name="T5" fmla="*/ 60 h 124"/>
              <a:gd name="T6" fmla="*/ 30 w 120"/>
              <a:gd name="T7" fmla="*/ 60 h 124"/>
              <a:gd name="T8" fmla="*/ 44 w 120"/>
              <a:gd name="T9" fmla="*/ 108 h 124"/>
              <a:gd name="T10" fmla="*/ 76 w 120"/>
              <a:gd name="T11" fmla="*/ 102 h 124"/>
              <a:gd name="T12" fmla="*/ 53 w 120"/>
              <a:gd name="T13" fmla="*/ 124 h 124"/>
              <a:gd name="T14" fmla="*/ 67 w 120"/>
              <a:gd name="T15" fmla="*/ 118 h 124"/>
              <a:gd name="T16" fmla="*/ 44 w 120"/>
              <a:gd name="T17" fmla="*/ 116 h 124"/>
              <a:gd name="T18" fmla="*/ 76 w 120"/>
              <a:gd name="T19" fmla="*/ 110 h 124"/>
              <a:gd name="T20" fmla="*/ 84 w 120"/>
              <a:gd name="T21" fmla="*/ 60 h 124"/>
              <a:gd name="T22" fmla="*/ 75 w 120"/>
              <a:gd name="T23" fmla="*/ 56 h 124"/>
              <a:gd name="T24" fmla="*/ 60 w 120"/>
              <a:gd name="T25" fmla="*/ 56 h 124"/>
              <a:gd name="T26" fmla="*/ 50 w 120"/>
              <a:gd name="T27" fmla="*/ 57 h 124"/>
              <a:gd name="T28" fmla="*/ 35 w 120"/>
              <a:gd name="T29" fmla="*/ 60 h 124"/>
              <a:gd name="T30" fmla="*/ 47 w 120"/>
              <a:gd name="T31" fmla="*/ 62 h 124"/>
              <a:gd name="T32" fmla="*/ 50 w 120"/>
              <a:gd name="T33" fmla="*/ 64 h 124"/>
              <a:gd name="T34" fmla="*/ 50 w 120"/>
              <a:gd name="T35" fmla="*/ 64 h 124"/>
              <a:gd name="T36" fmla="*/ 51 w 120"/>
              <a:gd name="T37" fmla="*/ 64 h 124"/>
              <a:gd name="T38" fmla="*/ 51 w 120"/>
              <a:gd name="T39" fmla="*/ 64 h 124"/>
              <a:gd name="T40" fmla="*/ 51 w 120"/>
              <a:gd name="T41" fmla="*/ 65 h 124"/>
              <a:gd name="T42" fmla="*/ 51 w 120"/>
              <a:gd name="T43" fmla="*/ 65 h 124"/>
              <a:gd name="T44" fmla="*/ 51 w 120"/>
              <a:gd name="T45" fmla="*/ 65 h 124"/>
              <a:gd name="T46" fmla="*/ 52 w 120"/>
              <a:gd name="T47" fmla="*/ 65 h 124"/>
              <a:gd name="T48" fmla="*/ 52 w 120"/>
              <a:gd name="T49" fmla="*/ 65 h 124"/>
              <a:gd name="T50" fmla="*/ 52 w 120"/>
              <a:gd name="T51" fmla="*/ 65 h 124"/>
              <a:gd name="T52" fmla="*/ 52 w 120"/>
              <a:gd name="T53" fmla="*/ 65 h 124"/>
              <a:gd name="T54" fmla="*/ 53 w 120"/>
              <a:gd name="T55" fmla="*/ 65 h 124"/>
              <a:gd name="T56" fmla="*/ 53 w 120"/>
              <a:gd name="T57" fmla="*/ 65 h 124"/>
              <a:gd name="T58" fmla="*/ 53 w 120"/>
              <a:gd name="T59" fmla="*/ 65 h 124"/>
              <a:gd name="T60" fmla="*/ 53 w 120"/>
              <a:gd name="T61" fmla="*/ 65 h 124"/>
              <a:gd name="T62" fmla="*/ 53 w 120"/>
              <a:gd name="T63" fmla="*/ 65 h 124"/>
              <a:gd name="T64" fmla="*/ 54 w 120"/>
              <a:gd name="T65" fmla="*/ 65 h 124"/>
              <a:gd name="T66" fmla="*/ 54 w 120"/>
              <a:gd name="T67" fmla="*/ 65 h 124"/>
              <a:gd name="T68" fmla="*/ 54 w 120"/>
              <a:gd name="T69" fmla="*/ 64 h 124"/>
              <a:gd name="T70" fmla="*/ 54 w 120"/>
              <a:gd name="T71" fmla="*/ 64 h 124"/>
              <a:gd name="T72" fmla="*/ 55 w 120"/>
              <a:gd name="T73" fmla="*/ 64 h 124"/>
              <a:gd name="T74" fmla="*/ 58 w 120"/>
              <a:gd name="T75" fmla="*/ 62 h 124"/>
              <a:gd name="T76" fmla="*/ 64 w 120"/>
              <a:gd name="T77" fmla="*/ 63 h 124"/>
              <a:gd name="T78" fmla="*/ 69 w 120"/>
              <a:gd name="T79" fmla="*/ 64 h 124"/>
              <a:gd name="T80" fmla="*/ 80 w 120"/>
              <a:gd name="T81" fmla="*/ 64 h 124"/>
              <a:gd name="T82" fmla="*/ 29 w 120"/>
              <a:gd name="T83" fmla="*/ 26 h 124"/>
              <a:gd name="T84" fmla="*/ 25 w 120"/>
              <a:gd name="T85" fmla="*/ 30 h 124"/>
              <a:gd name="T86" fmla="*/ 106 w 120"/>
              <a:gd name="T87" fmla="*/ 63 h 124"/>
              <a:gd name="T88" fmla="*/ 120 w 120"/>
              <a:gd name="T89" fmla="*/ 60 h 124"/>
              <a:gd name="T90" fmla="*/ 95 w 120"/>
              <a:gd name="T91" fmla="*/ 30 h 124"/>
              <a:gd name="T92" fmla="*/ 91 w 120"/>
              <a:gd name="T93" fmla="*/ 26 h 124"/>
              <a:gd name="T94" fmla="*/ 63 w 120"/>
              <a:gd name="T95" fmla="*/ 14 h 124"/>
              <a:gd name="T96" fmla="*/ 60 w 120"/>
              <a:gd name="T9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24">
                <a:moveTo>
                  <a:pt x="14" y="58"/>
                </a:moveTo>
                <a:cubicBezTo>
                  <a:pt x="15" y="58"/>
                  <a:pt x="16" y="59"/>
                  <a:pt x="16" y="60"/>
                </a:cubicBezTo>
                <a:cubicBezTo>
                  <a:pt x="16" y="62"/>
                  <a:pt x="15" y="63"/>
                  <a:pt x="14" y="63"/>
                </a:cubicBezTo>
                <a:cubicBezTo>
                  <a:pt x="3" y="63"/>
                  <a:pt x="3" y="63"/>
                  <a:pt x="3" y="63"/>
                </a:cubicBezTo>
                <a:cubicBezTo>
                  <a:pt x="1" y="63"/>
                  <a:pt x="0" y="62"/>
                  <a:pt x="0" y="60"/>
                </a:cubicBezTo>
                <a:cubicBezTo>
                  <a:pt x="0" y="59"/>
                  <a:pt x="1" y="58"/>
                  <a:pt x="3" y="58"/>
                </a:cubicBezTo>
                <a:cubicBezTo>
                  <a:pt x="14" y="58"/>
                  <a:pt x="14" y="58"/>
                  <a:pt x="14" y="58"/>
                </a:cubicBezTo>
                <a:close/>
                <a:moveTo>
                  <a:pt x="60" y="20"/>
                </a:moveTo>
                <a:cubicBezTo>
                  <a:pt x="60" y="20"/>
                  <a:pt x="60" y="20"/>
                  <a:pt x="60" y="20"/>
                </a:cubicBezTo>
                <a:cubicBezTo>
                  <a:pt x="82" y="20"/>
                  <a:pt x="100" y="38"/>
                  <a:pt x="100" y="60"/>
                </a:cubicBezTo>
                <a:cubicBezTo>
                  <a:pt x="100" y="83"/>
                  <a:pt x="82" y="101"/>
                  <a:pt x="60" y="101"/>
                </a:cubicBezTo>
                <a:cubicBezTo>
                  <a:pt x="38" y="101"/>
                  <a:pt x="20" y="83"/>
                  <a:pt x="20" y="60"/>
                </a:cubicBezTo>
                <a:cubicBezTo>
                  <a:pt x="20" y="38"/>
                  <a:pt x="38" y="20"/>
                  <a:pt x="60" y="20"/>
                </a:cubicBezTo>
                <a:close/>
                <a:moveTo>
                  <a:pt x="60" y="30"/>
                </a:moveTo>
                <a:cubicBezTo>
                  <a:pt x="60" y="30"/>
                  <a:pt x="60" y="30"/>
                  <a:pt x="60" y="30"/>
                </a:cubicBezTo>
                <a:cubicBezTo>
                  <a:pt x="43" y="30"/>
                  <a:pt x="30" y="44"/>
                  <a:pt x="30" y="60"/>
                </a:cubicBezTo>
                <a:cubicBezTo>
                  <a:pt x="30" y="77"/>
                  <a:pt x="43" y="91"/>
                  <a:pt x="60" y="91"/>
                </a:cubicBezTo>
                <a:cubicBezTo>
                  <a:pt x="77" y="91"/>
                  <a:pt x="90" y="77"/>
                  <a:pt x="90" y="60"/>
                </a:cubicBezTo>
                <a:cubicBezTo>
                  <a:pt x="90" y="44"/>
                  <a:pt x="77" y="30"/>
                  <a:pt x="60" y="30"/>
                </a:cubicBezTo>
                <a:close/>
                <a:moveTo>
                  <a:pt x="44" y="108"/>
                </a:moveTo>
                <a:cubicBezTo>
                  <a:pt x="44" y="108"/>
                  <a:pt x="44" y="108"/>
                  <a:pt x="44" y="108"/>
                </a:cubicBezTo>
                <a:cubicBezTo>
                  <a:pt x="42" y="108"/>
                  <a:pt x="41" y="107"/>
                  <a:pt x="41" y="105"/>
                </a:cubicBezTo>
                <a:cubicBezTo>
                  <a:pt x="41" y="104"/>
                  <a:pt x="42" y="102"/>
                  <a:pt x="44" y="102"/>
                </a:cubicBezTo>
                <a:cubicBezTo>
                  <a:pt x="76" y="102"/>
                  <a:pt x="76" y="102"/>
                  <a:pt x="76" y="102"/>
                </a:cubicBezTo>
                <a:cubicBezTo>
                  <a:pt x="78" y="102"/>
                  <a:pt x="79" y="104"/>
                  <a:pt x="79" y="105"/>
                </a:cubicBezTo>
                <a:cubicBezTo>
                  <a:pt x="79" y="107"/>
                  <a:pt x="78" y="108"/>
                  <a:pt x="76" y="108"/>
                </a:cubicBezTo>
                <a:cubicBezTo>
                  <a:pt x="44" y="108"/>
                  <a:pt x="44" y="108"/>
                  <a:pt x="44" y="108"/>
                </a:cubicBezTo>
                <a:close/>
                <a:moveTo>
                  <a:pt x="53" y="124"/>
                </a:moveTo>
                <a:cubicBezTo>
                  <a:pt x="53" y="124"/>
                  <a:pt x="53" y="124"/>
                  <a:pt x="53" y="124"/>
                </a:cubicBezTo>
                <a:cubicBezTo>
                  <a:pt x="51" y="124"/>
                  <a:pt x="50" y="123"/>
                  <a:pt x="50" y="121"/>
                </a:cubicBezTo>
                <a:cubicBezTo>
                  <a:pt x="50" y="119"/>
                  <a:pt x="51" y="118"/>
                  <a:pt x="53" y="118"/>
                </a:cubicBezTo>
                <a:cubicBezTo>
                  <a:pt x="67" y="118"/>
                  <a:pt x="67" y="118"/>
                  <a:pt x="67" y="118"/>
                </a:cubicBezTo>
                <a:cubicBezTo>
                  <a:pt x="69" y="118"/>
                  <a:pt x="70" y="119"/>
                  <a:pt x="70" y="121"/>
                </a:cubicBezTo>
                <a:cubicBezTo>
                  <a:pt x="70" y="123"/>
                  <a:pt x="69" y="124"/>
                  <a:pt x="67" y="124"/>
                </a:cubicBezTo>
                <a:cubicBezTo>
                  <a:pt x="53" y="124"/>
                  <a:pt x="53" y="124"/>
                  <a:pt x="53" y="124"/>
                </a:cubicBezTo>
                <a:close/>
                <a:moveTo>
                  <a:pt x="44" y="116"/>
                </a:moveTo>
                <a:cubicBezTo>
                  <a:pt x="44" y="116"/>
                  <a:pt x="44" y="116"/>
                  <a:pt x="44" y="116"/>
                </a:cubicBezTo>
                <a:cubicBezTo>
                  <a:pt x="42" y="116"/>
                  <a:pt x="41" y="115"/>
                  <a:pt x="41" y="113"/>
                </a:cubicBezTo>
                <a:cubicBezTo>
                  <a:pt x="41" y="112"/>
                  <a:pt x="42" y="110"/>
                  <a:pt x="44" y="110"/>
                </a:cubicBezTo>
                <a:cubicBezTo>
                  <a:pt x="76" y="110"/>
                  <a:pt x="76" y="110"/>
                  <a:pt x="76" y="110"/>
                </a:cubicBezTo>
                <a:cubicBezTo>
                  <a:pt x="78" y="110"/>
                  <a:pt x="79" y="112"/>
                  <a:pt x="79" y="113"/>
                </a:cubicBezTo>
                <a:cubicBezTo>
                  <a:pt x="79" y="115"/>
                  <a:pt x="78" y="116"/>
                  <a:pt x="76" y="116"/>
                </a:cubicBezTo>
                <a:cubicBezTo>
                  <a:pt x="44" y="116"/>
                  <a:pt x="44" y="116"/>
                  <a:pt x="44" y="116"/>
                </a:cubicBezTo>
                <a:close/>
                <a:moveTo>
                  <a:pt x="84" y="60"/>
                </a:moveTo>
                <a:cubicBezTo>
                  <a:pt x="84" y="60"/>
                  <a:pt x="84" y="60"/>
                  <a:pt x="84" y="60"/>
                </a:cubicBezTo>
                <a:cubicBezTo>
                  <a:pt x="83" y="59"/>
                  <a:pt x="82" y="58"/>
                  <a:pt x="80" y="57"/>
                </a:cubicBezTo>
                <a:cubicBezTo>
                  <a:pt x="79" y="57"/>
                  <a:pt x="78" y="56"/>
                  <a:pt x="78" y="56"/>
                </a:cubicBezTo>
                <a:cubicBezTo>
                  <a:pt x="77" y="56"/>
                  <a:pt x="76" y="56"/>
                  <a:pt x="75" y="56"/>
                </a:cubicBezTo>
                <a:cubicBezTo>
                  <a:pt x="72" y="56"/>
                  <a:pt x="70" y="57"/>
                  <a:pt x="67" y="58"/>
                </a:cubicBezTo>
                <a:cubicBezTo>
                  <a:pt x="67" y="58"/>
                  <a:pt x="66" y="57"/>
                  <a:pt x="65" y="57"/>
                </a:cubicBezTo>
                <a:cubicBezTo>
                  <a:pt x="64" y="57"/>
                  <a:pt x="64" y="56"/>
                  <a:pt x="63" y="56"/>
                </a:cubicBezTo>
                <a:cubicBezTo>
                  <a:pt x="62" y="56"/>
                  <a:pt x="61" y="56"/>
                  <a:pt x="60" y="56"/>
                </a:cubicBezTo>
                <a:cubicBezTo>
                  <a:pt x="59" y="56"/>
                  <a:pt x="58" y="56"/>
                  <a:pt x="57" y="56"/>
                </a:cubicBezTo>
                <a:cubicBezTo>
                  <a:pt x="56" y="56"/>
                  <a:pt x="56" y="57"/>
                  <a:pt x="55" y="57"/>
                </a:cubicBezTo>
                <a:cubicBezTo>
                  <a:pt x="54" y="57"/>
                  <a:pt x="53" y="58"/>
                  <a:pt x="52" y="58"/>
                </a:cubicBezTo>
                <a:cubicBezTo>
                  <a:pt x="52" y="58"/>
                  <a:pt x="51" y="57"/>
                  <a:pt x="50" y="57"/>
                </a:cubicBezTo>
                <a:cubicBezTo>
                  <a:pt x="49" y="57"/>
                  <a:pt x="49" y="56"/>
                  <a:pt x="48" y="56"/>
                </a:cubicBezTo>
                <a:cubicBezTo>
                  <a:pt x="47" y="56"/>
                  <a:pt x="46" y="56"/>
                  <a:pt x="45" y="56"/>
                </a:cubicBezTo>
                <a:cubicBezTo>
                  <a:pt x="42" y="56"/>
                  <a:pt x="40" y="57"/>
                  <a:pt x="37" y="58"/>
                </a:cubicBezTo>
                <a:cubicBezTo>
                  <a:pt x="37" y="59"/>
                  <a:pt x="36" y="59"/>
                  <a:pt x="35" y="60"/>
                </a:cubicBezTo>
                <a:cubicBezTo>
                  <a:pt x="34" y="61"/>
                  <a:pt x="34" y="63"/>
                  <a:pt x="35" y="64"/>
                </a:cubicBezTo>
                <a:cubicBezTo>
                  <a:pt x="37" y="65"/>
                  <a:pt x="38" y="65"/>
                  <a:pt x="40" y="64"/>
                </a:cubicBezTo>
                <a:cubicBezTo>
                  <a:pt x="41" y="63"/>
                  <a:pt x="43" y="62"/>
                  <a:pt x="45" y="62"/>
                </a:cubicBezTo>
                <a:cubicBezTo>
                  <a:pt x="46" y="62"/>
                  <a:pt x="46" y="62"/>
                  <a:pt x="47" y="62"/>
                </a:cubicBezTo>
                <a:cubicBezTo>
                  <a:pt x="47" y="62"/>
                  <a:pt x="47" y="62"/>
                  <a:pt x="48" y="62"/>
                </a:cubicBezTo>
                <a:cubicBezTo>
                  <a:pt x="49" y="63"/>
                  <a:pt x="50" y="63"/>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3"/>
                  <a:pt x="56" y="63"/>
                  <a:pt x="57" y="62"/>
                </a:cubicBezTo>
                <a:cubicBezTo>
                  <a:pt x="57" y="62"/>
                  <a:pt x="58" y="62"/>
                  <a:pt x="58" y="62"/>
                </a:cubicBezTo>
                <a:cubicBezTo>
                  <a:pt x="59" y="62"/>
                  <a:pt x="59" y="62"/>
                  <a:pt x="60" y="62"/>
                </a:cubicBezTo>
                <a:cubicBezTo>
                  <a:pt x="61" y="62"/>
                  <a:pt x="61" y="62"/>
                  <a:pt x="61" y="62"/>
                </a:cubicBezTo>
                <a:cubicBezTo>
                  <a:pt x="62" y="62"/>
                  <a:pt x="62" y="62"/>
                  <a:pt x="63" y="62"/>
                </a:cubicBezTo>
                <a:cubicBezTo>
                  <a:pt x="63" y="63"/>
                  <a:pt x="64" y="63"/>
                  <a:pt x="64" y="63"/>
                </a:cubicBezTo>
                <a:cubicBezTo>
                  <a:pt x="65" y="63"/>
                  <a:pt x="65" y="64"/>
                  <a:pt x="65" y="64"/>
                </a:cubicBezTo>
                <a:cubicBezTo>
                  <a:pt x="65" y="64"/>
                  <a:pt x="65" y="64"/>
                  <a:pt x="65" y="64"/>
                </a:cubicBezTo>
                <a:cubicBezTo>
                  <a:pt x="65" y="64"/>
                  <a:pt x="65" y="64"/>
                  <a:pt x="65" y="64"/>
                </a:cubicBezTo>
                <a:cubicBezTo>
                  <a:pt x="66" y="65"/>
                  <a:pt x="68" y="65"/>
                  <a:pt x="69" y="64"/>
                </a:cubicBezTo>
                <a:cubicBezTo>
                  <a:pt x="71" y="63"/>
                  <a:pt x="73" y="62"/>
                  <a:pt x="75" y="62"/>
                </a:cubicBezTo>
                <a:cubicBezTo>
                  <a:pt x="76" y="62"/>
                  <a:pt x="76" y="62"/>
                  <a:pt x="76" y="62"/>
                </a:cubicBezTo>
                <a:cubicBezTo>
                  <a:pt x="77" y="62"/>
                  <a:pt x="77" y="62"/>
                  <a:pt x="78" y="62"/>
                </a:cubicBezTo>
                <a:cubicBezTo>
                  <a:pt x="79" y="63"/>
                  <a:pt x="80" y="63"/>
                  <a:pt x="80" y="64"/>
                </a:cubicBezTo>
                <a:cubicBezTo>
                  <a:pt x="82" y="65"/>
                  <a:pt x="83" y="65"/>
                  <a:pt x="84" y="64"/>
                </a:cubicBezTo>
                <a:cubicBezTo>
                  <a:pt x="86" y="63"/>
                  <a:pt x="86" y="61"/>
                  <a:pt x="84" y="60"/>
                </a:cubicBezTo>
                <a:close/>
                <a:moveTo>
                  <a:pt x="29" y="26"/>
                </a:moveTo>
                <a:cubicBezTo>
                  <a:pt x="29" y="26"/>
                  <a:pt x="29" y="26"/>
                  <a:pt x="29" y="26"/>
                </a:cubicBezTo>
                <a:cubicBezTo>
                  <a:pt x="22" y="18"/>
                  <a:pt x="22" y="18"/>
                  <a:pt x="22" y="18"/>
                </a:cubicBezTo>
                <a:cubicBezTo>
                  <a:pt x="21" y="17"/>
                  <a:pt x="19" y="17"/>
                  <a:pt x="17" y="18"/>
                </a:cubicBezTo>
                <a:cubicBezTo>
                  <a:pt x="16" y="19"/>
                  <a:pt x="16" y="21"/>
                  <a:pt x="17" y="22"/>
                </a:cubicBezTo>
                <a:cubicBezTo>
                  <a:pt x="25" y="30"/>
                  <a:pt x="25" y="30"/>
                  <a:pt x="25" y="30"/>
                </a:cubicBezTo>
                <a:cubicBezTo>
                  <a:pt x="26" y="31"/>
                  <a:pt x="28" y="31"/>
                  <a:pt x="29" y="30"/>
                </a:cubicBezTo>
                <a:cubicBezTo>
                  <a:pt x="30" y="29"/>
                  <a:pt x="30" y="27"/>
                  <a:pt x="29" y="26"/>
                </a:cubicBezTo>
                <a:close/>
                <a:moveTo>
                  <a:pt x="106" y="63"/>
                </a:moveTo>
                <a:cubicBezTo>
                  <a:pt x="106" y="63"/>
                  <a:pt x="106" y="63"/>
                  <a:pt x="106" y="63"/>
                </a:cubicBezTo>
                <a:cubicBezTo>
                  <a:pt x="105" y="63"/>
                  <a:pt x="103" y="62"/>
                  <a:pt x="103" y="60"/>
                </a:cubicBezTo>
                <a:cubicBezTo>
                  <a:pt x="103" y="59"/>
                  <a:pt x="105" y="58"/>
                  <a:pt x="106" y="58"/>
                </a:cubicBezTo>
                <a:cubicBezTo>
                  <a:pt x="117" y="58"/>
                  <a:pt x="117" y="58"/>
                  <a:pt x="117" y="58"/>
                </a:cubicBezTo>
                <a:cubicBezTo>
                  <a:pt x="119" y="58"/>
                  <a:pt x="120" y="59"/>
                  <a:pt x="120" y="60"/>
                </a:cubicBezTo>
                <a:cubicBezTo>
                  <a:pt x="120" y="62"/>
                  <a:pt x="119" y="63"/>
                  <a:pt x="117" y="63"/>
                </a:cubicBezTo>
                <a:cubicBezTo>
                  <a:pt x="106" y="63"/>
                  <a:pt x="106" y="63"/>
                  <a:pt x="106" y="63"/>
                </a:cubicBezTo>
                <a:close/>
                <a:moveTo>
                  <a:pt x="95" y="30"/>
                </a:moveTo>
                <a:cubicBezTo>
                  <a:pt x="95" y="30"/>
                  <a:pt x="95" y="30"/>
                  <a:pt x="95" y="30"/>
                </a:cubicBezTo>
                <a:cubicBezTo>
                  <a:pt x="102" y="22"/>
                  <a:pt x="102" y="22"/>
                  <a:pt x="102" y="22"/>
                </a:cubicBezTo>
                <a:cubicBezTo>
                  <a:pt x="104" y="21"/>
                  <a:pt x="104" y="19"/>
                  <a:pt x="102" y="18"/>
                </a:cubicBezTo>
                <a:cubicBezTo>
                  <a:pt x="101" y="17"/>
                  <a:pt x="99" y="17"/>
                  <a:pt x="98" y="18"/>
                </a:cubicBezTo>
                <a:cubicBezTo>
                  <a:pt x="91" y="26"/>
                  <a:pt x="91" y="26"/>
                  <a:pt x="91" y="26"/>
                </a:cubicBezTo>
                <a:cubicBezTo>
                  <a:pt x="90" y="27"/>
                  <a:pt x="90" y="29"/>
                  <a:pt x="91" y="30"/>
                </a:cubicBezTo>
                <a:cubicBezTo>
                  <a:pt x="92" y="31"/>
                  <a:pt x="94" y="31"/>
                  <a:pt x="95" y="30"/>
                </a:cubicBezTo>
                <a:close/>
                <a:moveTo>
                  <a:pt x="63" y="14"/>
                </a:moveTo>
                <a:cubicBezTo>
                  <a:pt x="63" y="14"/>
                  <a:pt x="63" y="14"/>
                  <a:pt x="63" y="14"/>
                </a:cubicBezTo>
                <a:cubicBezTo>
                  <a:pt x="63" y="16"/>
                  <a:pt x="62" y="17"/>
                  <a:pt x="60" y="17"/>
                </a:cubicBezTo>
                <a:cubicBezTo>
                  <a:pt x="58" y="17"/>
                  <a:pt x="57" y="16"/>
                  <a:pt x="57" y="14"/>
                </a:cubicBezTo>
                <a:cubicBezTo>
                  <a:pt x="57" y="3"/>
                  <a:pt x="57" y="3"/>
                  <a:pt x="57" y="3"/>
                </a:cubicBezTo>
                <a:cubicBezTo>
                  <a:pt x="57" y="2"/>
                  <a:pt x="58" y="0"/>
                  <a:pt x="60" y="0"/>
                </a:cubicBezTo>
                <a:cubicBezTo>
                  <a:pt x="62" y="0"/>
                  <a:pt x="63" y="2"/>
                  <a:pt x="63" y="3"/>
                </a:cubicBezTo>
                <a:cubicBezTo>
                  <a:pt x="63" y="14"/>
                  <a:pt x="63" y="14"/>
                  <a:pt x="63" y="14"/>
                </a:cubicBez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18" name="Freeform 21"/>
          <p:cNvSpPr>
            <a:spLocks noEditPoints="1"/>
          </p:cNvSpPr>
          <p:nvPr/>
        </p:nvSpPr>
        <p:spPr bwMode="auto">
          <a:xfrm>
            <a:off x="7167038" y="4229350"/>
            <a:ext cx="224367" cy="283720"/>
          </a:xfrm>
          <a:custGeom>
            <a:avLst/>
            <a:gdLst>
              <a:gd name="T0" fmla="*/ 4 w 81"/>
              <a:gd name="T1" fmla="*/ 0 h 103"/>
              <a:gd name="T2" fmla="*/ 77 w 81"/>
              <a:gd name="T3" fmla="*/ 8 h 103"/>
              <a:gd name="T4" fmla="*/ 66 w 81"/>
              <a:gd name="T5" fmla="*/ 38 h 103"/>
              <a:gd name="T6" fmla="*/ 67 w 81"/>
              <a:gd name="T7" fmla="*/ 67 h 103"/>
              <a:gd name="T8" fmla="*/ 81 w 81"/>
              <a:gd name="T9" fmla="*/ 99 h 103"/>
              <a:gd name="T10" fmla="*/ 0 w 81"/>
              <a:gd name="T11" fmla="*/ 99 h 103"/>
              <a:gd name="T12" fmla="*/ 15 w 81"/>
              <a:gd name="T13" fmla="*/ 67 h 103"/>
              <a:gd name="T14" fmla="*/ 15 w 81"/>
              <a:gd name="T15" fmla="*/ 38 h 103"/>
              <a:gd name="T16" fmla="*/ 4 w 81"/>
              <a:gd name="T17" fmla="*/ 8 h 103"/>
              <a:gd name="T18" fmla="*/ 55 w 81"/>
              <a:gd name="T19" fmla="*/ 77 h 103"/>
              <a:gd name="T20" fmla="*/ 13 w 81"/>
              <a:gd name="T21" fmla="*/ 95 h 103"/>
              <a:gd name="T22" fmla="*/ 14 w 81"/>
              <a:gd name="T23" fmla="*/ 82 h 103"/>
              <a:gd name="T24" fmla="*/ 58 w 81"/>
              <a:gd name="T25" fmla="*/ 73 h 103"/>
              <a:gd name="T26" fmla="*/ 62 w 81"/>
              <a:gd name="T27" fmla="*/ 69 h 103"/>
              <a:gd name="T28" fmla="*/ 44 w 81"/>
              <a:gd name="T29" fmla="*/ 55 h 103"/>
              <a:gd name="T30" fmla="*/ 43 w 81"/>
              <a:gd name="T31" fmla="*/ 54 h 103"/>
              <a:gd name="T32" fmla="*/ 43 w 81"/>
              <a:gd name="T33" fmla="*/ 54 h 103"/>
              <a:gd name="T34" fmla="*/ 42 w 81"/>
              <a:gd name="T35" fmla="*/ 53 h 103"/>
              <a:gd name="T36" fmla="*/ 42 w 81"/>
              <a:gd name="T37" fmla="*/ 52 h 103"/>
              <a:gd name="T38" fmla="*/ 42 w 81"/>
              <a:gd name="T39" fmla="*/ 52 h 103"/>
              <a:gd name="T40" fmla="*/ 43 w 81"/>
              <a:gd name="T41" fmla="*/ 51 h 103"/>
              <a:gd name="T42" fmla="*/ 43 w 81"/>
              <a:gd name="T43" fmla="*/ 51 h 103"/>
              <a:gd name="T44" fmla="*/ 43 w 81"/>
              <a:gd name="T45" fmla="*/ 51 h 103"/>
              <a:gd name="T46" fmla="*/ 44 w 81"/>
              <a:gd name="T47" fmla="*/ 50 h 103"/>
              <a:gd name="T48" fmla="*/ 69 w 81"/>
              <a:gd name="T49" fmla="*/ 8 h 103"/>
              <a:gd name="T50" fmla="*/ 19 w 81"/>
              <a:gd name="T51" fmla="*/ 35 h 103"/>
              <a:gd name="T52" fmla="*/ 38 w 81"/>
              <a:gd name="T53" fmla="*/ 50 h 103"/>
              <a:gd name="T54" fmla="*/ 39 w 81"/>
              <a:gd name="T55" fmla="*/ 51 h 103"/>
              <a:gd name="T56" fmla="*/ 39 w 81"/>
              <a:gd name="T57" fmla="*/ 51 h 103"/>
              <a:gd name="T58" fmla="*/ 39 w 81"/>
              <a:gd name="T59" fmla="*/ 52 h 103"/>
              <a:gd name="T60" fmla="*/ 39 w 81"/>
              <a:gd name="T61" fmla="*/ 52 h 103"/>
              <a:gd name="T62" fmla="*/ 39 w 81"/>
              <a:gd name="T63" fmla="*/ 53 h 103"/>
              <a:gd name="T64" fmla="*/ 39 w 81"/>
              <a:gd name="T65" fmla="*/ 53 h 103"/>
              <a:gd name="T66" fmla="*/ 39 w 81"/>
              <a:gd name="T67" fmla="*/ 54 h 103"/>
              <a:gd name="T68" fmla="*/ 38 w 81"/>
              <a:gd name="T69" fmla="*/ 54 h 103"/>
              <a:gd name="T70" fmla="*/ 38 w 81"/>
              <a:gd name="T71" fmla="*/ 55 h 103"/>
              <a:gd name="T72" fmla="*/ 14 w 81"/>
              <a:gd name="T73" fmla="*/ 82 h 103"/>
              <a:gd name="T74" fmla="*/ 28 w 81"/>
              <a:gd name="T75" fmla="*/ 40 h 103"/>
              <a:gd name="T76" fmla="*/ 39 w 81"/>
              <a:gd name="T77" fmla="*/ 46 h 103"/>
              <a:gd name="T78" fmla="*/ 40 w 81"/>
              <a:gd name="T79" fmla="*/ 47 h 103"/>
              <a:gd name="T80" fmla="*/ 42 w 81"/>
              <a:gd name="T81" fmla="*/ 47 h 103"/>
              <a:gd name="T82" fmla="*/ 43 w 81"/>
              <a:gd name="T83" fmla="*/ 46 h 103"/>
              <a:gd name="T84" fmla="*/ 61 w 81"/>
              <a:gd name="T85" fmla="*/ 28 h 103"/>
              <a:gd name="T86" fmla="*/ 51 w 81"/>
              <a:gd name="T87" fmla="*/ 36 h 103"/>
              <a:gd name="T88" fmla="*/ 41 w 81"/>
              <a:gd name="T89" fmla="*/ 42 h 103"/>
              <a:gd name="T90" fmla="*/ 40 w 81"/>
              <a:gd name="T91" fmla="*/ 42 h 103"/>
              <a:gd name="T92" fmla="*/ 24 w 81"/>
              <a:gd name="T93" fmla="*/ 26 h 103"/>
              <a:gd name="T94" fmla="*/ 41 w 81"/>
              <a:gd name="T95" fmla="*/ 42 h 103"/>
              <a:gd name="T96" fmla="*/ 41 w 81"/>
              <a:gd name="T9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3">
                <a:moveTo>
                  <a:pt x="4" y="8"/>
                </a:moveTo>
                <a:cubicBezTo>
                  <a:pt x="2" y="8"/>
                  <a:pt x="0" y="6"/>
                  <a:pt x="0" y="4"/>
                </a:cubicBezTo>
                <a:cubicBezTo>
                  <a:pt x="0" y="2"/>
                  <a:pt x="2" y="0"/>
                  <a:pt x="4" y="0"/>
                </a:cubicBezTo>
                <a:cubicBezTo>
                  <a:pt x="77" y="0"/>
                  <a:pt x="77" y="0"/>
                  <a:pt x="77" y="0"/>
                </a:cubicBezTo>
                <a:cubicBezTo>
                  <a:pt x="79" y="0"/>
                  <a:pt x="81" y="2"/>
                  <a:pt x="81" y="4"/>
                </a:cubicBezTo>
                <a:cubicBezTo>
                  <a:pt x="81" y="6"/>
                  <a:pt x="79" y="8"/>
                  <a:pt x="77" y="8"/>
                </a:cubicBezTo>
                <a:cubicBezTo>
                  <a:pt x="74" y="8"/>
                  <a:pt x="74" y="8"/>
                  <a:pt x="74" y="8"/>
                </a:cubicBezTo>
                <a:cubicBezTo>
                  <a:pt x="73" y="21"/>
                  <a:pt x="71" y="31"/>
                  <a:pt x="67" y="38"/>
                </a:cubicBezTo>
                <a:cubicBezTo>
                  <a:pt x="66" y="38"/>
                  <a:pt x="66" y="38"/>
                  <a:pt x="66" y="38"/>
                </a:cubicBezTo>
                <a:cubicBezTo>
                  <a:pt x="62" y="45"/>
                  <a:pt x="57" y="50"/>
                  <a:pt x="51" y="52"/>
                </a:cubicBezTo>
                <a:cubicBezTo>
                  <a:pt x="57" y="55"/>
                  <a:pt x="62" y="60"/>
                  <a:pt x="66" y="67"/>
                </a:cubicBezTo>
                <a:cubicBezTo>
                  <a:pt x="67" y="67"/>
                  <a:pt x="67" y="67"/>
                  <a:pt x="67" y="67"/>
                </a:cubicBezTo>
                <a:cubicBezTo>
                  <a:pt x="70" y="74"/>
                  <a:pt x="73" y="83"/>
                  <a:pt x="74" y="95"/>
                </a:cubicBezTo>
                <a:cubicBezTo>
                  <a:pt x="77" y="95"/>
                  <a:pt x="77" y="95"/>
                  <a:pt x="77" y="95"/>
                </a:cubicBezTo>
                <a:cubicBezTo>
                  <a:pt x="79" y="95"/>
                  <a:pt x="81" y="97"/>
                  <a:pt x="81" y="99"/>
                </a:cubicBezTo>
                <a:cubicBezTo>
                  <a:pt x="81" y="101"/>
                  <a:pt x="79" y="103"/>
                  <a:pt x="77" y="103"/>
                </a:cubicBezTo>
                <a:cubicBezTo>
                  <a:pt x="4" y="103"/>
                  <a:pt x="4" y="103"/>
                  <a:pt x="4" y="103"/>
                </a:cubicBezTo>
                <a:cubicBezTo>
                  <a:pt x="2" y="103"/>
                  <a:pt x="0" y="101"/>
                  <a:pt x="0" y="99"/>
                </a:cubicBezTo>
                <a:cubicBezTo>
                  <a:pt x="0" y="97"/>
                  <a:pt x="2" y="95"/>
                  <a:pt x="4" y="95"/>
                </a:cubicBezTo>
                <a:cubicBezTo>
                  <a:pt x="8" y="95"/>
                  <a:pt x="8" y="95"/>
                  <a:pt x="8" y="95"/>
                </a:cubicBezTo>
                <a:cubicBezTo>
                  <a:pt x="8" y="83"/>
                  <a:pt x="11" y="74"/>
                  <a:pt x="15" y="67"/>
                </a:cubicBezTo>
                <a:cubicBezTo>
                  <a:pt x="15" y="67"/>
                  <a:pt x="15" y="67"/>
                  <a:pt x="15" y="67"/>
                </a:cubicBezTo>
                <a:cubicBezTo>
                  <a:pt x="19" y="60"/>
                  <a:pt x="25" y="55"/>
                  <a:pt x="31" y="52"/>
                </a:cubicBezTo>
                <a:cubicBezTo>
                  <a:pt x="25" y="50"/>
                  <a:pt x="19" y="45"/>
                  <a:pt x="15" y="38"/>
                </a:cubicBezTo>
                <a:cubicBezTo>
                  <a:pt x="15" y="38"/>
                  <a:pt x="15" y="38"/>
                  <a:pt x="15" y="38"/>
                </a:cubicBezTo>
                <a:cubicBezTo>
                  <a:pt x="11" y="31"/>
                  <a:pt x="8" y="21"/>
                  <a:pt x="8" y="8"/>
                </a:cubicBezTo>
                <a:cubicBezTo>
                  <a:pt x="4" y="8"/>
                  <a:pt x="4" y="8"/>
                  <a:pt x="4" y="8"/>
                </a:cubicBezTo>
                <a:close/>
                <a:moveTo>
                  <a:pt x="69" y="95"/>
                </a:moveTo>
                <a:cubicBezTo>
                  <a:pt x="69" y="95"/>
                  <a:pt x="69" y="95"/>
                  <a:pt x="69" y="95"/>
                </a:cubicBezTo>
                <a:cubicBezTo>
                  <a:pt x="66" y="87"/>
                  <a:pt x="61" y="81"/>
                  <a:pt x="55" y="77"/>
                </a:cubicBezTo>
                <a:cubicBezTo>
                  <a:pt x="51" y="75"/>
                  <a:pt x="46" y="74"/>
                  <a:pt x="41" y="74"/>
                </a:cubicBezTo>
                <a:cubicBezTo>
                  <a:pt x="36" y="74"/>
                  <a:pt x="31" y="75"/>
                  <a:pt x="26" y="77"/>
                </a:cubicBezTo>
                <a:cubicBezTo>
                  <a:pt x="20" y="81"/>
                  <a:pt x="15" y="87"/>
                  <a:pt x="13" y="95"/>
                </a:cubicBezTo>
                <a:cubicBezTo>
                  <a:pt x="69" y="95"/>
                  <a:pt x="69" y="95"/>
                  <a:pt x="69" y="95"/>
                </a:cubicBezTo>
                <a:close/>
                <a:moveTo>
                  <a:pt x="14" y="82"/>
                </a:moveTo>
                <a:cubicBezTo>
                  <a:pt x="14" y="82"/>
                  <a:pt x="14" y="82"/>
                  <a:pt x="14" y="82"/>
                </a:cubicBezTo>
                <a:cubicBezTo>
                  <a:pt x="17" y="78"/>
                  <a:pt x="20" y="75"/>
                  <a:pt x="24" y="73"/>
                </a:cubicBezTo>
                <a:cubicBezTo>
                  <a:pt x="29" y="70"/>
                  <a:pt x="35" y="69"/>
                  <a:pt x="41" y="69"/>
                </a:cubicBezTo>
                <a:cubicBezTo>
                  <a:pt x="47" y="69"/>
                  <a:pt x="52" y="70"/>
                  <a:pt x="58" y="73"/>
                </a:cubicBezTo>
                <a:cubicBezTo>
                  <a:pt x="61" y="75"/>
                  <a:pt x="65" y="78"/>
                  <a:pt x="67" y="82"/>
                </a:cubicBezTo>
                <a:cubicBezTo>
                  <a:pt x="66" y="77"/>
                  <a:pt x="64" y="73"/>
                  <a:pt x="62" y="70"/>
                </a:cubicBezTo>
                <a:cubicBezTo>
                  <a:pt x="62" y="69"/>
                  <a:pt x="62" y="69"/>
                  <a:pt x="62" y="69"/>
                </a:cubicBezTo>
                <a:cubicBezTo>
                  <a:pt x="58" y="61"/>
                  <a:pt x="51" y="57"/>
                  <a:pt x="44" y="55"/>
                </a:cubicBezTo>
                <a:cubicBezTo>
                  <a:pt x="44" y="55"/>
                  <a:pt x="44" y="55"/>
                  <a:pt x="44" y="55"/>
                </a:cubicBezTo>
                <a:cubicBezTo>
                  <a:pt x="44" y="55"/>
                  <a:pt x="44" y="55"/>
                  <a:pt x="44" y="55"/>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3"/>
                </a:cubicBezTo>
                <a:cubicBezTo>
                  <a:pt x="42" y="53"/>
                  <a:pt x="42" y="53"/>
                  <a:pt x="42" y="53"/>
                </a:cubicBezTo>
                <a:cubicBezTo>
                  <a:pt x="42" y="53"/>
                  <a:pt x="42" y="53"/>
                  <a:pt x="42" y="53"/>
                </a:cubicBezTo>
                <a:cubicBezTo>
                  <a:pt x="42" y="53"/>
                  <a:pt x="42" y="53"/>
                  <a:pt x="42" y="53"/>
                </a:cubicBezTo>
                <a:cubicBezTo>
                  <a:pt x="42" y="53"/>
                  <a:pt x="42" y="53"/>
                  <a:pt x="42" y="53"/>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0"/>
                  <a:pt x="43" y="50"/>
                  <a:pt x="44" y="50"/>
                </a:cubicBezTo>
                <a:cubicBezTo>
                  <a:pt x="44" y="50"/>
                  <a:pt x="44" y="50"/>
                  <a:pt x="44" y="50"/>
                </a:cubicBezTo>
                <a:cubicBezTo>
                  <a:pt x="44" y="50"/>
                  <a:pt x="44" y="50"/>
                  <a:pt x="44" y="50"/>
                </a:cubicBezTo>
                <a:cubicBezTo>
                  <a:pt x="51" y="48"/>
                  <a:pt x="58" y="44"/>
                  <a:pt x="62" y="35"/>
                </a:cubicBezTo>
                <a:cubicBezTo>
                  <a:pt x="62" y="35"/>
                  <a:pt x="62" y="35"/>
                  <a:pt x="62" y="35"/>
                </a:cubicBezTo>
                <a:cubicBezTo>
                  <a:pt x="66" y="29"/>
                  <a:pt x="69" y="20"/>
                  <a:pt x="69" y="8"/>
                </a:cubicBezTo>
                <a:cubicBezTo>
                  <a:pt x="12" y="8"/>
                  <a:pt x="12" y="8"/>
                  <a:pt x="12" y="8"/>
                </a:cubicBezTo>
                <a:cubicBezTo>
                  <a:pt x="13" y="20"/>
                  <a:pt x="15" y="29"/>
                  <a:pt x="19" y="35"/>
                </a:cubicBezTo>
                <a:cubicBezTo>
                  <a:pt x="19" y="35"/>
                  <a:pt x="19" y="35"/>
                  <a:pt x="19" y="35"/>
                </a:cubicBezTo>
                <a:cubicBezTo>
                  <a:pt x="24" y="44"/>
                  <a:pt x="31" y="48"/>
                  <a:pt x="38" y="50"/>
                </a:cubicBezTo>
                <a:cubicBezTo>
                  <a:pt x="38" y="50"/>
                  <a:pt x="38" y="50"/>
                  <a:pt x="38" y="50"/>
                </a:cubicBezTo>
                <a:cubicBezTo>
                  <a:pt x="38" y="50"/>
                  <a:pt x="38" y="50"/>
                  <a:pt x="38" y="50"/>
                </a:cubicBezTo>
                <a:cubicBezTo>
                  <a:pt x="38" y="50"/>
                  <a:pt x="38" y="50"/>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2"/>
                  <a:pt x="39" y="52"/>
                  <a:pt x="39" y="52"/>
                </a:cubicBezTo>
                <a:cubicBezTo>
                  <a:pt x="39" y="52"/>
                  <a:pt x="39" y="52"/>
                  <a:pt x="39" y="52"/>
                </a:cubicBezTo>
                <a:cubicBezTo>
                  <a:pt x="39" y="52"/>
                  <a:pt x="39" y="52"/>
                  <a:pt x="39" y="52"/>
                </a:cubicBezTo>
                <a:cubicBezTo>
                  <a:pt x="39" y="52"/>
                  <a:pt x="39" y="52"/>
                  <a:pt x="39" y="52"/>
                </a:cubicBezTo>
                <a:cubicBezTo>
                  <a:pt x="39" y="52"/>
                  <a:pt x="39" y="52"/>
                  <a:pt x="39" y="52"/>
                </a:cubicBezTo>
                <a:cubicBezTo>
                  <a:pt x="39" y="53"/>
                  <a:pt x="39" y="53"/>
                  <a:pt x="39" y="53"/>
                </a:cubicBezTo>
                <a:cubicBezTo>
                  <a:pt x="39" y="53"/>
                  <a:pt x="39" y="53"/>
                  <a:pt x="39" y="53"/>
                </a:cubicBezTo>
                <a:cubicBezTo>
                  <a:pt x="39" y="53"/>
                  <a:pt x="39" y="53"/>
                  <a:pt x="39" y="53"/>
                </a:cubicBezTo>
                <a:cubicBezTo>
                  <a:pt x="39" y="53"/>
                  <a:pt x="39" y="53"/>
                  <a:pt x="39" y="53"/>
                </a:cubicBezTo>
                <a:cubicBezTo>
                  <a:pt x="39" y="53"/>
                  <a:pt x="39" y="53"/>
                  <a:pt x="39" y="53"/>
                </a:cubicBezTo>
                <a:cubicBezTo>
                  <a:pt x="39" y="54"/>
                  <a:pt x="39" y="54"/>
                  <a:pt x="39" y="54"/>
                </a:cubicBezTo>
                <a:cubicBezTo>
                  <a:pt x="39" y="54"/>
                  <a:pt x="39" y="54"/>
                  <a:pt x="39" y="54"/>
                </a:cubicBezTo>
                <a:cubicBezTo>
                  <a:pt x="39" y="54"/>
                  <a:pt x="39" y="54"/>
                  <a:pt x="39" y="54"/>
                </a:cubicBezTo>
                <a:cubicBezTo>
                  <a:pt x="39" y="54"/>
                  <a:pt x="39" y="54"/>
                  <a:pt x="39" y="54"/>
                </a:cubicBezTo>
                <a:cubicBezTo>
                  <a:pt x="38" y="54"/>
                  <a:pt x="38" y="54"/>
                  <a:pt x="38" y="54"/>
                </a:cubicBezTo>
                <a:cubicBezTo>
                  <a:pt x="38" y="54"/>
                  <a:pt x="38" y="54"/>
                  <a:pt x="38" y="54"/>
                </a:cubicBezTo>
                <a:cubicBezTo>
                  <a:pt x="38" y="54"/>
                  <a:pt x="38" y="54"/>
                  <a:pt x="38" y="55"/>
                </a:cubicBezTo>
                <a:cubicBezTo>
                  <a:pt x="38" y="55"/>
                  <a:pt x="38" y="55"/>
                  <a:pt x="38" y="55"/>
                </a:cubicBezTo>
                <a:cubicBezTo>
                  <a:pt x="38" y="55"/>
                  <a:pt x="38" y="55"/>
                  <a:pt x="38" y="55"/>
                </a:cubicBezTo>
                <a:cubicBezTo>
                  <a:pt x="31" y="57"/>
                  <a:pt x="24" y="61"/>
                  <a:pt x="19" y="69"/>
                </a:cubicBezTo>
                <a:cubicBezTo>
                  <a:pt x="19" y="70"/>
                  <a:pt x="19" y="70"/>
                  <a:pt x="19" y="70"/>
                </a:cubicBezTo>
                <a:cubicBezTo>
                  <a:pt x="17" y="73"/>
                  <a:pt x="16" y="77"/>
                  <a:pt x="14" y="82"/>
                </a:cubicBezTo>
                <a:close/>
                <a:moveTo>
                  <a:pt x="20" y="28"/>
                </a:moveTo>
                <a:cubicBezTo>
                  <a:pt x="20" y="28"/>
                  <a:pt x="20" y="28"/>
                  <a:pt x="20" y="28"/>
                </a:cubicBezTo>
                <a:cubicBezTo>
                  <a:pt x="22" y="33"/>
                  <a:pt x="24" y="37"/>
                  <a:pt x="28" y="40"/>
                </a:cubicBezTo>
                <a:cubicBezTo>
                  <a:pt x="31" y="43"/>
                  <a:pt x="34" y="45"/>
                  <a:pt x="39" y="46"/>
                </a:cubicBezTo>
                <a:cubicBezTo>
                  <a:pt x="39" y="46"/>
                  <a:pt x="39" y="46"/>
                  <a:pt x="39" y="46"/>
                </a:cubicBezTo>
                <a:cubicBezTo>
                  <a:pt x="39" y="46"/>
                  <a:pt x="39" y="46"/>
                  <a:pt x="39" y="46"/>
                </a:cubicBezTo>
                <a:cubicBezTo>
                  <a:pt x="40" y="47"/>
                  <a:pt x="40" y="47"/>
                  <a:pt x="40" y="47"/>
                </a:cubicBezTo>
                <a:cubicBezTo>
                  <a:pt x="40" y="47"/>
                  <a:pt x="40" y="47"/>
                  <a:pt x="40" y="47"/>
                </a:cubicBezTo>
                <a:cubicBezTo>
                  <a:pt x="40" y="47"/>
                  <a:pt x="40" y="47"/>
                  <a:pt x="40" y="47"/>
                </a:cubicBezTo>
                <a:cubicBezTo>
                  <a:pt x="40" y="47"/>
                  <a:pt x="40" y="47"/>
                  <a:pt x="40" y="47"/>
                </a:cubicBezTo>
                <a:cubicBezTo>
                  <a:pt x="41" y="47"/>
                  <a:pt x="41" y="47"/>
                  <a:pt x="42" y="47"/>
                </a:cubicBezTo>
                <a:cubicBezTo>
                  <a:pt x="42" y="47"/>
                  <a:pt x="42" y="47"/>
                  <a:pt x="42" y="47"/>
                </a:cubicBezTo>
                <a:cubicBezTo>
                  <a:pt x="43" y="46"/>
                  <a:pt x="43" y="46"/>
                  <a:pt x="43" y="46"/>
                </a:cubicBezTo>
                <a:cubicBezTo>
                  <a:pt x="43" y="46"/>
                  <a:pt x="43" y="46"/>
                  <a:pt x="43" y="46"/>
                </a:cubicBezTo>
                <a:cubicBezTo>
                  <a:pt x="43" y="46"/>
                  <a:pt x="43" y="46"/>
                  <a:pt x="43" y="46"/>
                </a:cubicBezTo>
                <a:cubicBezTo>
                  <a:pt x="47" y="45"/>
                  <a:pt x="51" y="43"/>
                  <a:pt x="54" y="40"/>
                </a:cubicBezTo>
                <a:cubicBezTo>
                  <a:pt x="54" y="40"/>
                  <a:pt x="54" y="40"/>
                  <a:pt x="54" y="40"/>
                </a:cubicBezTo>
                <a:cubicBezTo>
                  <a:pt x="57" y="37"/>
                  <a:pt x="60" y="33"/>
                  <a:pt x="61" y="28"/>
                </a:cubicBezTo>
                <a:cubicBezTo>
                  <a:pt x="62" y="27"/>
                  <a:pt x="61" y="26"/>
                  <a:pt x="60" y="25"/>
                </a:cubicBezTo>
                <a:cubicBezTo>
                  <a:pt x="59" y="25"/>
                  <a:pt x="58" y="25"/>
                  <a:pt x="57" y="26"/>
                </a:cubicBezTo>
                <a:cubicBezTo>
                  <a:pt x="56" y="30"/>
                  <a:pt x="54" y="34"/>
                  <a:pt x="51" y="36"/>
                </a:cubicBezTo>
                <a:cubicBezTo>
                  <a:pt x="48" y="39"/>
                  <a:pt x="45" y="41"/>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0" y="42"/>
                  <a:pt x="40" y="42"/>
                  <a:pt x="40" y="42"/>
                </a:cubicBezTo>
                <a:cubicBezTo>
                  <a:pt x="40" y="42"/>
                  <a:pt x="40" y="42"/>
                  <a:pt x="40" y="42"/>
                </a:cubicBezTo>
                <a:cubicBezTo>
                  <a:pt x="36" y="41"/>
                  <a:pt x="33" y="39"/>
                  <a:pt x="31" y="36"/>
                </a:cubicBezTo>
                <a:cubicBezTo>
                  <a:pt x="28" y="34"/>
                  <a:pt x="26" y="30"/>
                  <a:pt x="24" y="26"/>
                </a:cubicBezTo>
                <a:cubicBezTo>
                  <a:pt x="24" y="25"/>
                  <a:pt x="23" y="25"/>
                  <a:pt x="21" y="25"/>
                </a:cubicBezTo>
                <a:cubicBezTo>
                  <a:pt x="20" y="26"/>
                  <a:pt x="20" y="27"/>
                  <a:pt x="20" y="28"/>
                </a:cubicBezTo>
                <a:close/>
                <a:moveTo>
                  <a:pt x="41" y="42"/>
                </a:moveTo>
                <a:cubicBezTo>
                  <a:pt x="41" y="42"/>
                  <a:pt x="41" y="42"/>
                  <a:pt x="41" y="42"/>
                </a:cubicBezTo>
                <a:cubicBezTo>
                  <a:pt x="41" y="42"/>
                  <a:pt x="41" y="42"/>
                  <a:pt x="41" y="42"/>
                </a:cubicBezTo>
                <a:cubicBezTo>
                  <a:pt x="41" y="42"/>
                  <a:pt x="41" y="42"/>
                  <a:pt x="41" y="42"/>
                </a:cubicBez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19" name="Freeform 22"/>
          <p:cNvSpPr>
            <a:spLocks noEditPoints="1"/>
          </p:cNvSpPr>
          <p:nvPr/>
        </p:nvSpPr>
        <p:spPr bwMode="auto">
          <a:xfrm>
            <a:off x="3276600" y="3162223"/>
            <a:ext cx="304800" cy="309129"/>
          </a:xfrm>
          <a:custGeom>
            <a:avLst/>
            <a:gdLst>
              <a:gd name="T0" fmla="*/ 59 w 109"/>
              <a:gd name="T1" fmla="*/ 56 h 112"/>
              <a:gd name="T2" fmla="*/ 55 w 109"/>
              <a:gd name="T3" fmla="*/ 21 h 112"/>
              <a:gd name="T4" fmla="*/ 51 w 109"/>
              <a:gd name="T5" fmla="*/ 60 h 112"/>
              <a:gd name="T6" fmla="*/ 77 w 109"/>
              <a:gd name="T7" fmla="*/ 64 h 112"/>
              <a:gd name="T8" fmla="*/ 77 w 109"/>
              <a:gd name="T9" fmla="*/ 56 h 112"/>
              <a:gd name="T10" fmla="*/ 91 w 109"/>
              <a:gd name="T11" fmla="*/ 24 h 112"/>
              <a:gd name="T12" fmla="*/ 18 w 109"/>
              <a:gd name="T13" fmla="*/ 24 h 112"/>
              <a:gd name="T14" fmla="*/ 3 w 109"/>
              <a:gd name="T15" fmla="*/ 60 h 112"/>
              <a:gd name="T16" fmla="*/ 18 w 109"/>
              <a:gd name="T17" fmla="*/ 97 h 112"/>
              <a:gd name="T18" fmla="*/ 91 w 109"/>
              <a:gd name="T19" fmla="*/ 97 h 112"/>
              <a:gd name="T20" fmla="*/ 91 w 109"/>
              <a:gd name="T21" fmla="*/ 97 h 112"/>
              <a:gd name="T22" fmla="*/ 91 w 109"/>
              <a:gd name="T23" fmla="*/ 24 h 112"/>
              <a:gd name="T24" fmla="*/ 85 w 109"/>
              <a:gd name="T25" fmla="*/ 91 h 112"/>
              <a:gd name="T26" fmla="*/ 55 w 109"/>
              <a:gd name="T27" fmla="*/ 104 h 112"/>
              <a:gd name="T28" fmla="*/ 24 w 109"/>
              <a:gd name="T29" fmla="*/ 91 h 112"/>
              <a:gd name="T30" fmla="*/ 24 w 109"/>
              <a:gd name="T31" fmla="*/ 30 h 112"/>
              <a:gd name="T32" fmla="*/ 55 w 109"/>
              <a:gd name="T33" fmla="*/ 17 h 112"/>
              <a:gd name="T34" fmla="*/ 86 w 109"/>
              <a:gd name="T35" fmla="*/ 30 h 112"/>
              <a:gd name="T36" fmla="*/ 85 w 109"/>
              <a:gd name="T37" fmla="*/ 91 h 112"/>
              <a:gd name="T38" fmla="*/ 108 w 109"/>
              <a:gd name="T39" fmla="*/ 24 h 112"/>
              <a:gd name="T40" fmla="*/ 100 w 109"/>
              <a:gd name="T41" fmla="*/ 15 h 112"/>
              <a:gd name="T42" fmla="*/ 96 w 109"/>
              <a:gd name="T43" fmla="*/ 11 h 112"/>
              <a:gd name="T44" fmla="*/ 85 w 109"/>
              <a:gd name="T45" fmla="*/ 4 h 112"/>
              <a:gd name="T46" fmla="*/ 75 w 109"/>
              <a:gd name="T47" fmla="*/ 3 h 112"/>
              <a:gd name="T48" fmla="*/ 82 w 109"/>
              <a:gd name="T49" fmla="*/ 11 h 112"/>
              <a:gd name="T50" fmla="*/ 91 w 109"/>
              <a:gd name="T51" fmla="*/ 17 h 112"/>
              <a:gd name="T52" fmla="*/ 95 w 109"/>
              <a:gd name="T53" fmla="*/ 20 h 112"/>
              <a:gd name="T54" fmla="*/ 102 w 109"/>
              <a:gd name="T55" fmla="*/ 29 h 112"/>
              <a:gd name="T56" fmla="*/ 108 w 109"/>
              <a:gd name="T57" fmla="*/ 24 h 112"/>
              <a:gd name="T58" fmla="*/ 8 w 109"/>
              <a:gd name="T59" fmla="*/ 29 h 112"/>
              <a:gd name="T60" fmla="*/ 15 w 109"/>
              <a:gd name="T61" fmla="*/ 20 h 112"/>
              <a:gd name="T62" fmla="*/ 23 w 109"/>
              <a:gd name="T63" fmla="*/ 13 h 112"/>
              <a:gd name="T64" fmla="*/ 28 w 109"/>
              <a:gd name="T65" fmla="*/ 10 h 112"/>
              <a:gd name="T66" fmla="*/ 35 w 109"/>
              <a:gd name="T67" fmla="*/ 3 h 112"/>
              <a:gd name="T68" fmla="*/ 24 w 109"/>
              <a:gd name="T69" fmla="*/ 4 h 112"/>
              <a:gd name="T70" fmla="*/ 18 w 109"/>
              <a:gd name="T71" fmla="*/ 7 h 112"/>
              <a:gd name="T72" fmla="*/ 9 w 109"/>
              <a:gd name="T73" fmla="*/ 15 h 112"/>
              <a:gd name="T74" fmla="*/ 1 w 109"/>
              <a:gd name="T75" fmla="*/ 24 h 112"/>
              <a:gd name="T76" fmla="*/ 8 w 109"/>
              <a:gd name="T77" fmla="*/ 2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12">
                <a:moveTo>
                  <a:pt x="77" y="56"/>
                </a:moveTo>
                <a:cubicBezTo>
                  <a:pt x="59" y="56"/>
                  <a:pt x="59" y="56"/>
                  <a:pt x="59" y="56"/>
                </a:cubicBezTo>
                <a:cubicBezTo>
                  <a:pt x="59" y="25"/>
                  <a:pt x="59" y="25"/>
                  <a:pt x="59" y="25"/>
                </a:cubicBezTo>
                <a:cubicBezTo>
                  <a:pt x="59" y="23"/>
                  <a:pt x="57" y="21"/>
                  <a:pt x="55" y="21"/>
                </a:cubicBezTo>
                <a:cubicBezTo>
                  <a:pt x="52" y="21"/>
                  <a:pt x="51" y="23"/>
                  <a:pt x="51" y="25"/>
                </a:cubicBezTo>
                <a:cubicBezTo>
                  <a:pt x="51" y="60"/>
                  <a:pt x="51" y="60"/>
                  <a:pt x="51" y="60"/>
                </a:cubicBezTo>
                <a:cubicBezTo>
                  <a:pt x="51" y="63"/>
                  <a:pt x="52" y="64"/>
                  <a:pt x="55" y="64"/>
                </a:cubicBezTo>
                <a:cubicBezTo>
                  <a:pt x="77" y="64"/>
                  <a:pt x="77" y="64"/>
                  <a:pt x="77" y="64"/>
                </a:cubicBezTo>
                <a:cubicBezTo>
                  <a:pt x="79" y="64"/>
                  <a:pt x="81" y="63"/>
                  <a:pt x="81" y="60"/>
                </a:cubicBezTo>
                <a:cubicBezTo>
                  <a:pt x="81" y="58"/>
                  <a:pt x="79" y="56"/>
                  <a:pt x="77" y="56"/>
                </a:cubicBezTo>
                <a:close/>
                <a:moveTo>
                  <a:pt x="91" y="24"/>
                </a:moveTo>
                <a:cubicBezTo>
                  <a:pt x="91" y="24"/>
                  <a:pt x="91" y="24"/>
                  <a:pt x="91" y="24"/>
                </a:cubicBezTo>
                <a:cubicBezTo>
                  <a:pt x="82" y="15"/>
                  <a:pt x="69" y="9"/>
                  <a:pt x="55" y="9"/>
                </a:cubicBezTo>
                <a:cubicBezTo>
                  <a:pt x="40" y="9"/>
                  <a:pt x="28" y="15"/>
                  <a:pt x="18" y="24"/>
                </a:cubicBezTo>
                <a:cubicBezTo>
                  <a:pt x="18" y="24"/>
                  <a:pt x="18" y="24"/>
                  <a:pt x="18" y="24"/>
                </a:cubicBezTo>
                <a:cubicBezTo>
                  <a:pt x="9" y="33"/>
                  <a:pt x="3" y="46"/>
                  <a:pt x="3" y="60"/>
                </a:cubicBezTo>
                <a:cubicBezTo>
                  <a:pt x="3" y="75"/>
                  <a:pt x="9" y="87"/>
                  <a:pt x="18" y="97"/>
                </a:cubicBezTo>
                <a:cubicBezTo>
                  <a:pt x="18" y="97"/>
                  <a:pt x="18" y="97"/>
                  <a:pt x="18" y="97"/>
                </a:cubicBezTo>
                <a:cubicBezTo>
                  <a:pt x="28" y="106"/>
                  <a:pt x="40" y="112"/>
                  <a:pt x="55" y="112"/>
                </a:cubicBezTo>
                <a:cubicBezTo>
                  <a:pt x="69" y="112"/>
                  <a:pt x="82" y="106"/>
                  <a:pt x="91" y="97"/>
                </a:cubicBezTo>
                <a:cubicBezTo>
                  <a:pt x="91" y="97"/>
                  <a:pt x="91" y="97"/>
                  <a:pt x="91" y="97"/>
                </a:cubicBezTo>
                <a:cubicBezTo>
                  <a:pt x="91" y="97"/>
                  <a:pt x="91" y="97"/>
                  <a:pt x="91" y="97"/>
                </a:cubicBezTo>
                <a:cubicBezTo>
                  <a:pt x="100" y="87"/>
                  <a:pt x="106" y="75"/>
                  <a:pt x="106" y="60"/>
                </a:cubicBezTo>
                <a:cubicBezTo>
                  <a:pt x="106" y="46"/>
                  <a:pt x="100" y="34"/>
                  <a:pt x="91" y="24"/>
                </a:cubicBezTo>
                <a:cubicBezTo>
                  <a:pt x="91" y="24"/>
                  <a:pt x="91" y="24"/>
                  <a:pt x="91" y="24"/>
                </a:cubicBezTo>
                <a:close/>
                <a:moveTo>
                  <a:pt x="85" y="91"/>
                </a:moveTo>
                <a:cubicBezTo>
                  <a:pt x="85" y="91"/>
                  <a:pt x="85" y="91"/>
                  <a:pt x="85" y="91"/>
                </a:cubicBezTo>
                <a:cubicBezTo>
                  <a:pt x="77" y="99"/>
                  <a:pt x="67" y="104"/>
                  <a:pt x="55" y="104"/>
                </a:cubicBezTo>
                <a:cubicBezTo>
                  <a:pt x="43" y="104"/>
                  <a:pt x="32" y="99"/>
                  <a:pt x="24" y="91"/>
                </a:cubicBezTo>
                <a:cubicBezTo>
                  <a:pt x="24" y="91"/>
                  <a:pt x="24" y="91"/>
                  <a:pt x="24" y="91"/>
                </a:cubicBezTo>
                <a:cubicBezTo>
                  <a:pt x="16" y="83"/>
                  <a:pt x="11" y="72"/>
                  <a:pt x="11" y="60"/>
                </a:cubicBezTo>
                <a:cubicBezTo>
                  <a:pt x="11" y="48"/>
                  <a:pt x="16" y="38"/>
                  <a:pt x="24" y="30"/>
                </a:cubicBezTo>
                <a:cubicBezTo>
                  <a:pt x="24" y="30"/>
                  <a:pt x="24" y="30"/>
                  <a:pt x="24" y="30"/>
                </a:cubicBezTo>
                <a:cubicBezTo>
                  <a:pt x="32" y="22"/>
                  <a:pt x="43" y="17"/>
                  <a:pt x="55" y="17"/>
                </a:cubicBezTo>
                <a:cubicBezTo>
                  <a:pt x="67" y="17"/>
                  <a:pt x="77" y="22"/>
                  <a:pt x="85" y="30"/>
                </a:cubicBezTo>
                <a:cubicBezTo>
                  <a:pt x="86" y="30"/>
                  <a:pt x="86" y="30"/>
                  <a:pt x="86" y="30"/>
                </a:cubicBezTo>
                <a:cubicBezTo>
                  <a:pt x="93" y="38"/>
                  <a:pt x="98" y="49"/>
                  <a:pt x="98" y="60"/>
                </a:cubicBezTo>
                <a:cubicBezTo>
                  <a:pt x="98" y="72"/>
                  <a:pt x="93" y="83"/>
                  <a:pt x="85" y="91"/>
                </a:cubicBezTo>
                <a:close/>
                <a:moveTo>
                  <a:pt x="108" y="24"/>
                </a:moveTo>
                <a:cubicBezTo>
                  <a:pt x="108" y="24"/>
                  <a:pt x="108" y="24"/>
                  <a:pt x="108" y="24"/>
                </a:cubicBezTo>
                <a:cubicBezTo>
                  <a:pt x="107" y="23"/>
                  <a:pt x="106" y="21"/>
                  <a:pt x="104" y="19"/>
                </a:cubicBezTo>
                <a:cubicBezTo>
                  <a:pt x="103" y="18"/>
                  <a:pt x="102" y="16"/>
                  <a:pt x="100" y="15"/>
                </a:cubicBezTo>
                <a:cubicBezTo>
                  <a:pt x="99" y="13"/>
                  <a:pt x="97" y="12"/>
                  <a:pt x="96" y="11"/>
                </a:cubicBezTo>
                <a:cubicBezTo>
                  <a:pt x="96" y="11"/>
                  <a:pt x="96" y="11"/>
                  <a:pt x="96" y="11"/>
                </a:cubicBezTo>
                <a:cubicBezTo>
                  <a:pt x="94" y="9"/>
                  <a:pt x="92" y="8"/>
                  <a:pt x="91" y="7"/>
                </a:cubicBezTo>
                <a:cubicBezTo>
                  <a:pt x="89" y="6"/>
                  <a:pt x="87" y="5"/>
                  <a:pt x="85" y="4"/>
                </a:cubicBezTo>
                <a:cubicBezTo>
                  <a:pt x="84" y="3"/>
                  <a:pt x="82" y="2"/>
                  <a:pt x="80" y="1"/>
                </a:cubicBezTo>
                <a:cubicBezTo>
                  <a:pt x="78" y="0"/>
                  <a:pt x="75" y="1"/>
                  <a:pt x="75" y="3"/>
                </a:cubicBezTo>
                <a:cubicBezTo>
                  <a:pt x="74" y="5"/>
                  <a:pt x="75" y="7"/>
                  <a:pt x="77" y="8"/>
                </a:cubicBezTo>
                <a:cubicBezTo>
                  <a:pt x="78" y="9"/>
                  <a:pt x="80" y="10"/>
                  <a:pt x="82" y="11"/>
                </a:cubicBezTo>
                <a:cubicBezTo>
                  <a:pt x="83" y="11"/>
                  <a:pt x="85" y="12"/>
                  <a:pt x="86" y="13"/>
                </a:cubicBezTo>
                <a:cubicBezTo>
                  <a:pt x="88" y="14"/>
                  <a:pt x="89" y="16"/>
                  <a:pt x="91" y="17"/>
                </a:cubicBezTo>
                <a:cubicBezTo>
                  <a:pt x="91" y="17"/>
                  <a:pt x="91" y="17"/>
                  <a:pt x="91" y="17"/>
                </a:cubicBezTo>
                <a:cubicBezTo>
                  <a:pt x="92" y="18"/>
                  <a:pt x="93" y="19"/>
                  <a:pt x="95" y="20"/>
                </a:cubicBezTo>
                <a:cubicBezTo>
                  <a:pt x="96" y="22"/>
                  <a:pt x="97" y="23"/>
                  <a:pt x="98" y="24"/>
                </a:cubicBezTo>
                <a:cubicBezTo>
                  <a:pt x="99" y="26"/>
                  <a:pt x="101" y="27"/>
                  <a:pt x="102" y="29"/>
                </a:cubicBezTo>
                <a:cubicBezTo>
                  <a:pt x="103" y="31"/>
                  <a:pt x="105" y="31"/>
                  <a:pt x="107" y="30"/>
                </a:cubicBezTo>
                <a:cubicBezTo>
                  <a:pt x="109" y="29"/>
                  <a:pt x="109" y="26"/>
                  <a:pt x="108" y="24"/>
                </a:cubicBezTo>
                <a:close/>
                <a:moveTo>
                  <a:pt x="8" y="29"/>
                </a:moveTo>
                <a:cubicBezTo>
                  <a:pt x="8" y="29"/>
                  <a:pt x="8" y="29"/>
                  <a:pt x="8" y="29"/>
                </a:cubicBezTo>
                <a:cubicBezTo>
                  <a:pt x="9" y="27"/>
                  <a:pt x="10" y="26"/>
                  <a:pt x="11" y="24"/>
                </a:cubicBezTo>
                <a:cubicBezTo>
                  <a:pt x="12" y="23"/>
                  <a:pt x="13" y="22"/>
                  <a:pt x="15" y="20"/>
                </a:cubicBezTo>
                <a:cubicBezTo>
                  <a:pt x="16" y="19"/>
                  <a:pt x="17" y="18"/>
                  <a:pt x="19" y="17"/>
                </a:cubicBezTo>
                <a:cubicBezTo>
                  <a:pt x="20" y="16"/>
                  <a:pt x="21" y="14"/>
                  <a:pt x="23" y="13"/>
                </a:cubicBezTo>
                <a:cubicBezTo>
                  <a:pt x="24" y="12"/>
                  <a:pt x="26" y="11"/>
                  <a:pt x="28" y="11"/>
                </a:cubicBezTo>
                <a:cubicBezTo>
                  <a:pt x="28" y="10"/>
                  <a:pt x="28" y="10"/>
                  <a:pt x="28" y="10"/>
                </a:cubicBezTo>
                <a:cubicBezTo>
                  <a:pt x="29" y="10"/>
                  <a:pt x="31" y="9"/>
                  <a:pt x="33" y="8"/>
                </a:cubicBezTo>
                <a:cubicBezTo>
                  <a:pt x="35" y="7"/>
                  <a:pt x="35" y="5"/>
                  <a:pt x="35" y="3"/>
                </a:cubicBezTo>
                <a:cubicBezTo>
                  <a:pt x="34" y="1"/>
                  <a:pt x="31" y="0"/>
                  <a:pt x="29" y="1"/>
                </a:cubicBezTo>
                <a:cubicBezTo>
                  <a:pt x="28" y="2"/>
                  <a:pt x="26" y="3"/>
                  <a:pt x="24" y="4"/>
                </a:cubicBezTo>
                <a:cubicBezTo>
                  <a:pt x="24" y="4"/>
                  <a:pt x="24" y="4"/>
                  <a:pt x="24" y="4"/>
                </a:cubicBezTo>
                <a:cubicBezTo>
                  <a:pt x="22" y="5"/>
                  <a:pt x="20" y="6"/>
                  <a:pt x="18" y="7"/>
                </a:cubicBezTo>
                <a:cubicBezTo>
                  <a:pt x="17" y="8"/>
                  <a:pt x="15" y="9"/>
                  <a:pt x="14" y="11"/>
                </a:cubicBezTo>
                <a:cubicBezTo>
                  <a:pt x="12" y="12"/>
                  <a:pt x="10" y="13"/>
                  <a:pt x="9" y="15"/>
                </a:cubicBezTo>
                <a:cubicBezTo>
                  <a:pt x="8" y="16"/>
                  <a:pt x="6" y="18"/>
                  <a:pt x="5" y="19"/>
                </a:cubicBezTo>
                <a:cubicBezTo>
                  <a:pt x="3" y="21"/>
                  <a:pt x="2" y="23"/>
                  <a:pt x="1" y="24"/>
                </a:cubicBezTo>
                <a:cubicBezTo>
                  <a:pt x="0" y="26"/>
                  <a:pt x="0" y="29"/>
                  <a:pt x="2" y="30"/>
                </a:cubicBezTo>
                <a:cubicBezTo>
                  <a:pt x="4" y="31"/>
                  <a:pt x="6" y="31"/>
                  <a:pt x="8" y="29"/>
                </a:cubicBez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20" name="Freeform 23"/>
          <p:cNvSpPr>
            <a:spLocks noEditPoints="1"/>
          </p:cNvSpPr>
          <p:nvPr/>
        </p:nvSpPr>
        <p:spPr bwMode="auto">
          <a:xfrm>
            <a:off x="4487338" y="4231468"/>
            <a:ext cx="292100" cy="287955"/>
          </a:xfrm>
          <a:custGeom>
            <a:avLst/>
            <a:gdLst>
              <a:gd name="T0" fmla="*/ 51 w 105"/>
              <a:gd name="T1" fmla="*/ 30 h 105"/>
              <a:gd name="T2" fmla="*/ 45 w 105"/>
              <a:gd name="T3" fmla="*/ 30 h 105"/>
              <a:gd name="T4" fmla="*/ 45 w 105"/>
              <a:gd name="T5" fmla="*/ 24 h 105"/>
              <a:gd name="T6" fmla="*/ 62 w 105"/>
              <a:gd name="T7" fmla="*/ 8 h 105"/>
              <a:gd name="T8" fmla="*/ 80 w 105"/>
              <a:gd name="T9" fmla="*/ 0 h 105"/>
              <a:gd name="T10" fmla="*/ 105 w 105"/>
              <a:gd name="T11" fmla="*/ 26 h 105"/>
              <a:gd name="T12" fmla="*/ 98 w 105"/>
              <a:gd name="T13" fmla="*/ 44 h 105"/>
              <a:gd name="T14" fmla="*/ 80 w 105"/>
              <a:gd name="T15" fmla="*/ 62 h 105"/>
              <a:gd name="T16" fmla="*/ 80 w 105"/>
              <a:gd name="T17" fmla="*/ 62 h 105"/>
              <a:gd name="T18" fmla="*/ 62 w 105"/>
              <a:gd name="T19" fmla="*/ 69 h 105"/>
              <a:gd name="T20" fmla="*/ 40 w 105"/>
              <a:gd name="T21" fmla="*/ 57 h 105"/>
              <a:gd name="T22" fmla="*/ 40 w 105"/>
              <a:gd name="T23" fmla="*/ 57 h 105"/>
              <a:gd name="T24" fmla="*/ 37 w 105"/>
              <a:gd name="T25" fmla="*/ 51 h 105"/>
              <a:gd name="T26" fmla="*/ 40 w 105"/>
              <a:gd name="T27" fmla="*/ 46 h 105"/>
              <a:gd name="T28" fmla="*/ 45 w 105"/>
              <a:gd name="T29" fmla="*/ 49 h 105"/>
              <a:gd name="T30" fmla="*/ 47 w 105"/>
              <a:gd name="T31" fmla="*/ 53 h 105"/>
              <a:gd name="T32" fmla="*/ 62 w 105"/>
              <a:gd name="T33" fmla="*/ 61 h 105"/>
              <a:gd name="T34" fmla="*/ 74 w 105"/>
              <a:gd name="T35" fmla="*/ 56 h 105"/>
              <a:gd name="T36" fmla="*/ 74 w 105"/>
              <a:gd name="T37" fmla="*/ 56 h 105"/>
              <a:gd name="T38" fmla="*/ 74 w 105"/>
              <a:gd name="T39" fmla="*/ 56 h 105"/>
              <a:gd name="T40" fmla="*/ 92 w 105"/>
              <a:gd name="T41" fmla="*/ 38 h 105"/>
              <a:gd name="T42" fmla="*/ 97 w 105"/>
              <a:gd name="T43" fmla="*/ 26 h 105"/>
              <a:gd name="T44" fmla="*/ 80 w 105"/>
              <a:gd name="T45" fmla="*/ 8 h 105"/>
              <a:gd name="T46" fmla="*/ 67 w 105"/>
              <a:gd name="T47" fmla="*/ 13 h 105"/>
              <a:gd name="T48" fmla="*/ 67 w 105"/>
              <a:gd name="T49" fmla="*/ 13 h 105"/>
              <a:gd name="T50" fmla="*/ 51 w 105"/>
              <a:gd name="T51" fmla="*/ 30 h 105"/>
              <a:gd name="T52" fmla="*/ 57 w 105"/>
              <a:gd name="T53" fmla="*/ 73 h 105"/>
              <a:gd name="T54" fmla="*/ 57 w 105"/>
              <a:gd name="T55" fmla="*/ 73 h 105"/>
              <a:gd name="T56" fmla="*/ 40 w 105"/>
              <a:gd name="T57" fmla="*/ 90 h 105"/>
              <a:gd name="T58" fmla="*/ 16 w 105"/>
              <a:gd name="T59" fmla="*/ 90 h 105"/>
              <a:gd name="T60" fmla="*/ 16 w 105"/>
              <a:gd name="T61" fmla="*/ 90 h 105"/>
              <a:gd name="T62" fmla="*/ 16 w 105"/>
              <a:gd name="T63" fmla="*/ 65 h 105"/>
              <a:gd name="T64" fmla="*/ 34 w 105"/>
              <a:gd name="T65" fmla="*/ 47 h 105"/>
              <a:gd name="T66" fmla="*/ 46 w 105"/>
              <a:gd name="T67" fmla="*/ 42 h 105"/>
              <a:gd name="T68" fmla="*/ 59 w 105"/>
              <a:gd name="T69" fmla="*/ 47 h 105"/>
              <a:gd name="T70" fmla="*/ 61 w 105"/>
              <a:gd name="T71" fmla="*/ 50 h 105"/>
              <a:gd name="T72" fmla="*/ 63 w 105"/>
              <a:gd name="T73" fmla="*/ 54 h 105"/>
              <a:gd name="T74" fmla="*/ 68 w 105"/>
              <a:gd name="T75" fmla="*/ 57 h 105"/>
              <a:gd name="T76" fmla="*/ 70 w 105"/>
              <a:gd name="T77" fmla="*/ 52 h 105"/>
              <a:gd name="T78" fmla="*/ 68 w 105"/>
              <a:gd name="T79" fmla="*/ 46 h 105"/>
              <a:gd name="T80" fmla="*/ 64 w 105"/>
              <a:gd name="T81" fmla="*/ 41 h 105"/>
              <a:gd name="T82" fmla="*/ 64 w 105"/>
              <a:gd name="T83" fmla="*/ 41 h 105"/>
              <a:gd name="T84" fmla="*/ 46 w 105"/>
              <a:gd name="T85" fmla="*/ 34 h 105"/>
              <a:gd name="T86" fmla="*/ 28 w 105"/>
              <a:gd name="T87" fmla="*/ 41 h 105"/>
              <a:gd name="T88" fmla="*/ 10 w 105"/>
              <a:gd name="T89" fmla="*/ 60 h 105"/>
              <a:gd name="T90" fmla="*/ 10 w 105"/>
              <a:gd name="T91" fmla="*/ 96 h 105"/>
              <a:gd name="T92" fmla="*/ 10 w 105"/>
              <a:gd name="T93" fmla="*/ 96 h 105"/>
              <a:gd name="T94" fmla="*/ 46 w 105"/>
              <a:gd name="T95" fmla="*/ 96 h 105"/>
              <a:gd name="T96" fmla="*/ 46 w 105"/>
              <a:gd name="T97" fmla="*/ 96 h 105"/>
              <a:gd name="T98" fmla="*/ 46 w 105"/>
              <a:gd name="T99" fmla="*/ 96 h 105"/>
              <a:gd name="T100" fmla="*/ 63 w 105"/>
              <a:gd name="T101" fmla="*/ 79 h 105"/>
              <a:gd name="T102" fmla="*/ 63 w 105"/>
              <a:gd name="T103" fmla="*/ 73 h 105"/>
              <a:gd name="T104" fmla="*/ 57 w 105"/>
              <a:gd name="T105" fmla="*/ 7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51" y="30"/>
                </a:moveTo>
                <a:cubicBezTo>
                  <a:pt x="49" y="32"/>
                  <a:pt x="47" y="32"/>
                  <a:pt x="45" y="30"/>
                </a:cubicBezTo>
                <a:cubicBezTo>
                  <a:pt x="44" y="29"/>
                  <a:pt x="44" y="26"/>
                  <a:pt x="45" y="24"/>
                </a:cubicBezTo>
                <a:cubicBezTo>
                  <a:pt x="62" y="8"/>
                  <a:pt x="62" y="8"/>
                  <a:pt x="62" y="8"/>
                </a:cubicBezTo>
                <a:cubicBezTo>
                  <a:pt x="67" y="3"/>
                  <a:pt x="73" y="0"/>
                  <a:pt x="80" y="0"/>
                </a:cubicBezTo>
                <a:cubicBezTo>
                  <a:pt x="94" y="0"/>
                  <a:pt x="105" y="12"/>
                  <a:pt x="105" y="26"/>
                </a:cubicBezTo>
                <a:cubicBezTo>
                  <a:pt x="105" y="32"/>
                  <a:pt x="103" y="39"/>
                  <a:pt x="98" y="44"/>
                </a:cubicBezTo>
                <a:cubicBezTo>
                  <a:pt x="80" y="62"/>
                  <a:pt x="80" y="62"/>
                  <a:pt x="80" y="62"/>
                </a:cubicBezTo>
                <a:cubicBezTo>
                  <a:pt x="80" y="62"/>
                  <a:pt x="80" y="62"/>
                  <a:pt x="80" y="62"/>
                </a:cubicBezTo>
                <a:cubicBezTo>
                  <a:pt x="75" y="67"/>
                  <a:pt x="68" y="69"/>
                  <a:pt x="62" y="69"/>
                </a:cubicBezTo>
                <a:cubicBezTo>
                  <a:pt x="53" y="69"/>
                  <a:pt x="44" y="65"/>
                  <a:pt x="40" y="57"/>
                </a:cubicBezTo>
                <a:cubicBezTo>
                  <a:pt x="40" y="57"/>
                  <a:pt x="40" y="57"/>
                  <a:pt x="40" y="57"/>
                </a:cubicBezTo>
                <a:cubicBezTo>
                  <a:pt x="39" y="55"/>
                  <a:pt x="38" y="53"/>
                  <a:pt x="37" y="51"/>
                </a:cubicBezTo>
                <a:cubicBezTo>
                  <a:pt x="37" y="49"/>
                  <a:pt x="38" y="47"/>
                  <a:pt x="40" y="46"/>
                </a:cubicBezTo>
                <a:cubicBezTo>
                  <a:pt x="42" y="46"/>
                  <a:pt x="44" y="47"/>
                  <a:pt x="45" y="49"/>
                </a:cubicBezTo>
                <a:cubicBezTo>
                  <a:pt x="45" y="50"/>
                  <a:pt x="46" y="52"/>
                  <a:pt x="47" y="53"/>
                </a:cubicBezTo>
                <a:cubicBezTo>
                  <a:pt x="50" y="58"/>
                  <a:pt x="56" y="61"/>
                  <a:pt x="62" y="61"/>
                </a:cubicBezTo>
                <a:cubicBezTo>
                  <a:pt x="66" y="61"/>
                  <a:pt x="71" y="60"/>
                  <a:pt x="74" y="56"/>
                </a:cubicBezTo>
                <a:cubicBezTo>
                  <a:pt x="74" y="56"/>
                  <a:pt x="74" y="56"/>
                  <a:pt x="74" y="56"/>
                </a:cubicBezTo>
                <a:cubicBezTo>
                  <a:pt x="74" y="56"/>
                  <a:pt x="74" y="56"/>
                  <a:pt x="74" y="56"/>
                </a:cubicBezTo>
                <a:cubicBezTo>
                  <a:pt x="92" y="38"/>
                  <a:pt x="92" y="38"/>
                  <a:pt x="92" y="38"/>
                </a:cubicBezTo>
                <a:cubicBezTo>
                  <a:pt x="96" y="35"/>
                  <a:pt x="97" y="30"/>
                  <a:pt x="97" y="26"/>
                </a:cubicBezTo>
                <a:cubicBezTo>
                  <a:pt x="97" y="16"/>
                  <a:pt x="90" y="8"/>
                  <a:pt x="80" y="8"/>
                </a:cubicBezTo>
                <a:cubicBezTo>
                  <a:pt x="75" y="8"/>
                  <a:pt x="71" y="10"/>
                  <a:pt x="67" y="13"/>
                </a:cubicBezTo>
                <a:cubicBezTo>
                  <a:pt x="67" y="13"/>
                  <a:pt x="67" y="13"/>
                  <a:pt x="67" y="13"/>
                </a:cubicBezTo>
                <a:cubicBezTo>
                  <a:pt x="51" y="30"/>
                  <a:pt x="51" y="30"/>
                  <a:pt x="51" y="30"/>
                </a:cubicBezTo>
                <a:close/>
                <a:moveTo>
                  <a:pt x="57" y="73"/>
                </a:moveTo>
                <a:cubicBezTo>
                  <a:pt x="57" y="73"/>
                  <a:pt x="57" y="73"/>
                  <a:pt x="57" y="73"/>
                </a:cubicBezTo>
                <a:cubicBezTo>
                  <a:pt x="40" y="90"/>
                  <a:pt x="40" y="90"/>
                  <a:pt x="40" y="90"/>
                </a:cubicBezTo>
                <a:cubicBezTo>
                  <a:pt x="34" y="97"/>
                  <a:pt x="22" y="97"/>
                  <a:pt x="16" y="90"/>
                </a:cubicBezTo>
                <a:cubicBezTo>
                  <a:pt x="16" y="90"/>
                  <a:pt x="16" y="90"/>
                  <a:pt x="16" y="90"/>
                </a:cubicBezTo>
                <a:cubicBezTo>
                  <a:pt x="9" y="83"/>
                  <a:pt x="9" y="72"/>
                  <a:pt x="16" y="65"/>
                </a:cubicBezTo>
                <a:cubicBezTo>
                  <a:pt x="34" y="47"/>
                  <a:pt x="34" y="47"/>
                  <a:pt x="34" y="47"/>
                </a:cubicBezTo>
                <a:cubicBezTo>
                  <a:pt x="37" y="44"/>
                  <a:pt x="42" y="42"/>
                  <a:pt x="46" y="42"/>
                </a:cubicBezTo>
                <a:cubicBezTo>
                  <a:pt x="51" y="42"/>
                  <a:pt x="55" y="44"/>
                  <a:pt x="59" y="47"/>
                </a:cubicBezTo>
                <a:cubicBezTo>
                  <a:pt x="60" y="48"/>
                  <a:pt x="60" y="49"/>
                  <a:pt x="61" y="50"/>
                </a:cubicBezTo>
                <a:cubicBezTo>
                  <a:pt x="62" y="52"/>
                  <a:pt x="62" y="53"/>
                  <a:pt x="63" y="54"/>
                </a:cubicBezTo>
                <a:cubicBezTo>
                  <a:pt x="64" y="57"/>
                  <a:pt x="66" y="58"/>
                  <a:pt x="68" y="57"/>
                </a:cubicBezTo>
                <a:cubicBezTo>
                  <a:pt x="70" y="57"/>
                  <a:pt x="71" y="54"/>
                  <a:pt x="70" y="52"/>
                </a:cubicBezTo>
                <a:cubicBezTo>
                  <a:pt x="70" y="50"/>
                  <a:pt x="69" y="48"/>
                  <a:pt x="68" y="46"/>
                </a:cubicBezTo>
                <a:cubicBezTo>
                  <a:pt x="67" y="45"/>
                  <a:pt x="66" y="43"/>
                  <a:pt x="64" y="41"/>
                </a:cubicBezTo>
                <a:cubicBezTo>
                  <a:pt x="64" y="41"/>
                  <a:pt x="64" y="41"/>
                  <a:pt x="64" y="41"/>
                </a:cubicBezTo>
                <a:cubicBezTo>
                  <a:pt x="59" y="37"/>
                  <a:pt x="53" y="34"/>
                  <a:pt x="46" y="34"/>
                </a:cubicBezTo>
                <a:cubicBezTo>
                  <a:pt x="40" y="34"/>
                  <a:pt x="33" y="37"/>
                  <a:pt x="28" y="41"/>
                </a:cubicBezTo>
                <a:cubicBezTo>
                  <a:pt x="10" y="60"/>
                  <a:pt x="10" y="60"/>
                  <a:pt x="10" y="60"/>
                </a:cubicBezTo>
                <a:cubicBezTo>
                  <a:pt x="0" y="69"/>
                  <a:pt x="0" y="86"/>
                  <a:pt x="10" y="96"/>
                </a:cubicBezTo>
                <a:cubicBezTo>
                  <a:pt x="10" y="96"/>
                  <a:pt x="10" y="96"/>
                  <a:pt x="10" y="96"/>
                </a:cubicBezTo>
                <a:cubicBezTo>
                  <a:pt x="20" y="105"/>
                  <a:pt x="36" y="105"/>
                  <a:pt x="46" y="96"/>
                </a:cubicBezTo>
                <a:cubicBezTo>
                  <a:pt x="46" y="96"/>
                  <a:pt x="46" y="96"/>
                  <a:pt x="46" y="96"/>
                </a:cubicBezTo>
                <a:cubicBezTo>
                  <a:pt x="46" y="96"/>
                  <a:pt x="46" y="96"/>
                  <a:pt x="46" y="96"/>
                </a:cubicBezTo>
                <a:cubicBezTo>
                  <a:pt x="63" y="79"/>
                  <a:pt x="63" y="79"/>
                  <a:pt x="63" y="79"/>
                </a:cubicBezTo>
                <a:cubicBezTo>
                  <a:pt x="64" y="77"/>
                  <a:pt x="64" y="75"/>
                  <a:pt x="63" y="73"/>
                </a:cubicBezTo>
                <a:cubicBezTo>
                  <a:pt x="61" y="72"/>
                  <a:pt x="59" y="72"/>
                  <a:pt x="57" y="73"/>
                </a:cubicBez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21" name="Freeform 24"/>
          <p:cNvSpPr>
            <a:spLocks noEditPoints="1"/>
          </p:cNvSpPr>
          <p:nvPr/>
        </p:nvSpPr>
        <p:spPr bwMode="auto">
          <a:xfrm>
            <a:off x="1864784" y="3177042"/>
            <a:ext cx="287867" cy="283720"/>
          </a:xfrm>
          <a:custGeom>
            <a:avLst/>
            <a:gdLst>
              <a:gd name="T0" fmla="*/ 29 w 104"/>
              <a:gd name="T1" fmla="*/ 32 h 103"/>
              <a:gd name="T2" fmla="*/ 29 w 104"/>
              <a:gd name="T3" fmla="*/ 70 h 103"/>
              <a:gd name="T4" fmla="*/ 29 w 104"/>
              <a:gd name="T5" fmla="*/ 70 h 103"/>
              <a:gd name="T6" fmla="*/ 56 w 104"/>
              <a:gd name="T7" fmla="*/ 91 h 103"/>
              <a:gd name="T8" fmla="*/ 56 w 104"/>
              <a:gd name="T9" fmla="*/ 73 h 103"/>
              <a:gd name="T10" fmla="*/ 56 w 104"/>
              <a:gd name="T11" fmla="*/ 29 h 103"/>
              <a:gd name="T12" fmla="*/ 56 w 104"/>
              <a:gd name="T13" fmla="*/ 12 h 103"/>
              <a:gd name="T14" fmla="*/ 29 w 104"/>
              <a:gd name="T15" fmla="*/ 32 h 103"/>
              <a:gd name="T16" fmla="*/ 29 w 104"/>
              <a:gd name="T17" fmla="*/ 32 h 103"/>
              <a:gd name="T18" fmla="*/ 77 w 104"/>
              <a:gd name="T19" fmla="*/ 17 h 103"/>
              <a:gd name="T20" fmla="*/ 77 w 104"/>
              <a:gd name="T21" fmla="*/ 17 h 103"/>
              <a:gd name="T22" fmla="*/ 75 w 104"/>
              <a:gd name="T23" fmla="*/ 12 h 103"/>
              <a:gd name="T24" fmla="*/ 81 w 104"/>
              <a:gd name="T25" fmla="*/ 10 h 103"/>
              <a:gd name="T26" fmla="*/ 98 w 104"/>
              <a:gd name="T27" fmla="*/ 28 h 103"/>
              <a:gd name="T28" fmla="*/ 104 w 104"/>
              <a:gd name="T29" fmla="*/ 51 h 103"/>
              <a:gd name="T30" fmla="*/ 98 w 104"/>
              <a:gd name="T31" fmla="*/ 75 h 103"/>
              <a:gd name="T32" fmla="*/ 81 w 104"/>
              <a:gd name="T33" fmla="*/ 92 h 103"/>
              <a:gd name="T34" fmla="*/ 75 w 104"/>
              <a:gd name="T35" fmla="*/ 91 h 103"/>
              <a:gd name="T36" fmla="*/ 77 w 104"/>
              <a:gd name="T37" fmla="*/ 85 h 103"/>
              <a:gd name="T38" fmla="*/ 91 w 104"/>
              <a:gd name="T39" fmla="*/ 71 h 103"/>
              <a:gd name="T40" fmla="*/ 96 w 104"/>
              <a:gd name="T41" fmla="*/ 51 h 103"/>
              <a:gd name="T42" fmla="*/ 91 w 104"/>
              <a:gd name="T43" fmla="*/ 32 h 103"/>
              <a:gd name="T44" fmla="*/ 77 w 104"/>
              <a:gd name="T45" fmla="*/ 17 h 103"/>
              <a:gd name="T46" fmla="*/ 24 w 104"/>
              <a:gd name="T47" fmla="*/ 33 h 103"/>
              <a:gd name="T48" fmla="*/ 24 w 104"/>
              <a:gd name="T49" fmla="*/ 33 h 103"/>
              <a:gd name="T50" fmla="*/ 8 w 104"/>
              <a:gd name="T51" fmla="*/ 33 h 103"/>
              <a:gd name="T52" fmla="*/ 8 w 104"/>
              <a:gd name="T53" fmla="*/ 69 h 103"/>
              <a:gd name="T54" fmla="*/ 24 w 104"/>
              <a:gd name="T55" fmla="*/ 69 h 103"/>
              <a:gd name="T56" fmla="*/ 24 w 104"/>
              <a:gd name="T57" fmla="*/ 33 h 103"/>
              <a:gd name="T58" fmla="*/ 25 w 104"/>
              <a:gd name="T59" fmla="*/ 25 h 103"/>
              <a:gd name="T60" fmla="*/ 25 w 104"/>
              <a:gd name="T61" fmla="*/ 25 h 103"/>
              <a:gd name="T62" fmla="*/ 57 w 104"/>
              <a:gd name="T63" fmla="*/ 1 h 103"/>
              <a:gd name="T64" fmla="*/ 60 w 104"/>
              <a:gd name="T65" fmla="*/ 0 h 103"/>
              <a:gd name="T66" fmla="*/ 63 w 104"/>
              <a:gd name="T67" fmla="*/ 4 h 103"/>
              <a:gd name="T68" fmla="*/ 63 w 104"/>
              <a:gd name="T69" fmla="*/ 29 h 103"/>
              <a:gd name="T70" fmla="*/ 63 w 104"/>
              <a:gd name="T71" fmla="*/ 30 h 103"/>
              <a:gd name="T72" fmla="*/ 73 w 104"/>
              <a:gd name="T73" fmla="*/ 37 h 103"/>
              <a:gd name="T74" fmla="*/ 78 w 104"/>
              <a:gd name="T75" fmla="*/ 51 h 103"/>
              <a:gd name="T76" fmla="*/ 73 w 104"/>
              <a:gd name="T77" fmla="*/ 65 h 103"/>
              <a:gd name="T78" fmla="*/ 63 w 104"/>
              <a:gd name="T79" fmla="*/ 72 h 103"/>
              <a:gd name="T80" fmla="*/ 63 w 104"/>
              <a:gd name="T81" fmla="*/ 73 h 103"/>
              <a:gd name="T82" fmla="*/ 63 w 104"/>
              <a:gd name="T83" fmla="*/ 99 h 103"/>
              <a:gd name="T84" fmla="*/ 63 w 104"/>
              <a:gd name="T85" fmla="*/ 101 h 103"/>
              <a:gd name="T86" fmla="*/ 57 w 104"/>
              <a:gd name="T87" fmla="*/ 102 h 103"/>
              <a:gd name="T88" fmla="*/ 25 w 104"/>
              <a:gd name="T89" fmla="*/ 77 h 103"/>
              <a:gd name="T90" fmla="*/ 4 w 104"/>
              <a:gd name="T91" fmla="*/ 77 h 103"/>
              <a:gd name="T92" fmla="*/ 4 w 104"/>
              <a:gd name="T93" fmla="*/ 77 h 103"/>
              <a:gd name="T94" fmla="*/ 0 w 104"/>
              <a:gd name="T95" fmla="*/ 73 h 103"/>
              <a:gd name="T96" fmla="*/ 0 w 104"/>
              <a:gd name="T97" fmla="*/ 29 h 103"/>
              <a:gd name="T98" fmla="*/ 0 w 104"/>
              <a:gd name="T99" fmla="*/ 29 h 103"/>
              <a:gd name="T100" fmla="*/ 4 w 104"/>
              <a:gd name="T101" fmla="*/ 25 h 103"/>
              <a:gd name="T102" fmla="*/ 25 w 104"/>
              <a:gd name="T103" fmla="*/ 25 h 103"/>
              <a:gd name="T104" fmla="*/ 63 w 104"/>
              <a:gd name="T105" fmla="*/ 35 h 103"/>
              <a:gd name="T106" fmla="*/ 63 w 104"/>
              <a:gd name="T107" fmla="*/ 35 h 103"/>
              <a:gd name="T108" fmla="*/ 63 w 104"/>
              <a:gd name="T109" fmla="*/ 67 h 103"/>
              <a:gd name="T110" fmla="*/ 69 w 104"/>
              <a:gd name="T111" fmla="*/ 62 h 103"/>
              <a:gd name="T112" fmla="*/ 73 w 104"/>
              <a:gd name="T113" fmla="*/ 51 h 103"/>
              <a:gd name="T114" fmla="*/ 69 w 104"/>
              <a:gd name="T115" fmla="*/ 40 h 103"/>
              <a:gd name="T116" fmla="*/ 63 w 104"/>
              <a:gd name="T117" fmla="*/ 3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103">
                <a:moveTo>
                  <a:pt x="29" y="32"/>
                </a:moveTo>
                <a:cubicBezTo>
                  <a:pt x="29" y="70"/>
                  <a:pt x="29" y="70"/>
                  <a:pt x="29" y="70"/>
                </a:cubicBezTo>
                <a:cubicBezTo>
                  <a:pt x="29" y="70"/>
                  <a:pt x="29" y="70"/>
                  <a:pt x="29" y="70"/>
                </a:cubicBezTo>
                <a:cubicBezTo>
                  <a:pt x="56" y="91"/>
                  <a:pt x="56" y="91"/>
                  <a:pt x="56" y="91"/>
                </a:cubicBezTo>
                <a:cubicBezTo>
                  <a:pt x="56" y="73"/>
                  <a:pt x="56" y="73"/>
                  <a:pt x="56" y="73"/>
                </a:cubicBezTo>
                <a:cubicBezTo>
                  <a:pt x="56" y="29"/>
                  <a:pt x="56" y="29"/>
                  <a:pt x="56" y="29"/>
                </a:cubicBezTo>
                <a:cubicBezTo>
                  <a:pt x="56" y="12"/>
                  <a:pt x="56" y="12"/>
                  <a:pt x="56" y="12"/>
                </a:cubicBezTo>
                <a:cubicBezTo>
                  <a:pt x="29" y="32"/>
                  <a:pt x="29" y="32"/>
                  <a:pt x="29" y="32"/>
                </a:cubicBezTo>
                <a:cubicBezTo>
                  <a:pt x="29" y="32"/>
                  <a:pt x="29" y="32"/>
                  <a:pt x="29" y="32"/>
                </a:cubicBezTo>
                <a:close/>
                <a:moveTo>
                  <a:pt x="77" y="17"/>
                </a:moveTo>
                <a:cubicBezTo>
                  <a:pt x="77" y="17"/>
                  <a:pt x="77" y="17"/>
                  <a:pt x="77" y="17"/>
                </a:cubicBezTo>
                <a:cubicBezTo>
                  <a:pt x="75" y="16"/>
                  <a:pt x="74" y="13"/>
                  <a:pt x="75" y="12"/>
                </a:cubicBezTo>
                <a:cubicBezTo>
                  <a:pt x="77" y="10"/>
                  <a:pt x="79" y="9"/>
                  <a:pt x="81" y="10"/>
                </a:cubicBezTo>
                <a:cubicBezTo>
                  <a:pt x="88" y="14"/>
                  <a:pt x="94" y="21"/>
                  <a:pt x="98" y="28"/>
                </a:cubicBezTo>
                <a:cubicBezTo>
                  <a:pt x="102" y="35"/>
                  <a:pt x="104" y="43"/>
                  <a:pt x="104" y="51"/>
                </a:cubicBezTo>
                <a:cubicBezTo>
                  <a:pt x="104" y="60"/>
                  <a:pt x="102" y="68"/>
                  <a:pt x="98" y="75"/>
                </a:cubicBezTo>
                <a:cubicBezTo>
                  <a:pt x="94" y="82"/>
                  <a:pt x="88" y="88"/>
                  <a:pt x="81" y="92"/>
                </a:cubicBezTo>
                <a:cubicBezTo>
                  <a:pt x="79" y="93"/>
                  <a:pt x="77" y="93"/>
                  <a:pt x="75" y="91"/>
                </a:cubicBezTo>
                <a:cubicBezTo>
                  <a:pt x="74" y="89"/>
                  <a:pt x="75" y="86"/>
                  <a:pt x="77" y="85"/>
                </a:cubicBezTo>
                <a:cubicBezTo>
                  <a:pt x="83" y="82"/>
                  <a:pt x="88" y="77"/>
                  <a:pt x="91" y="71"/>
                </a:cubicBezTo>
                <a:cubicBezTo>
                  <a:pt x="94" y="65"/>
                  <a:pt x="96" y="58"/>
                  <a:pt x="96" y="51"/>
                </a:cubicBezTo>
                <a:cubicBezTo>
                  <a:pt x="96" y="44"/>
                  <a:pt x="94" y="37"/>
                  <a:pt x="91" y="32"/>
                </a:cubicBezTo>
                <a:cubicBezTo>
                  <a:pt x="88" y="26"/>
                  <a:pt x="83" y="21"/>
                  <a:pt x="77" y="17"/>
                </a:cubicBezTo>
                <a:close/>
                <a:moveTo>
                  <a:pt x="24" y="33"/>
                </a:moveTo>
                <a:cubicBezTo>
                  <a:pt x="24" y="33"/>
                  <a:pt x="24" y="33"/>
                  <a:pt x="24" y="33"/>
                </a:cubicBezTo>
                <a:cubicBezTo>
                  <a:pt x="8" y="33"/>
                  <a:pt x="8" y="33"/>
                  <a:pt x="8" y="33"/>
                </a:cubicBezTo>
                <a:cubicBezTo>
                  <a:pt x="8" y="69"/>
                  <a:pt x="8" y="69"/>
                  <a:pt x="8" y="69"/>
                </a:cubicBezTo>
                <a:cubicBezTo>
                  <a:pt x="24" y="69"/>
                  <a:pt x="24" y="69"/>
                  <a:pt x="24" y="69"/>
                </a:cubicBezTo>
                <a:cubicBezTo>
                  <a:pt x="24" y="33"/>
                  <a:pt x="24" y="33"/>
                  <a:pt x="24" y="33"/>
                </a:cubicBezTo>
                <a:close/>
                <a:moveTo>
                  <a:pt x="25" y="25"/>
                </a:moveTo>
                <a:cubicBezTo>
                  <a:pt x="25" y="25"/>
                  <a:pt x="25" y="25"/>
                  <a:pt x="25" y="25"/>
                </a:cubicBezTo>
                <a:cubicBezTo>
                  <a:pt x="57" y="1"/>
                  <a:pt x="57" y="1"/>
                  <a:pt x="57" y="1"/>
                </a:cubicBezTo>
                <a:cubicBezTo>
                  <a:pt x="58" y="0"/>
                  <a:pt x="59" y="0"/>
                  <a:pt x="60" y="0"/>
                </a:cubicBezTo>
                <a:cubicBezTo>
                  <a:pt x="62" y="0"/>
                  <a:pt x="63" y="2"/>
                  <a:pt x="63" y="4"/>
                </a:cubicBezTo>
                <a:cubicBezTo>
                  <a:pt x="63" y="29"/>
                  <a:pt x="63" y="29"/>
                  <a:pt x="63" y="29"/>
                </a:cubicBezTo>
                <a:cubicBezTo>
                  <a:pt x="63" y="30"/>
                  <a:pt x="63" y="30"/>
                  <a:pt x="63" y="30"/>
                </a:cubicBezTo>
                <a:cubicBezTo>
                  <a:pt x="67" y="31"/>
                  <a:pt x="70" y="34"/>
                  <a:pt x="73" y="37"/>
                </a:cubicBezTo>
                <a:cubicBezTo>
                  <a:pt x="76" y="41"/>
                  <a:pt x="78" y="46"/>
                  <a:pt x="78" y="51"/>
                </a:cubicBezTo>
                <a:cubicBezTo>
                  <a:pt x="78" y="57"/>
                  <a:pt x="76" y="61"/>
                  <a:pt x="73" y="65"/>
                </a:cubicBezTo>
                <a:cubicBezTo>
                  <a:pt x="70" y="68"/>
                  <a:pt x="67" y="71"/>
                  <a:pt x="63" y="72"/>
                </a:cubicBezTo>
                <a:cubicBezTo>
                  <a:pt x="63" y="73"/>
                  <a:pt x="63" y="73"/>
                  <a:pt x="63" y="73"/>
                </a:cubicBezTo>
                <a:cubicBezTo>
                  <a:pt x="63" y="99"/>
                  <a:pt x="63" y="99"/>
                  <a:pt x="63" y="99"/>
                </a:cubicBezTo>
                <a:cubicBezTo>
                  <a:pt x="63" y="100"/>
                  <a:pt x="63" y="100"/>
                  <a:pt x="63" y="101"/>
                </a:cubicBezTo>
                <a:cubicBezTo>
                  <a:pt x="61" y="103"/>
                  <a:pt x="59" y="103"/>
                  <a:pt x="57" y="102"/>
                </a:cubicBezTo>
                <a:cubicBezTo>
                  <a:pt x="25" y="77"/>
                  <a:pt x="25" y="77"/>
                  <a:pt x="25" y="77"/>
                </a:cubicBezTo>
                <a:cubicBezTo>
                  <a:pt x="4" y="77"/>
                  <a:pt x="4" y="77"/>
                  <a:pt x="4" y="77"/>
                </a:cubicBezTo>
                <a:cubicBezTo>
                  <a:pt x="4" y="77"/>
                  <a:pt x="4" y="77"/>
                  <a:pt x="4" y="77"/>
                </a:cubicBezTo>
                <a:cubicBezTo>
                  <a:pt x="2" y="77"/>
                  <a:pt x="0" y="75"/>
                  <a:pt x="0" y="73"/>
                </a:cubicBezTo>
                <a:cubicBezTo>
                  <a:pt x="0" y="29"/>
                  <a:pt x="0" y="29"/>
                  <a:pt x="0" y="29"/>
                </a:cubicBezTo>
                <a:cubicBezTo>
                  <a:pt x="0" y="29"/>
                  <a:pt x="0" y="29"/>
                  <a:pt x="0" y="29"/>
                </a:cubicBezTo>
                <a:cubicBezTo>
                  <a:pt x="0" y="27"/>
                  <a:pt x="2" y="25"/>
                  <a:pt x="4" y="25"/>
                </a:cubicBezTo>
                <a:cubicBezTo>
                  <a:pt x="25" y="25"/>
                  <a:pt x="25" y="25"/>
                  <a:pt x="25" y="25"/>
                </a:cubicBezTo>
                <a:close/>
                <a:moveTo>
                  <a:pt x="63" y="35"/>
                </a:moveTo>
                <a:cubicBezTo>
                  <a:pt x="63" y="35"/>
                  <a:pt x="63" y="35"/>
                  <a:pt x="63" y="35"/>
                </a:cubicBezTo>
                <a:cubicBezTo>
                  <a:pt x="63" y="67"/>
                  <a:pt x="63" y="67"/>
                  <a:pt x="63" y="67"/>
                </a:cubicBezTo>
                <a:cubicBezTo>
                  <a:pt x="66" y="66"/>
                  <a:pt x="68" y="64"/>
                  <a:pt x="69" y="62"/>
                </a:cubicBezTo>
                <a:cubicBezTo>
                  <a:pt x="71" y="59"/>
                  <a:pt x="73" y="55"/>
                  <a:pt x="73" y="51"/>
                </a:cubicBezTo>
                <a:cubicBezTo>
                  <a:pt x="73" y="47"/>
                  <a:pt x="71" y="43"/>
                  <a:pt x="69" y="40"/>
                </a:cubicBezTo>
                <a:cubicBezTo>
                  <a:pt x="68" y="38"/>
                  <a:pt x="66" y="36"/>
                  <a:pt x="63" y="35"/>
                </a:cubicBez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22" name="Freeform 25"/>
          <p:cNvSpPr>
            <a:spLocks noEditPoints="1"/>
          </p:cNvSpPr>
          <p:nvPr/>
        </p:nvSpPr>
        <p:spPr bwMode="auto">
          <a:xfrm>
            <a:off x="7175500" y="3177042"/>
            <a:ext cx="211667" cy="283720"/>
          </a:xfrm>
          <a:custGeom>
            <a:avLst/>
            <a:gdLst>
              <a:gd name="T0" fmla="*/ 55 w 76"/>
              <a:gd name="T1" fmla="*/ 7 h 103"/>
              <a:gd name="T2" fmla="*/ 63 w 76"/>
              <a:gd name="T3" fmla="*/ 47 h 103"/>
              <a:gd name="T4" fmla="*/ 55 w 76"/>
              <a:gd name="T5" fmla="*/ 65 h 103"/>
              <a:gd name="T6" fmla="*/ 20 w 76"/>
              <a:gd name="T7" fmla="*/ 65 h 103"/>
              <a:gd name="T8" fmla="*/ 13 w 76"/>
              <a:gd name="T9" fmla="*/ 47 h 103"/>
              <a:gd name="T10" fmla="*/ 20 w 76"/>
              <a:gd name="T11" fmla="*/ 7 h 103"/>
              <a:gd name="T12" fmla="*/ 21 w 76"/>
              <a:gd name="T13" fmla="*/ 34 h 103"/>
              <a:gd name="T14" fmla="*/ 55 w 76"/>
              <a:gd name="T15" fmla="*/ 34 h 103"/>
              <a:gd name="T16" fmla="*/ 50 w 76"/>
              <a:gd name="T17" fmla="*/ 13 h 103"/>
              <a:gd name="T18" fmla="*/ 26 w 76"/>
              <a:gd name="T19" fmla="*/ 13 h 103"/>
              <a:gd name="T20" fmla="*/ 21 w 76"/>
              <a:gd name="T21" fmla="*/ 34 h 103"/>
              <a:gd name="T22" fmla="*/ 55 w 76"/>
              <a:gd name="T23" fmla="*/ 38 h 103"/>
              <a:gd name="T24" fmla="*/ 21 w 76"/>
              <a:gd name="T25" fmla="*/ 47 h 103"/>
              <a:gd name="T26" fmla="*/ 26 w 76"/>
              <a:gd name="T27" fmla="*/ 59 h 103"/>
              <a:gd name="T28" fmla="*/ 50 w 76"/>
              <a:gd name="T29" fmla="*/ 59 h 103"/>
              <a:gd name="T30" fmla="*/ 50 w 76"/>
              <a:gd name="T31" fmla="*/ 59 h 103"/>
              <a:gd name="T32" fmla="*/ 55 w 76"/>
              <a:gd name="T33" fmla="*/ 38 h 103"/>
              <a:gd name="T34" fmla="*/ 14 w 76"/>
              <a:gd name="T35" fmla="*/ 103 h 103"/>
              <a:gd name="T36" fmla="*/ 38 w 76"/>
              <a:gd name="T37" fmla="*/ 103 h 103"/>
              <a:gd name="T38" fmla="*/ 61 w 76"/>
              <a:gd name="T39" fmla="*/ 103 h 103"/>
              <a:gd name="T40" fmla="*/ 61 w 76"/>
              <a:gd name="T41" fmla="*/ 95 h 103"/>
              <a:gd name="T42" fmla="*/ 42 w 76"/>
              <a:gd name="T43" fmla="*/ 85 h 103"/>
              <a:gd name="T44" fmla="*/ 73 w 76"/>
              <a:gd name="T45" fmla="*/ 62 h 103"/>
              <a:gd name="T46" fmla="*/ 76 w 76"/>
              <a:gd name="T47" fmla="*/ 36 h 103"/>
              <a:gd name="T48" fmla="*/ 68 w 76"/>
              <a:gd name="T49" fmla="*/ 36 h 103"/>
              <a:gd name="T50" fmla="*/ 66 w 76"/>
              <a:gd name="T51" fmla="*/ 59 h 103"/>
              <a:gd name="T52" fmla="*/ 38 w 76"/>
              <a:gd name="T53" fmla="*/ 77 h 103"/>
              <a:gd name="T54" fmla="*/ 16 w 76"/>
              <a:gd name="T55" fmla="*/ 69 h 103"/>
              <a:gd name="T56" fmla="*/ 8 w 76"/>
              <a:gd name="T57" fmla="*/ 47 h 103"/>
              <a:gd name="T58" fmla="*/ 4 w 76"/>
              <a:gd name="T59" fmla="*/ 32 h 103"/>
              <a:gd name="T60" fmla="*/ 0 w 76"/>
              <a:gd name="T61" fmla="*/ 47 h 103"/>
              <a:gd name="T62" fmla="*/ 11 w 76"/>
              <a:gd name="T63" fmla="*/ 74 h 103"/>
              <a:gd name="T64" fmla="*/ 34 w 76"/>
              <a:gd name="T65" fmla="*/ 85 h 103"/>
              <a:gd name="T66" fmla="*/ 14 w 76"/>
              <a:gd name="T67" fmla="*/ 95 h 103"/>
              <a:gd name="T68" fmla="*/ 14 w 76"/>
              <a:gd name="T6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103">
                <a:moveTo>
                  <a:pt x="38" y="0"/>
                </a:moveTo>
                <a:cubicBezTo>
                  <a:pt x="45" y="0"/>
                  <a:pt x="51" y="3"/>
                  <a:pt x="55" y="7"/>
                </a:cubicBezTo>
                <a:cubicBezTo>
                  <a:pt x="60" y="12"/>
                  <a:pt x="63" y="18"/>
                  <a:pt x="63" y="25"/>
                </a:cubicBezTo>
                <a:cubicBezTo>
                  <a:pt x="63" y="47"/>
                  <a:pt x="63" y="47"/>
                  <a:pt x="63" y="47"/>
                </a:cubicBezTo>
                <a:cubicBezTo>
                  <a:pt x="63" y="54"/>
                  <a:pt x="60" y="60"/>
                  <a:pt x="55" y="65"/>
                </a:cubicBezTo>
                <a:cubicBezTo>
                  <a:pt x="55" y="65"/>
                  <a:pt x="55" y="65"/>
                  <a:pt x="55" y="65"/>
                </a:cubicBezTo>
                <a:cubicBezTo>
                  <a:pt x="51" y="69"/>
                  <a:pt x="45" y="72"/>
                  <a:pt x="38" y="72"/>
                </a:cubicBezTo>
                <a:cubicBezTo>
                  <a:pt x="31" y="72"/>
                  <a:pt x="25" y="69"/>
                  <a:pt x="20" y="65"/>
                </a:cubicBezTo>
                <a:cubicBezTo>
                  <a:pt x="20" y="65"/>
                  <a:pt x="20" y="65"/>
                  <a:pt x="20" y="65"/>
                </a:cubicBezTo>
                <a:cubicBezTo>
                  <a:pt x="16" y="60"/>
                  <a:pt x="13" y="54"/>
                  <a:pt x="13" y="47"/>
                </a:cubicBezTo>
                <a:cubicBezTo>
                  <a:pt x="13" y="25"/>
                  <a:pt x="13" y="25"/>
                  <a:pt x="13" y="25"/>
                </a:cubicBezTo>
                <a:cubicBezTo>
                  <a:pt x="13" y="18"/>
                  <a:pt x="16" y="12"/>
                  <a:pt x="20" y="7"/>
                </a:cubicBezTo>
                <a:cubicBezTo>
                  <a:pt x="25" y="3"/>
                  <a:pt x="31" y="0"/>
                  <a:pt x="38" y="0"/>
                </a:cubicBezTo>
                <a:close/>
                <a:moveTo>
                  <a:pt x="21" y="34"/>
                </a:moveTo>
                <a:cubicBezTo>
                  <a:pt x="21" y="34"/>
                  <a:pt x="21" y="34"/>
                  <a:pt x="21" y="34"/>
                </a:cubicBezTo>
                <a:cubicBezTo>
                  <a:pt x="55" y="34"/>
                  <a:pt x="55" y="34"/>
                  <a:pt x="55" y="34"/>
                </a:cubicBezTo>
                <a:cubicBezTo>
                  <a:pt x="55" y="25"/>
                  <a:pt x="55" y="25"/>
                  <a:pt x="55" y="25"/>
                </a:cubicBezTo>
                <a:cubicBezTo>
                  <a:pt x="55" y="20"/>
                  <a:pt x="53" y="16"/>
                  <a:pt x="50" y="13"/>
                </a:cubicBezTo>
                <a:cubicBezTo>
                  <a:pt x="47" y="10"/>
                  <a:pt x="42" y="8"/>
                  <a:pt x="38" y="8"/>
                </a:cubicBezTo>
                <a:cubicBezTo>
                  <a:pt x="33" y="8"/>
                  <a:pt x="29" y="10"/>
                  <a:pt x="26" y="13"/>
                </a:cubicBezTo>
                <a:cubicBezTo>
                  <a:pt x="23" y="16"/>
                  <a:pt x="21" y="20"/>
                  <a:pt x="21" y="25"/>
                </a:cubicBezTo>
                <a:cubicBezTo>
                  <a:pt x="21" y="34"/>
                  <a:pt x="21" y="34"/>
                  <a:pt x="21" y="34"/>
                </a:cubicBezTo>
                <a:close/>
                <a:moveTo>
                  <a:pt x="55" y="38"/>
                </a:moveTo>
                <a:cubicBezTo>
                  <a:pt x="55" y="38"/>
                  <a:pt x="55" y="38"/>
                  <a:pt x="55" y="38"/>
                </a:cubicBezTo>
                <a:cubicBezTo>
                  <a:pt x="21" y="38"/>
                  <a:pt x="21" y="38"/>
                  <a:pt x="21" y="38"/>
                </a:cubicBezTo>
                <a:cubicBezTo>
                  <a:pt x="21" y="47"/>
                  <a:pt x="21" y="47"/>
                  <a:pt x="21" y="47"/>
                </a:cubicBezTo>
                <a:cubicBezTo>
                  <a:pt x="21" y="52"/>
                  <a:pt x="23" y="56"/>
                  <a:pt x="26" y="59"/>
                </a:cubicBezTo>
                <a:cubicBezTo>
                  <a:pt x="26" y="59"/>
                  <a:pt x="26" y="59"/>
                  <a:pt x="26" y="59"/>
                </a:cubicBezTo>
                <a:cubicBezTo>
                  <a:pt x="29" y="62"/>
                  <a:pt x="33" y="64"/>
                  <a:pt x="38" y="64"/>
                </a:cubicBezTo>
                <a:cubicBezTo>
                  <a:pt x="42" y="64"/>
                  <a:pt x="47" y="62"/>
                  <a:pt x="50" y="59"/>
                </a:cubicBezTo>
                <a:cubicBezTo>
                  <a:pt x="50" y="59"/>
                  <a:pt x="50" y="59"/>
                  <a:pt x="50" y="59"/>
                </a:cubicBezTo>
                <a:cubicBezTo>
                  <a:pt x="50" y="59"/>
                  <a:pt x="50" y="59"/>
                  <a:pt x="50" y="59"/>
                </a:cubicBezTo>
                <a:cubicBezTo>
                  <a:pt x="53" y="56"/>
                  <a:pt x="55" y="52"/>
                  <a:pt x="55" y="47"/>
                </a:cubicBezTo>
                <a:cubicBezTo>
                  <a:pt x="55" y="38"/>
                  <a:pt x="55" y="38"/>
                  <a:pt x="55" y="38"/>
                </a:cubicBezTo>
                <a:close/>
                <a:moveTo>
                  <a:pt x="14" y="103"/>
                </a:moveTo>
                <a:cubicBezTo>
                  <a:pt x="14" y="103"/>
                  <a:pt x="14" y="103"/>
                  <a:pt x="14" y="103"/>
                </a:cubicBezTo>
                <a:cubicBezTo>
                  <a:pt x="38" y="103"/>
                  <a:pt x="38" y="103"/>
                  <a:pt x="38" y="103"/>
                </a:cubicBezTo>
                <a:cubicBezTo>
                  <a:pt x="38" y="103"/>
                  <a:pt x="38" y="103"/>
                  <a:pt x="38" y="103"/>
                </a:cubicBezTo>
                <a:cubicBezTo>
                  <a:pt x="38" y="103"/>
                  <a:pt x="38" y="103"/>
                  <a:pt x="38" y="103"/>
                </a:cubicBezTo>
                <a:cubicBezTo>
                  <a:pt x="61" y="103"/>
                  <a:pt x="61" y="103"/>
                  <a:pt x="61" y="103"/>
                </a:cubicBezTo>
                <a:cubicBezTo>
                  <a:pt x="63" y="103"/>
                  <a:pt x="65" y="101"/>
                  <a:pt x="65" y="99"/>
                </a:cubicBezTo>
                <a:cubicBezTo>
                  <a:pt x="65" y="96"/>
                  <a:pt x="63" y="95"/>
                  <a:pt x="61" y="95"/>
                </a:cubicBezTo>
                <a:cubicBezTo>
                  <a:pt x="42" y="95"/>
                  <a:pt x="42" y="95"/>
                  <a:pt x="42" y="95"/>
                </a:cubicBezTo>
                <a:cubicBezTo>
                  <a:pt x="42" y="85"/>
                  <a:pt x="42" y="85"/>
                  <a:pt x="42" y="85"/>
                </a:cubicBezTo>
                <a:cubicBezTo>
                  <a:pt x="51" y="84"/>
                  <a:pt x="59" y="80"/>
                  <a:pt x="65" y="74"/>
                </a:cubicBezTo>
                <a:cubicBezTo>
                  <a:pt x="68" y="71"/>
                  <a:pt x="71" y="67"/>
                  <a:pt x="73" y="62"/>
                </a:cubicBezTo>
                <a:cubicBezTo>
                  <a:pt x="75" y="57"/>
                  <a:pt x="76" y="52"/>
                  <a:pt x="76" y="47"/>
                </a:cubicBezTo>
                <a:cubicBezTo>
                  <a:pt x="76" y="36"/>
                  <a:pt x="76" y="36"/>
                  <a:pt x="76" y="36"/>
                </a:cubicBezTo>
                <a:cubicBezTo>
                  <a:pt x="76" y="34"/>
                  <a:pt x="74" y="32"/>
                  <a:pt x="72" y="32"/>
                </a:cubicBezTo>
                <a:cubicBezTo>
                  <a:pt x="70" y="32"/>
                  <a:pt x="68" y="34"/>
                  <a:pt x="68" y="36"/>
                </a:cubicBezTo>
                <a:cubicBezTo>
                  <a:pt x="68" y="47"/>
                  <a:pt x="68" y="47"/>
                  <a:pt x="68" y="47"/>
                </a:cubicBezTo>
                <a:cubicBezTo>
                  <a:pt x="68" y="51"/>
                  <a:pt x="67" y="55"/>
                  <a:pt x="66" y="59"/>
                </a:cubicBezTo>
                <a:cubicBezTo>
                  <a:pt x="64" y="63"/>
                  <a:pt x="62" y="66"/>
                  <a:pt x="59" y="69"/>
                </a:cubicBezTo>
                <a:cubicBezTo>
                  <a:pt x="54" y="74"/>
                  <a:pt x="46" y="77"/>
                  <a:pt x="38" y="77"/>
                </a:cubicBezTo>
                <a:cubicBezTo>
                  <a:pt x="34" y="77"/>
                  <a:pt x="30" y="77"/>
                  <a:pt x="26" y="75"/>
                </a:cubicBezTo>
                <a:cubicBezTo>
                  <a:pt x="23" y="74"/>
                  <a:pt x="19" y="71"/>
                  <a:pt x="16" y="69"/>
                </a:cubicBezTo>
                <a:cubicBezTo>
                  <a:pt x="14" y="66"/>
                  <a:pt x="11" y="63"/>
                  <a:pt x="10" y="59"/>
                </a:cubicBezTo>
                <a:cubicBezTo>
                  <a:pt x="8" y="55"/>
                  <a:pt x="8" y="51"/>
                  <a:pt x="8" y="47"/>
                </a:cubicBezTo>
                <a:cubicBezTo>
                  <a:pt x="8" y="36"/>
                  <a:pt x="8" y="36"/>
                  <a:pt x="8" y="36"/>
                </a:cubicBezTo>
                <a:cubicBezTo>
                  <a:pt x="8" y="34"/>
                  <a:pt x="6" y="32"/>
                  <a:pt x="4" y="32"/>
                </a:cubicBezTo>
                <a:cubicBezTo>
                  <a:pt x="1" y="32"/>
                  <a:pt x="0" y="34"/>
                  <a:pt x="0" y="36"/>
                </a:cubicBezTo>
                <a:cubicBezTo>
                  <a:pt x="0" y="47"/>
                  <a:pt x="0" y="47"/>
                  <a:pt x="0" y="47"/>
                </a:cubicBezTo>
                <a:cubicBezTo>
                  <a:pt x="0" y="52"/>
                  <a:pt x="1" y="57"/>
                  <a:pt x="3" y="62"/>
                </a:cubicBezTo>
                <a:cubicBezTo>
                  <a:pt x="5" y="67"/>
                  <a:pt x="7" y="71"/>
                  <a:pt x="11" y="74"/>
                </a:cubicBezTo>
                <a:cubicBezTo>
                  <a:pt x="14" y="78"/>
                  <a:pt x="19" y="81"/>
                  <a:pt x="23" y="82"/>
                </a:cubicBezTo>
                <a:cubicBezTo>
                  <a:pt x="27" y="84"/>
                  <a:pt x="30" y="85"/>
                  <a:pt x="34" y="85"/>
                </a:cubicBezTo>
                <a:cubicBezTo>
                  <a:pt x="34" y="95"/>
                  <a:pt x="34" y="95"/>
                  <a:pt x="34" y="95"/>
                </a:cubicBezTo>
                <a:cubicBezTo>
                  <a:pt x="14" y="95"/>
                  <a:pt x="14" y="95"/>
                  <a:pt x="14" y="95"/>
                </a:cubicBezTo>
                <a:cubicBezTo>
                  <a:pt x="12" y="95"/>
                  <a:pt x="10" y="96"/>
                  <a:pt x="10" y="99"/>
                </a:cubicBezTo>
                <a:cubicBezTo>
                  <a:pt x="10" y="101"/>
                  <a:pt x="12" y="103"/>
                  <a:pt x="14" y="103"/>
                </a:cubicBez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24" name="Freeform 27"/>
          <p:cNvSpPr>
            <a:spLocks noEditPoints="1"/>
          </p:cNvSpPr>
          <p:nvPr/>
        </p:nvSpPr>
        <p:spPr bwMode="auto">
          <a:xfrm>
            <a:off x="5903384" y="3204569"/>
            <a:ext cx="287867" cy="228671"/>
          </a:xfrm>
          <a:custGeom>
            <a:avLst/>
            <a:gdLst>
              <a:gd name="T0" fmla="*/ 89 w 103"/>
              <a:gd name="T1" fmla="*/ 31 h 83"/>
              <a:gd name="T2" fmla="*/ 81 w 103"/>
              <a:gd name="T3" fmla="*/ 31 h 83"/>
              <a:gd name="T4" fmla="*/ 25 w 103"/>
              <a:gd name="T5" fmla="*/ 12 h 83"/>
              <a:gd name="T6" fmla="*/ 12 w 103"/>
              <a:gd name="T7" fmla="*/ 12 h 83"/>
              <a:gd name="T8" fmla="*/ 24 w 103"/>
              <a:gd name="T9" fmla="*/ 14 h 83"/>
              <a:gd name="T10" fmla="*/ 7 w 103"/>
              <a:gd name="T11" fmla="*/ 14 h 83"/>
              <a:gd name="T12" fmla="*/ 4 w 103"/>
              <a:gd name="T13" fmla="*/ 14 h 83"/>
              <a:gd name="T14" fmla="*/ 0 w 103"/>
              <a:gd name="T15" fmla="*/ 18 h 83"/>
              <a:gd name="T16" fmla="*/ 0 w 103"/>
              <a:gd name="T17" fmla="*/ 79 h 83"/>
              <a:gd name="T18" fmla="*/ 99 w 103"/>
              <a:gd name="T19" fmla="*/ 83 h 83"/>
              <a:gd name="T20" fmla="*/ 103 w 103"/>
              <a:gd name="T21" fmla="*/ 79 h 83"/>
              <a:gd name="T22" fmla="*/ 103 w 103"/>
              <a:gd name="T23" fmla="*/ 18 h 83"/>
              <a:gd name="T24" fmla="*/ 79 w 103"/>
              <a:gd name="T25" fmla="*/ 14 h 83"/>
              <a:gd name="T26" fmla="*/ 71 w 103"/>
              <a:gd name="T27" fmla="*/ 0 h 83"/>
              <a:gd name="T28" fmla="*/ 28 w 103"/>
              <a:gd name="T29" fmla="*/ 2 h 83"/>
              <a:gd name="T30" fmla="*/ 9 w 103"/>
              <a:gd name="T31" fmla="*/ 7 h 83"/>
              <a:gd name="T32" fmla="*/ 7 w 103"/>
              <a:gd name="T33" fmla="*/ 10 h 83"/>
              <a:gd name="T34" fmla="*/ 51 w 103"/>
              <a:gd name="T35" fmla="*/ 30 h 83"/>
              <a:gd name="T36" fmla="*/ 61 w 103"/>
              <a:gd name="T37" fmla="*/ 34 h 83"/>
              <a:gd name="T38" fmla="*/ 51 w 103"/>
              <a:gd name="T39" fmla="*/ 56 h 83"/>
              <a:gd name="T40" fmla="*/ 51 w 103"/>
              <a:gd name="T41" fmla="*/ 30 h 83"/>
              <a:gd name="T42" fmla="*/ 57 w 103"/>
              <a:gd name="T43" fmla="*/ 37 h 83"/>
              <a:gd name="T44" fmla="*/ 60 w 103"/>
              <a:gd name="T45" fmla="*/ 43 h 83"/>
              <a:gd name="T46" fmla="*/ 43 w 103"/>
              <a:gd name="T47" fmla="*/ 43 h 83"/>
              <a:gd name="T48" fmla="*/ 57 w 103"/>
              <a:gd name="T49" fmla="*/ 37 h 83"/>
              <a:gd name="T50" fmla="*/ 27 w 103"/>
              <a:gd name="T51" fmla="*/ 22 h 83"/>
              <a:gd name="T52" fmla="*/ 8 w 103"/>
              <a:gd name="T53" fmla="*/ 75 h 83"/>
              <a:gd name="T54" fmla="*/ 95 w 103"/>
              <a:gd name="T55" fmla="*/ 22 h 83"/>
              <a:gd name="T56" fmla="*/ 76 w 103"/>
              <a:gd name="T57" fmla="*/ 22 h 83"/>
              <a:gd name="T58" fmla="*/ 68 w 103"/>
              <a:gd name="T59" fmla="*/ 8 h 83"/>
              <a:gd name="T60" fmla="*/ 30 w 103"/>
              <a:gd name="T61" fmla="*/ 19 h 83"/>
              <a:gd name="T62" fmla="*/ 51 w 103"/>
              <a:gd name="T63" fmla="*/ 16 h 83"/>
              <a:gd name="T64" fmla="*/ 79 w 103"/>
              <a:gd name="T65" fmla="*/ 43 h 83"/>
              <a:gd name="T66" fmla="*/ 24 w 103"/>
              <a:gd name="T67" fmla="*/ 43 h 83"/>
              <a:gd name="T68" fmla="*/ 51 w 103"/>
              <a:gd name="T69" fmla="*/ 24 h 83"/>
              <a:gd name="T70" fmla="*/ 71 w 103"/>
              <a:gd name="T71" fmla="*/ 43 h 83"/>
              <a:gd name="T72" fmla="*/ 32 w 103"/>
              <a:gd name="T7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83">
                <a:moveTo>
                  <a:pt x="85" y="27"/>
                </a:moveTo>
                <a:cubicBezTo>
                  <a:pt x="87" y="27"/>
                  <a:pt x="89" y="29"/>
                  <a:pt x="89" y="31"/>
                </a:cubicBezTo>
                <a:cubicBezTo>
                  <a:pt x="89" y="33"/>
                  <a:pt x="87" y="35"/>
                  <a:pt x="85" y="35"/>
                </a:cubicBezTo>
                <a:cubicBezTo>
                  <a:pt x="83" y="35"/>
                  <a:pt x="81" y="33"/>
                  <a:pt x="81" y="31"/>
                </a:cubicBezTo>
                <a:cubicBezTo>
                  <a:pt x="81" y="29"/>
                  <a:pt x="83" y="27"/>
                  <a:pt x="85" y="27"/>
                </a:cubicBezTo>
                <a:close/>
                <a:moveTo>
                  <a:pt x="25" y="12"/>
                </a:moveTo>
                <a:cubicBezTo>
                  <a:pt x="25" y="12"/>
                  <a:pt x="25" y="12"/>
                  <a:pt x="25" y="12"/>
                </a:cubicBezTo>
                <a:cubicBezTo>
                  <a:pt x="12" y="12"/>
                  <a:pt x="12" y="12"/>
                  <a:pt x="12" y="12"/>
                </a:cubicBezTo>
                <a:cubicBezTo>
                  <a:pt x="12" y="14"/>
                  <a:pt x="12" y="14"/>
                  <a:pt x="12" y="14"/>
                </a:cubicBezTo>
                <a:cubicBezTo>
                  <a:pt x="24" y="14"/>
                  <a:pt x="24" y="14"/>
                  <a:pt x="24" y="14"/>
                </a:cubicBezTo>
                <a:cubicBezTo>
                  <a:pt x="25" y="12"/>
                  <a:pt x="25" y="12"/>
                  <a:pt x="25" y="12"/>
                </a:cubicBezTo>
                <a:close/>
                <a:moveTo>
                  <a:pt x="7" y="14"/>
                </a:moveTo>
                <a:cubicBezTo>
                  <a:pt x="7" y="14"/>
                  <a:pt x="7" y="14"/>
                  <a:pt x="7" y="14"/>
                </a:cubicBezTo>
                <a:cubicBezTo>
                  <a:pt x="4" y="14"/>
                  <a:pt x="4" y="14"/>
                  <a:pt x="4" y="14"/>
                </a:cubicBezTo>
                <a:cubicBezTo>
                  <a:pt x="4" y="14"/>
                  <a:pt x="4" y="14"/>
                  <a:pt x="4" y="14"/>
                </a:cubicBezTo>
                <a:cubicBezTo>
                  <a:pt x="2" y="14"/>
                  <a:pt x="0" y="16"/>
                  <a:pt x="0" y="18"/>
                </a:cubicBezTo>
                <a:cubicBezTo>
                  <a:pt x="0" y="79"/>
                  <a:pt x="0" y="79"/>
                  <a:pt x="0" y="79"/>
                </a:cubicBezTo>
                <a:cubicBezTo>
                  <a:pt x="0" y="79"/>
                  <a:pt x="0" y="79"/>
                  <a:pt x="0" y="79"/>
                </a:cubicBezTo>
                <a:cubicBezTo>
                  <a:pt x="0" y="81"/>
                  <a:pt x="2" y="83"/>
                  <a:pt x="4" y="83"/>
                </a:cubicBezTo>
                <a:cubicBezTo>
                  <a:pt x="99" y="83"/>
                  <a:pt x="99" y="83"/>
                  <a:pt x="99" y="83"/>
                </a:cubicBezTo>
                <a:cubicBezTo>
                  <a:pt x="99" y="83"/>
                  <a:pt x="99" y="83"/>
                  <a:pt x="99" y="83"/>
                </a:cubicBezTo>
                <a:cubicBezTo>
                  <a:pt x="101" y="83"/>
                  <a:pt x="103" y="81"/>
                  <a:pt x="103" y="79"/>
                </a:cubicBezTo>
                <a:cubicBezTo>
                  <a:pt x="103" y="18"/>
                  <a:pt x="103" y="18"/>
                  <a:pt x="103" y="18"/>
                </a:cubicBezTo>
                <a:cubicBezTo>
                  <a:pt x="103" y="18"/>
                  <a:pt x="103" y="18"/>
                  <a:pt x="103" y="18"/>
                </a:cubicBezTo>
                <a:cubicBezTo>
                  <a:pt x="103" y="16"/>
                  <a:pt x="101" y="14"/>
                  <a:pt x="99" y="14"/>
                </a:cubicBezTo>
                <a:cubicBezTo>
                  <a:pt x="79" y="14"/>
                  <a:pt x="79" y="14"/>
                  <a:pt x="79" y="14"/>
                </a:cubicBezTo>
                <a:cubicBezTo>
                  <a:pt x="74" y="3"/>
                  <a:pt x="74" y="3"/>
                  <a:pt x="74" y="3"/>
                </a:cubicBezTo>
                <a:cubicBezTo>
                  <a:pt x="74" y="1"/>
                  <a:pt x="72" y="0"/>
                  <a:pt x="71" y="0"/>
                </a:cubicBezTo>
                <a:cubicBezTo>
                  <a:pt x="32" y="0"/>
                  <a:pt x="32" y="0"/>
                  <a:pt x="32" y="0"/>
                </a:cubicBezTo>
                <a:cubicBezTo>
                  <a:pt x="30" y="0"/>
                  <a:pt x="29" y="1"/>
                  <a:pt x="28" y="2"/>
                </a:cubicBezTo>
                <a:cubicBezTo>
                  <a:pt x="26" y="7"/>
                  <a:pt x="26" y="7"/>
                  <a:pt x="26" y="7"/>
                </a:cubicBezTo>
                <a:cubicBezTo>
                  <a:pt x="9" y="7"/>
                  <a:pt x="9" y="7"/>
                  <a:pt x="9" y="7"/>
                </a:cubicBezTo>
                <a:cubicBezTo>
                  <a:pt x="8" y="7"/>
                  <a:pt x="7" y="8"/>
                  <a:pt x="7" y="10"/>
                </a:cubicBezTo>
                <a:cubicBezTo>
                  <a:pt x="7" y="10"/>
                  <a:pt x="7" y="10"/>
                  <a:pt x="7" y="10"/>
                </a:cubicBezTo>
                <a:cubicBezTo>
                  <a:pt x="7" y="14"/>
                  <a:pt x="7" y="14"/>
                  <a:pt x="7" y="14"/>
                </a:cubicBezTo>
                <a:close/>
                <a:moveTo>
                  <a:pt x="51" y="30"/>
                </a:moveTo>
                <a:cubicBezTo>
                  <a:pt x="51" y="30"/>
                  <a:pt x="51" y="30"/>
                  <a:pt x="51" y="30"/>
                </a:cubicBezTo>
                <a:cubicBezTo>
                  <a:pt x="55" y="30"/>
                  <a:pt x="58" y="31"/>
                  <a:pt x="61" y="34"/>
                </a:cubicBezTo>
                <a:cubicBezTo>
                  <a:pt x="63" y="36"/>
                  <a:pt x="65" y="39"/>
                  <a:pt x="65" y="43"/>
                </a:cubicBezTo>
                <a:cubicBezTo>
                  <a:pt x="65" y="50"/>
                  <a:pt x="58" y="56"/>
                  <a:pt x="51" y="56"/>
                </a:cubicBezTo>
                <a:cubicBezTo>
                  <a:pt x="44" y="56"/>
                  <a:pt x="38" y="50"/>
                  <a:pt x="38" y="43"/>
                </a:cubicBezTo>
                <a:cubicBezTo>
                  <a:pt x="38" y="36"/>
                  <a:pt x="44" y="30"/>
                  <a:pt x="51" y="30"/>
                </a:cubicBezTo>
                <a:close/>
                <a:moveTo>
                  <a:pt x="57" y="37"/>
                </a:moveTo>
                <a:cubicBezTo>
                  <a:pt x="57" y="37"/>
                  <a:pt x="57" y="37"/>
                  <a:pt x="57" y="37"/>
                </a:cubicBezTo>
                <a:cubicBezTo>
                  <a:pt x="57" y="37"/>
                  <a:pt x="57" y="37"/>
                  <a:pt x="57" y="37"/>
                </a:cubicBezTo>
                <a:cubicBezTo>
                  <a:pt x="59" y="39"/>
                  <a:pt x="60" y="41"/>
                  <a:pt x="60" y="43"/>
                </a:cubicBezTo>
                <a:cubicBezTo>
                  <a:pt x="60" y="48"/>
                  <a:pt x="56" y="52"/>
                  <a:pt x="51" y="52"/>
                </a:cubicBezTo>
                <a:cubicBezTo>
                  <a:pt x="46" y="52"/>
                  <a:pt x="43" y="48"/>
                  <a:pt x="43" y="43"/>
                </a:cubicBezTo>
                <a:cubicBezTo>
                  <a:pt x="43" y="38"/>
                  <a:pt x="47" y="34"/>
                  <a:pt x="51" y="34"/>
                </a:cubicBezTo>
                <a:cubicBezTo>
                  <a:pt x="54" y="34"/>
                  <a:pt x="56" y="35"/>
                  <a:pt x="57" y="37"/>
                </a:cubicBezTo>
                <a:close/>
                <a:moveTo>
                  <a:pt x="27" y="22"/>
                </a:moveTo>
                <a:cubicBezTo>
                  <a:pt x="27" y="22"/>
                  <a:pt x="27" y="22"/>
                  <a:pt x="27" y="22"/>
                </a:cubicBezTo>
                <a:cubicBezTo>
                  <a:pt x="8" y="22"/>
                  <a:pt x="8" y="22"/>
                  <a:pt x="8" y="22"/>
                </a:cubicBezTo>
                <a:cubicBezTo>
                  <a:pt x="8" y="75"/>
                  <a:pt x="8" y="75"/>
                  <a:pt x="8" y="75"/>
                </a:cubicBezTo>
                <a:cubicBezTo>
                  <a:pt x="95" y="75"/>
                  <a:pt x="95" y="75"/>
                  <a:pt x="95" y="75"/>
                </a:cubicBezTo>
                <a:cubicBezTo>
                  <a:pt x="95" y="22"/>
                  <a:pt x="95" y="22"/>
                  <a:pt x="95" y="22"/>
                </a:cubicBezTo>
                <a:cubicBezTo>
                  <a:pt x="76" y="22"/>
                  <a:pt x="76" y="22"/>
                  <a:pt x="76" y="22"/>
                </a:cubicBezTo>
                <a:cubicBezTo>
                  <a:pt x="76" y="22"/>
                  <a:pt x="76" y="22"/>
                  <a:pt x="76" y="22"/>
                </a:cubicBezTo>
                <a:cubicBezTo>
                  <a:pt x="74" y="22"/>
                  <a:pt x="73" y="21"/>
                  <a:pt x="72" y="19"/>
                </a:cubicBezTo>
                <a:cubicBezTo>
                  <a:pt x="68" y="8"/>
                  <a:pt x="68" y="8"/>
                  <a:pt x="68" y="8"/>
                </a:cubicBezTo>
                <a:cubicBezTo>
                  <a:pt x="35" y="8"/>
                  <a:pt x="35" y="8"/>
                  <a:pt x="35" y="8"/>
                </a:cubicBezTo>
                <a:cubicBezTo>
                  <a:pt x="30" y="19"/>
                  <a:pt x="30" y="19"/>
                  <a:pt x="30" y="19"/>
                </a:cubicBezTo>
                <a:cubicBezTo>
                  <a:pt x="30" y="21"/>
                  <a:pt x="28" y="22"/>
                  <a:pt x="27" y="22"/>
                </a:cubicBezTo>
                <a:close/>
                <a:moveTo>
                  <a:pt x="51" y="16"/>
                </a:moveTo>
                <a:cubicBezTo>
                  <a:pt x="51" y="16"/>
                  <a:pt x="51" y="16"/>
                  <a:pt x="51" y="16"/>
                </a:cubicBezTo>
                <a:cubicBezTo>
                  <a:pt x="66" y="16"/>
                  <a:pt x="79" y="28"/>
                  <a:pt x="79" y="43"/>
                </a:cubicBezTo>
                <a:cubicBezTo>
                  <a:pt x="79" y="58"/>
                  <a:pt x="66" y="70"/>
                  <a:pt x="51" y="70"/>
                </a:cubicBezTo>
                <a:cubicBezTo>
                  <a:pt x="36" y="70"/>
                  <a:pt x="24" y="58"/>
                  <a:pt x="24" y="43"/>
                </a:cubicBezTo>
                <a:cubicBezTo>
                  <a:pt x="24" y="28"/>
                  <a:pt x="36" y="16"/>
                  <a:pt x="51" y="16"/>
                </a:cubicBezTo>
                <a:close/>
                <a:moveTo>
                  <a:pt x="51" y="24"/>
                </a:moveTo>
                <a:cubicBezTo>
                  <a:pt x="51" y="24"/>
                  <a:pt x="51" y="24"/>
                  <a:pt x="51" y="24"/>
                </a:cubicBezTo>
                <a:cubicBezTo>
                  <a:pt x="62" y="24"/>
                  <a:pt x="71" y="32"/>
                  <a:pt x="71" y="43"/>
                </a:cubicBezTo>
                <a:cubicBezTo>
                  <a:pt x="71" y="54"/>
                  <a:pt x="62" y="62"/>
                  <a:pt x="51" y="62"/>
                </a:cubicBezTo>
                <a:cubicBezTo>
                  <a:pt x="41" y="62"/>
                  <a:pt x="32" y="54"/>
                  <a:pt x="32" y="43"/>
                </a:cubicBezTo>
                <a:cubicBezTo>
                  <a:pt x="32" y="32"/>
                  <a:pt x="41" y="24"/>
                  <a:pt x="51" y="24"/>
                </a:cubicBez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25" name="Freeform 28"/>
          <p:cNvSpPr>
            <a:spLocks noEditPoints="1"/>
          </p:cNvSpPr>
          <p:nvPr/>
        </p:nvSpPr>
        <p:spPr bwMode="auto">
          <a:xfrm>
            <a:off x="1875367" y="4237821"/>
            <a:ext cx="270933" cy="266783"/>
          </a:xfrm>
          <a:custGeom>
            <a:avLst/>
            <a:gdLst>
              <a:gd name="T0" fmla="*/ 84 w 98"/>
              <a:gd name="T1" fmla="*/ 35 h 97"/>
              <a:gd name="T2" fmla="*/ 89 w 98"/>
              <a:gd name="T3" fmla="*/ 25 h 97"/>
              <a:gd name="T4" fmla="*/ 78 w 98"/>
              <a:gd name="T5" fmla="*/ 9 h 97"/>
              <a:gd name="T6" fmla="*/ 66 w 98"/>
              <a:gd name="T7" fmla="*/ 16 h 97"/>
              <a:gd name="T8" fmla="*/ 61 w 98"/>
              <a:gd name="T9" fmla="*/ 4 h 97"/>
              <a:gd name="T10" fmla="*/ 38 w 98"/>
              <a:gd name="T11" fmla="*/ 4 h 97"/>
              <a:gd name="T12" fmla="*/ 32 w 98"/>
              <a:gd name="T13" fmla="*/ 16 h 97"/>
              <a:gd name="T14" fmla="*/ 20 w 98"/>
              <a:gd name="T15" fmla="*/ 9 h 97"/>
              <a:gd name="T16" fmla="*/ 16 w 98"/>
              <a:gd name="T17" fmla="*/ 32 h 97"/>
              <a:gd name="T18" fmla="*/ 14 w 98"/>
              <a:gd name="T19" fmla="*/ 37 h 97"/>
              <a:gd name="T20" fmla="*/ 0 w 98"/>
              <a:gd name="T21" fmla="*/ 56 h 97"/>
              <a:gd name="T22" fmla="*/ 15 w 98"/>
              <a:gd name="T23" fmla="*/ 63 h 97"/>
              <a:gd name="T24" fmla="*/ 10 w 98"/>
              <a:gd name="T25" fmla="*/ 72 h 97"/>
              <a:gd name="T26" fmla="*/ 20 w 98"/>
              <a:gd name="T27" fmla="*/ 88 h 97"/>
              <a:gd name="T28" fmla="*/ 35 w 98"/>
              <a:gd name="T29" fmla="*/ 83 h 97"/>
              <a:gd name="T30" fmla="*/ 38 w 98"/>
              <a:gd name="T31" fmla="*/ 93 h 97"/>
              <a:gd name="T32" fmla="*/ 61 w 98"/>
              <a:gd name="T33" fmla="*/ 93 h 97"/>
              <a:gd name="T34" fmla="*/ 66 w 98"/>
              <a:gd name="T35" fmla="*/ 82 h 97"/>
              <a:gd name="T36" fmla="*/ 78 w 98"/>
              <a:gd name="T37" fmla="*/ 88 h 97"/>
              <a:gd name="T38" fmla="*/ 89 w 98"/>
              <a:gd name="T39" fmla="*/ 72 h 97"/>
              <a:gd name="T40" fmla="*/ 84 w 98"/>
              <a:gd name="T41" fmla="*/ 60 h 97"/>
              <a:gd name="T42" fmla="*/ 98 w 98"/>
              <a:gd name="T43" fmla="*/ 56 h 97"/>
              <a:gd name="T44" fmla="*/ 94 w 98"/>
              <a:gd name="T45" fmla="*/ 37 h 97"/>
              <a:gd name="T46" fmla="*/ 81 w 98"/>
              <a:gd name="T47" fmla="*/ 52 h 97"/>
              <a:gd name="T48" fmla="*/ 74 w 98"/>
              <a:gd name="T49" fmla="*/ 64 h 97"/>
              <a:gd name="T50" fmla="*/ 80 w 98"/>
              <a:gd name="T51" fmla="*/ 75 h 97"/>
              <a:gd name="T52" fmla="*/ 64 w 98"/>
              <a:gd name="T53" fmla="*/ 74 h 97"/>
              <a:gd name="T54" fmla="*/ 53 w 98"/>
              <a:gd name="T55" fmla="*/ 81 h 97"/>
              <a:gd name="T56" fmla="*/ 46 w 98"/>
              <a:gd name="T57" fmla="*/ 89 h 97"/>
              <a:gd name="T58" fmla="*/ 38 w 98"/>
              <a:gd name="T59" fmla="*/ 76 h 97"/>
              <a:gd name="T60" fmla="*/ 29 w 98"/>
              <a:gd name="T61" fmla="*/ 74 h 97"/>
              <a:gd name="T62" fmla="*/ 24 w 98"/>
              <a:gd name="T63" fmla="*/ 69 h 97"/>
              <a:gd name="T64" fmla="*/ 22 w 98"/>
              <a:gd name="T65" fmla="*/ 60 h 97"/>
              <a:gd name="T66" fmla="*/ 17 w 98"/>
              <a:gd name="T67" fmla="*/ 52 h 97"/>
              <a:gd name="T68" fmla="*/ 17 w 98"/>
              <a:gd name="T69" fmla="*/ 45 h 97"/>
              <a:gd name="T70" fmla="*/ 22 w 98"/>
              <a:gd name="T71" fmla="*/ 37 h 97"/>
              <a:gd name="T72" fmla="*/ 24 w 98"/>
              <a:gd name="T73" fmla="*/ 28 h 97"/>
              <a:gd name="T74" fmla="*/ 29 w 98"/>
              <a:gd name="T75" fmla="*/ 23 h 97"/>
              <a:gd name="T76" fmla="*/ 43 w 98"/>
              <a:gd name="T77" fmla="*/ 20 h 97"/>
              <a:gd name="T78" fmla="*/ 46 w 98"/>
              <a:gd name="T79" fmla="*/ 8 h 97"/>
              <a:gd name="T80" fmla="*/ 56 w 98"/>
              <a:gd name="T81" fmla="*/ 20 h 97"/>
              <a:gd name="T82" fmla="*/ 70 w 98"/>
              <a:gd name="T83" fmla="*/ 23 h 97"/>
              <a:gd name="T84" fmla="*/ 74 w 98"/>
              <a:gd name="T85" fmla="*/ 28 h 97"/>
              <a:gd name="T86" fmla="*/ 76 w 98"/>
              <a:gd name="T87" fmla="*/ 38 h 97"/>
              <a:gd name="T88" fmla="*/ 90 w 98"/>
              <a:gd name="T89" fmla="*/ 45 h 97"/>
              <a:gd name="T90" fmla="*/ 49 w 98"/>
              <a:gd name="T91" fmla="*/ 32 h 97"/>
              <a:gd name="T92" fmla="*/ 37 w 98"/>
              <a:gd name="T93" fmla="*/ 60 h 97"/>
              <a:gd name="T94" fmla="*/ 66 w 98"/>
              <a:gd name="T95" fmla="*/ 49 h 97"/>
              <a:gd name="T96" fmla="*/ 58 w 98"/>
              <a:gd name="T97" fmla="*/ 57 h 97"/>
              <a:gd name="T98" fmla="*/ 41 w 98"/>
              <a:gd name="T99" fmla="*/ 57 h 97"/>
              <a:gd name="T100" fmla="*/ 49 w 98"/>
              <a:gd name="T101" fmla="*/ 37 h 97"/>
              <a:gd name="T102" fmla="*/ 58 w 98"/>
              <a:gd name="T103"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97">
                <a:moveTo>
                  <a:pt x="94" y="37"/>
                </a:moveTo>
                <a:cubicBezTo>
                  <a:pt x="84" y="37"/>
                  <a:pt x="84" y="37"/>
                  <a:pt x="84" y="37"/>
                </a:cubicBezTo>
                <a:cubicBezTo>
                  <a:pt x="84" y="36"/>
                  <a:pt x="84" y="35"/>
                  <a:pt x="84" y="35"/>
                </a:cubicBezTo>
                <a:cubicBezTo>
                  <a:pt x="83" y="34"/>
                  <a:pt x="83" y="34"/>
                  <a:pt x="83" y="34"/>
                </a:cubicBezTo>
                <a:cubicBezTo>
                  <a:pt x="83" y="33"/>
                  <a:pt x="83" y="33"/>
                  <a:pt x="82" y="32"/>
                </a:cubicBezTo>
                <a:cubicBezTo>
                  <a:pt x="89" y="25"/>
                  <a:pt x="89" y="25"/>
                  <a:pt x="89" y="25"/>
                </a:cubicBezTo>
                <a:cubicBezTo>
                  <a:pt x="89" y="25"/>
                  <a:pt x="89" y="25"/>
                  <a:pt x="89" y="25"/>
                </a:cubicBezTo>
                <a:cubicBezTo>
                  <a:pt x="90" y="24"/>
                  <a:pt x="90" y="21"/>
                  <a:pt x="89" y="20"/>
                </a:cubicBezTo>
                <a:cubicBezTo>
                  <a:pt x="78" y="9"/>
                  <a:pt x="78" y="9"/>
                  <a:pt x="78" y="9"/>
                </a:cubicBezTo>
                <a:cubicBezTo>
                  <a:pt x="78" y="9"/>
                  <a:pt x="78" y="9"/>
                  <a:pt x="78" y="9"/>
                </a:cubicBezTo>
                <a:cubicBezTo>
                  <a:pt x="77" y="7"/>
                  <a:pt x="74" y="7"/>
                  <a:pt x="73" y="9"/>
                </a:cubicBezTo>
                <a:cubicBezTo>
                  <a:pt x="66" y="16"/>
                  <a:pt x="66" y="16"/>
                  <a:pt x="66" y="16"/>
                </a:cubicBezTo>
                <a:cubicBezTo>
                  <a:pt x="65" y="15"/>
                  <a:pt x="64" y="15"/>
                  <a:pt x="63" y="14"/>
                </a:cubicBezTo>
                <a:cubicBezTo>
                  <a:pt x="62" y="14"/>
                  <a:pt x="61" y="14"/>
                  <a:pt x="61" y="13"/>
                </a:cubicBezTo>
                <a:cubicBezTo>
                  <a:pt x="61" y="4"/>
                  <a:pt x="61" y="4"/>
                  <a:pt x="61" y="4"/>
                </a:cubicBezTo>
                <a:cubicBezTo>
                  <a:pt x="61" y="2"/>
                  <a:pt x="59" y="0"/>
                  <a:pt x="57" y="0"/>
                </a:cubicBezTo>
                <a:cubicBezTo>
                  <a:pt x="42" y="0"/>
                  <a:pt x="42" y="0"/>
                  <a:pt x="42" y="0"/>
                </a:cubicBezTo>
                <a:cubicBezTo>
                  <a:pt x="39" y="0"/>
                  <a:pt x="38" y="2"/>
                  <a:pt x="38" y="4"/>
                </a:cubicBezTo>
                <a:cubicBezTo>
                  <a:pt x="38" y="13"/>
                  <a:pt x="38" y="13"/>
                  <a:pt x="38" y="13"/>
                </a:cubicBezTo>
                <a:cubicBezTo>
                  <a:pt x="37" y="14"/>
                  <a:pt x="36" y="14"/>
                  <a:pt x="35" y="14"/>
                </a:cubicBezTo>
                <a:cubicBezTo>
                  <a:pt x="34" y="15"/>
                  <a:pt x="33" y="15"/>
                  <a:pt x="32" y="16"/>
                </a:cubicBezTo>
                <a:cubicBezTo>
                  <a:pt x="26" y="9"/>
                  <a:pt x="26" y="9"/>
                  <a:pt x="26" y="9"/>
                </a:cubicBezTo>
                <a:cubicBezTo>
                  <a:pt x="26" y="9"/>
                  <a:pt x="26" y="9"/>
                  <a:pt x="26" y="9"/>
                </a:cubicBezTo>
                <a:cubicBezTo>
                  <a:pt x="24" y="7"/>
                  <a:pt x="22" y="7"/>
                  <a:pt x="20" y="9"/>
                </a:cubicBezTo>
                <a:cubicBezTo>
                  <a:pt x="9" y="20"/>
                  <a:pt x="9" y="20"/>
                  <a:pt x="9" y="20"/>
                </a:cubicBezTo>
                <a:cubicBezTo>
                  <a:pt x="8" y="21"/>
                  <a:pt x="8" y="24"/>
                  <a:pt x="9" y="25"/>
                </a:cubicBezTo>
                <a:cubicBezTo>
                  <a:pt x="16" y="32"/>
                  <a:pt x="16" y="32"/>
                  <a:pt x="16" y="32"/>
                </a:cubicBezTo>
                <a:cubicBezTo>
                  <a:pt x="16" y="33"/>
                  <a:pt x="15" y="33"/>
                  <a:pt x="15" y="34"/>
                </a:cubicBezTo>
                <a:cubicBezTo>
                  <a:pt x="15" y="34"/>
                  <a:pt x="15" y="34"/>
                  <a:pt x="15" y="34"/>
                </a:cubicBezTo>
                <a:cubicBezTo>
                  <a:pt x="14" y="35"/>
                  <a:pt x="14" y="36"/>
                  <a:pt x="14" y="37"/>
                </a:cubicBezTo>
                <a:cubicBezTo>
                  <a:pt x="4" y="37"/>
                  <a:pt x="4" y="37"/>
                  <a:pt x="4" y="37"/>
                </a:cubicBezTo>
                <a:cubicBezTo>
                  <a:pt x="2" y="37"/>
                  <a:pt x="0" y="39"/>
                  <a:pt x="0" y="41"/>
                </a:cubicBezTo>
                <a:cubicBezTo>
                  <a:pt x="0" y="56"/>
                  <a:pt x="0" y="56"/>
                  <a:pt x="0" y="56"/>
                </a:cubicBezTo>
                <a:cubicBezTo>
                  <a:pt x="0" y="58"/>
                  <a:pt x="2" y="60"/>
                  <a:pt x="4" y="60"/>
                </a:cubicBezTo>
                <a:cubicBezTo>
                  <a:pt x="14" y="60"/>
                  <a:pt x="14" y="60"/>
                  <a:pt x="14" y="60"/>
                </a:cubicBezTo>
                <a:cubicBezTo>
                  <a:pt x="14" y="61"/>
                  <a:pt x="14" y="62"/>
                  <a:pt x="15" y="63"/>
                </a:cubicBezTo>
                <a:cubicBezTo>
                  <a:pt x="15" y="63"/>
                  <a:pt x="15" y="63"/>
                  <a:pt x="15" y="63"/>
                </a:cubicBezTo>
                <a:cubicBezTo>
                  <a:pt x="15" y="64"/>
                  <a:pt x="16" y="65"/>
                  <a:pt x="16" y="66"/>
                </a:cubicBezTo>
                <a:cubicBezTo>
                  <a:pt x="10" y="72"/>
                  <a:pt x="10" y="72"/>
                  <a:pt x="10" y="72"/>
                </a:cubicBezTo>
                <a:cubicBezTo>
                  <a:pt x="9" y="72"/>
                  <a:pt x="9" y="72"/>
                  <a:pt x="9" y="72"/>
                </a:cubicBezTo>
                <a:cubicBezTo>
                  <a:pt x="8" y="74"/>
                  <a:pt x="8" y="76"/>
                  <a:pt x="9" y="78"/>
                </a:cubicBezTo>
                <a:cubicBezTo>
                  <a:pt x="20" y="88"/>
                  <a:pt x="20" y="88"/>
                  <a:pt x="20" y="88"/>
                </a:cubicBezTo>
                <a:cubicBezTo>
                  <a:pt x="22" y="90"/>
                  <a:pt x="24" y="90"/>
                  <a:pt x="26" y="88"/>
                </a:cubicBezTo>
                <a:cubicBezTo>
                  <a:pt x="32" y="82"/>
                  <a:pt x="32" y="82"/>
                  <a:pt x="32" y="82"/>
                </a:cubicBezTo>
                <a:cubicBezTo>
                  <a:pt x="33" y="82"/>
                  <a:pt x="34" y="83"/>
                  <a:pt x="35" y="83"/>
                </a:cubicBezTo>
                <a:cubicBezTo>
                  <a:pt x="35" y="83"/>
                  <a:pt x="35" y="83"/>
                  <a:pt x="35" y="83"/>
                </a:cubicBezTo>
                <a:cubicBezTo>
                  <a:pt x="36" y="83"/>
                  <a:pt x="37" y="84"/>
                  <a:pt x="38" y="84"/>
                </a:cubicBezTo>
                <a:cubicBezTo>
                  <a:pt x="38" y="93"/>
                  <a:pt x="38" y="93"/>
                  <a:pt x="38" y="93"/>
                </a:cubicBezTo>
                <a:cubicBezTo>
                  <a:pt x="38" y="95"/>
                  <a:pt x="39" y="97"/>
                  <a:pt x="42" y="97"/>
                </a:cubicBezTo>
                <a:cubicBezTo>
                  <a:pt x="57" y="97"/>
                  <a:pt x="57" y="97"/>
                  <a:pt x="57" y="97"/>
                </a:cubicBezTo>
                <a:cubicBezTo>
                  <a:pt x="59" y="97"/>
                  <a:pt x="61" y="95"/>
                  <a:pt x="61" y="93"/>
                </a:cubicBezTo>
                <a:cubicBezTo>
                  <a:pt x="61" y="84"/>
                  <a:pt x="61" y="84"/>
                  <a:pt x="61" y="84"/>
                </a:cubicBezTo>
                <a:cubicBezTo>
                  <a:pt x="61" y="84"/>
                  <a:pt x="62" y="83"/>
                  <a:pt x="63" y="83"/>
                </a:cubicBezTo>
                <a:cubicBezTo>
                  <a:pt x="64" y="83"/>
                  <a:pt x="65" y="82"/>
                  <a:pt x="66" y="82"/>
                </a:cubicBezTo>
                <a:cubicBezTo>
                  <a:pt x="73" y="88"/>
                  <a:pt x="73" y="88"/>
                  <a:pt x="73" y="88"/>
                </a:cubicBezTo>
                <a:cubicBezTo>
                  <a:pt x="73" y="88"/>
                  <a:pt x="73" y="88"/>
                  <a:pt x="73" y="88"/>
                </a:cubicBezTo>
                <a:cubicBezTo>
                  <a:pt x="74" y="90"/>
                  <a:pt x="77" y="90"/>
                  <a:pt x="78" y="88"/>
                </a:cubicBezTo>
                <a:cubicBezTo>
                  <a:pt x="89" y="78"/>
                  <a:pt x="89" y="78"/>
                  <a:pt x="89" y="78"/>
                </a:cubicBezTo>
                <a:cubicBezTo>
                  <a:pt x="89" y="78"/>
                  <a:pt x="89" y="78"/>
                  <a:pt x="89" y="78"/>
                </a:cubicBezTo>
                <a:cubicBezTo>
                  <a:pt x="90" y="76"/>
                  <a:pt x="90" y="74"/>
                  <a:pt x="89" y="72"/>
                </a:cubicBezTo>
                <a:cubicBezTo>
                  <a:pt x="82" y="66"/>
                  <a:pt x="82" y="66"/>
                  <a:pt x="82" y="66"/>
                </a:cubicBezTo>
                <a:cubicBezTo>
                  <a:pt x="83" y="65"/>
                  <a:pt x="83" y="64"/>
                  <a:pt x="83" y="63"/>
                </a:cubicBezTo>
                <a:cubicBezTo>
                  <a:pt x="84" y="62"/>
                  <a:pt x="84" y="61"/>
                  <a:pt x="84" y="60"/>
                </a:cubicBezTo>
                <a:cubicBezTo>
                  <a:pt x="94" y="60"/>
                  <a:pt x="94" y="60"/>
                  <a:pt x="94" y="60"/>
                </a:cubicBezTo>
                <a:cubicBezTo>
                  <a:pt x="94" y="60"/>
                  <a:pt x="94" y="60"/>
                  <a:pt x="94" y="60"/>
                </a:cubicBezTo>
                <a:cubicBezTo>
                  <a:pt x="96" y="60"/>
                  <a:pt x="98" y="58"/>
                  <a:pt x="98" y="56"/>
                </a:cubicBezTo>
                <a:cubicBezTo>
                  <a:pt x="98" y="41"/>
                  <a:pt x="98" y="41"/>
                  <a:pt x="98" y="41"/>
                </a:cubicBezTo>
                <a:cubicBezTo>
                  <a:pt x="98" y="41"/>
                  <a:pt x="98" y="41"/>
                  <a:pt x="98" y="41"/>
                </a:cubicBezTo>
                <a:cubicBezTo>
                  <a:pt x="98" y="39"/>
                  <a:pt x="96" y="37"/>
                  <a:pt x="94" y="37"/>
                </a:cubicBezTo>
                <a:close/>
                <a:moveTo>
                  <a:pt x="90" y="52"/>
                </a:moveTo>
                <a:cubicBezTo>
                  <a:pt x="90" y="52"/>
                  <a:pt x="90" y="52"/>
                  <a:pt x="90" y="52"/>
                </a:cubicBezTo>
                <a:cubicBezTo>
                  <a:pt x="81" y="52"/>
                  <a:pt x="81" y="52"/>
                  <a:pt x="81" y="52"/>
                </a:cubicBezTo>
                <a:cubicBezTo>
                  <a:pt x="79" y="52"/>
                  <a:pt x="78" y="54"/>
                  <a:pt x="78" y="55"/>
                </a:cubicBezTo>
                <a:cubicBezTo>
                  <a:pt x="77" y="57"/>
                  <a:pt x="77" y="58"/>
                  <a:pt x="76" y="60"/>
                </a:cubicBezTo>
                <a:cubicBezTo>
                  <a:pt x="76" y="61"/>
                  <a:pt x="75" y="63"/>
                  <a:pt x="74" y="64"/>
                </a:cubicBezTo>
                <a:cubicBezTo>
                  <a:pt x="73" y="66"/>
                  <a:pt x="73" y="68"/>
                  <a:pt x="74" y="69"/>
                </a:cubicBezTo>
                <a:cubicBezTo>
                  <a:pt x="74" y="69"/>
                  <a:pt x="74" y="69"/>
                  <a:pt x="74" y="69"/>
                </a:cubicBezTo>
                <a:cubicBezTo>
                  <a:pt x="80" y="75"/>
                  <a:pt x="80" y="75"/>
                  <a:pt x="80" y="75"/>
                </a:cubicBezTo>
                <a:cubicBezTo>
                  <a:pt x="75" y="80"/>
                  <a:pt x="75" y="80"/>
                  <a:pt x="75" y="80"/>
                </a:cubicBezTo>
                <a:cubicBezTo>
                  <a:pt x="69" y="74"/>
                  <a:pt x="69" y="74"/>
                  <a:pt x="69" y="74"/>
                </a:cubicBezTo>
                <a:cubicBezTo>
                  <a:pt x="68" y="73"/>
                  <a:pt x="66" y="72"/>
                  <a:pt x="64" y="74"/>
                </a:cubicBezTo>
                <a:cubicBezTo>
                  <a:pt x="63" y="74"/>
                  <a:pt x="62" y="75"/>
                  <a:pt x="60" y="76"/>
                </a:cubicBezTo>
                <a:cubicBezTo>
                  <a:pt x="59" y="76"/>
                  <a:pt x="57" y="77"/>
                  <a:pt x="56" y="77"/>
                </a:cubicBezTo>
                <a:cubicBezTo>
                  <a:pt x="54" y="78"/>
                  <a:pt x="53" y="79"/>
                  <a:pt x="53" y="81"/>
                </a:cubicBezTo>
                <a:cubicBezTo>
                  <a:pt x="53" y="81"/>
                  <a:pt x="53" y="81"/>
                  <a:pt x="53" y="81"/>
                </a:cubicBezTo>
                <a:cubicBezTo>
                  <a:pt x="53" y="89"/>
                  <a:pt x="53" y="89"/>
                  <a:pt x="53" y="89"/>
                </a:cubicBezTo>
                <a:cubicBezTo>
                  <a:pt x="46" y="89"/>
                  <a:pt x="46" y="89"/>
                  <a:pt x="46" y="89"/>
                </a:cubicBezTo>
                <a:cubicBezTo>
                  <a:pt x="46" y="81"/>
                  <a:pt x="46" y="81"/>
                  <a:pt x="46" y="81"/>
                </a:cubicBezTo>
                <a:cubicBezTo>
                  <a:pt x="46" y="79"/>
                  <a:pt x="44" y="77"/>
                  <a:pt x="42" y="77"/>
                </a:cubicBezTo>
                <a:cubicBezTo>
                  <a:pt x="41" y="77"/>
                  <a:pt x="39" y="76"/>
                  <a:pt x="38" y="76"/>
                </a:cubicBezTo>
                <a:cubicBezTo>
                  <a:pt x="38" y="76"/>
                  <a:pt x="38" y="76"/>
                  <a:pt x="38" y="76"/>
                </a:cubicBezTo>
                <a:cubicBezTo>
                  <a:pt x="36" y="75"/>
                  <a:pt x="35" y="74"/>
                  <a:pt x="34" y="73"/>
                </a:cubicBezTo>
                <a:cubicBezTo>
                  <a:pt x="32" y="72"/>
                  <a:pt x="30" y="73"/>
                  <a:pt x="29" y="74"/>
                </a:cubicBezTo>
                <a:cubicBezTo>
                  <a:pt x="23" y="80"/>
                  <a:pt x="23" y="80"/>
                  <a:pt x="23" y="80"/>
                </a:cubicBezTo>
                <a:cubicBezTo>
                  <a:pt x="18" y="75"/>
                  <a:pt x="18" y="75"/>
                  <a:pt x="18" y="75"/>
                </a:cubicBezTo>
                <a:cubicBezTo>
                  <a:pt x="24" y="69"/>
                  <a:pt x="24" y="69"/>
                  <a:pt x="24" y="69"/>
                </a:cubicBezTo>
                <a:cubicBezTo>
                  <a:pt x="25" y="68"/>
                  <a:pt x="25" y="66"/>
                  <a:pt x="24" y="64"/>
                </a:cubicBezTo>
                <a:cubicBezTo>
                  <a:pt x="23" y="63"/>
                  <a:pt x="23" y="61"/>
                  <a:pt x="22" y="60"/>
                </a:cubicBezTo>
                <a:cubicBezTo>
                  <a:pt x="22" y="60"/>
                  <a:pt x="22" y="60"/>
                  <a:pt x="22" y="60"/>
                </a:cubicBezTo>
                <a:cubicBezTo>
                  <a:pt x="21" y="58"/>
                  <a:pt x="21" y="57"/>
                  <a:pt x="21" y="55"/>
                </a:cubicBezTo>
                <a:cubicBezTo>
                  <a:pt x="20" y="53"/>
                  <a:pt x="19" y="52"/>
                  <a:pt x="17" y="52"/>
                </a:cubicBezTo>
                <a:cubicBezTo>
                  <a:pt x="17" y="52"/>
                  <a:pt x="17" y="52"/>
                  <a:pt x="17" y="52"/>
                </a:cubicBezTo>
                <a:cubicBezTo>
                  <a:pt x="8" y="52"/>
                  <a:pt x="8" y="52"/>
                  <a:pt x="8" y="52"/>
                </a:cubicBezTo>
                <a:cubicBezTo>
                  <a:pt x="8" y="45"/>
                  <a:pt x="8" y="45"/>
                  <a:pt x="8" y="45"/>
                </a:cubicBezTo>
                <a:cubicBezTo>
                  <a:pt x="17" y="45"/>
                  <a:pt x="17" y="45"/>
                  <a:pt x="17" y="45"/>
                </a:cubicBezTo>
                <a:cubicBezTo>
                  <a:pt x="19" y="45"/>
                  <a:pt x="20" y="44"/>
                  <a:pt x="21" y="42"/>
                </a:cubicBezTo>
                <a:cubicBezTo>
                  <a:pt x="21" y="40"/>
                  <a:pt x="22" y="39"/>
                  <a:pt x="22" y="37"/>
                </a:cubicBezTo>
                <a:cubicBezTo>
                  <a:pt x="22" y="37"/>
                  <a:pt x="22" y="37"/>
                  <a:pt x="22" y="37"/>
                </a:cubicBezTo>
                <a:cubicBezTo>
                  <a:pt x="23" y="36"/>
                  <a:pt x="23" y="34"/>
                  <a:pt x="24" y="33"/>
                </a:cubicBezTo>
                <a:cubicBezTo>
                  <a:pt x="25" y="32"/>
                  <a:pt x="25" y="30"/>
                  <a:pt x="24" y="28"/>
                </a:cubicBezTo>
                <a:cubicBezTo>
                  <a:pt x="24" y="28"/>
                  <a:pt x="24" y="28"/>
                  <a:pt x="24" y="28"/>
                </a:cubicBezTo>
                <a:cubicBezTo>
                  <a:pt x="18" y="22"/>
                  <a:pt x="18" y="22"/>
                  <a:pt x="18" y="22"/>
                </a:cubicBezTo>
                <a:cubicBezTo>
                  <a:pt x="23" y="17"/>
                  <a:pt x="23" y="17"/>
                  <a:pt x="23" y="17"/>
                </a:cubicBezTo>
                <a:cubicBezTo>
                  <a:pt x="29" y="23"/>
                  <a:pt x="29" y="23"/>
                  <a:pt x="29" y="23"/>
                </a:cubicBezTo>
                <a:cubicBezTo>
                  <a:pt x="30" y="25"/>
                  <a:pt x="32" y="25"/>
                  <a:pt x="34" y="24"/>
                </a:cubicBezTo>
                <a:cubicBezTo>
                  <a:pt x="35" y="23"/>
                  <a:pt x="36" y="22"/>
                  <a:pt x="38" y="22"/>
                </a:cubicBezTo>
                <a:cubicBezTo>
                  <a:pt x="39" y="21"/>
                  <a:pt x="41" y="20"/>
                  <a:pt x="43" y="20"/>
                </a:cubicBezTo>
                <a:cubicBezTo>
                  <a:pt x="44" y="20"/>
                  <a:pt x="46" y="18"/>
                  <a:pt x="46" y="16"/>
                </a:cubicBezTo>
                <a:cubicBezTo>
                  <a:pt x="46" y="16"/>
                  <a:pt x="46" y="16"/>
                  <a:pt x="46" y="16"/>
                </a:cubicBezTo>
                <a:cubicBezTo>
                  <a:pt x="46" y="8"/>
                  <a:pt x="46" y="8"/>
                  <a:pt x="46" y="8"/>
                </a:cubicBezTo>
                <a:cubicBezTo>
                  <a:pt x="53" y="8"/>
                  <a:pt x="53" y="8"/>
                  <a:pt x="53" y="8"/>
                </a:cubicBezTo>
                <a:cubicBezTo>
                  <a:pt x="53" y="16"/>
                  <a:pt x="53" y="16"/>
                  <a:pt x="53" y="16"/>
                </a:cubicBezTo>
                <a:cubicBezTo>
                  <a:pt x="53" y="18"/>
                  <a:pt x="54" y="20"/>
                  <a:pt x="56" y="20"/>
                </a:cubicBezTo>
                <a:cubicBezTo>
                  <a:pt x="57" y="21"/>
                  <a:pt x="59" y="21"/>
                  <a:pt x="60" y="22"/>
                </a:cubicBezTo>
                <a:cubicBezTo>
                  <a:pt x="62" y="22"/>
                  <a:pt x="63" y="23"/>
                  <a:pt x="65" y="24"/>
                </a:cubicBezTo>
                <a:cubicBezTo>
                  <a:pt x="66" y="25"/>
                  <a:pt x="68" y="24"/>
                  <a:pt x="70" y="23"/>
                </a:cubicBezTo>
                <a:cubicBezTo>
                  <a:pt x="75" y="17"/>
                  <a:pt x="75" y="17"/>
                  <a:pt x="75" y="17"/>
                </a:cubicBezTo>
                <a:cubicBezTo>
                  <a:pt x="80" y="22"/>
                  <a:pt x="80" y="22"/>
                  <a:pt x="80" y="22"/>
                </a:cubicBezTo>
                <a:cubicBezTo>
                  <a:pt x="74" y="28"/>
                  <a:pt x="74" y="28"/>
                  <a:pt x="74" y="28"/>
                </a:cubicBezTo>
                <a:cubicBezTo>
                  <a:pt x="73" y="30"/>
                  <a:pt x="73" y="32"/>
                  <a:pt x="74" y="33"/>
                </a:cubicBezTo>
                <a:cubicBezTo>
                  <a:pt x="75" y="35"/>
                  <a:pt x="76" y="36"/>
                  <a:pt x="76" y="37"/>
                </a:cubicBezTo>
                <a:cubicBezTo>
                  <a:pt x="76" y="38"/>
                  <a:pt x="76" y="38"/>
                  <a:pt x="76" y="38"/>
                </a:cubicBezTo>
                <a:cubicBezTo>
                  <a:pt x="77" y="39"/>
                  <a:pt x="77" y="41"/>
                  <a:pt x="78" y="42"/>
                </a:cubicBezTo>
                <a:cubicBezTo>
                  <a:pt x="78" y="44"/>
                  <a:pt x="80" y="45"/>
                  <a:pt x="81" y="45"/>
                </a:cubicBezTo>
                <a:cubicBezTo>
                  <a:pt x="90" y="45"/>
                  <a:pt x="90" y="45"/>
                  <a:pt x="90" y="45"/>
                </a:cubicBezTo>
                <a:cubicBezTo>
                  <a:pt x="90" y="52"/>
                  <a:pt x="90" y="52"/>
                  <a:pt x="90" y="52"/>
                </a:cubicBezTo>
                <a:close/>
                <a:moveTo>
                  <a:pt x="49" y="32"/>
                </a:moveTo>
                <a:cubicBezTo>
                  <a:pt x="49" y="32"/>
                  <a:pt x="49" y="32"/>
                  <a:pt x="49" y="32"/>
                </a:cubicBezTo>
                <a:cubicBezTo>
                  <a:pt x="45" y="32"/>
                  <a:pt x="40" y="34"/>
                  <a:pt x="37" y="37"/>
                </a:cubicBezTo>
                <a:cubicBezTo>
                  <a:pt x="34" y="40"/>
                  <a:pt x="32" y="44"/>
                  <a:pt x="32" y="49"/>
                </a:cubicBezTo>
                <a:cubicBezTo>
                  <a:pt x="32" y="53"/>
                  <a:pt x="34" y="57"/>
                  <a:pt x="37" y="60"/>
                </a:cubicBezTo>
                <a:cubicBezTo>
                  <a:pt x="40" y="63"/>
                  <a:pt x="45" y="65"/>
                  <a:pt x="49" y="65"/>
                </a:cubicBezTo>
                <a:cubicBezTo>
                  <a:pt x="54" y="65"/>
                  <a:pt x="58" y="63"/>
                  <a:pt x="61" y="60"/>
                </a:cubicBezTo>
                <a:cubicBezTo>
                  <a:pt x="64" y="57"/>
                  <a:pt x="66" y="53"/>
                  <a:pt x="66" y="49"/>
                </a:cubicBezTo>
                <a:cubicBezTo>
                  <a:pt x="66" y="44"/>
                  <a:pt x="64" y="40"/>
                  <a:pt x="61" y="37"/>
                </a:cubicBezTo>
                <a:cubicBezTo>
                  <a:pt x="58" y="34"/>
                  <a:pt x="54" y="32"/>
                  <a:pt x="49" y="32"/>
                </a:cubicBezTo>
                <a:close/>
                <a:moveTo>
                  <a:pt x="58" y="57"/>
                </a:moveTo>
                <a:cubicBezTo>
                  <a:pt x="58" y="57"/>
                  <a:pt x="58" y="57"/>
                  <a:pt x="58" y="57"/>
                </a:cubicBezTo>
                <a:cubicBezTo>
                  <a:pt x="55" y="59"/>
                  <a:pt x="52" y="61"/>
                  <a:pt x="49" y="61"/>
                </a:cubicBezTo>
                <a:cubicBezTo>
                  <a:pt x="46" y="61"/>
                  <a:pt x="43" y="59"/>
                  <a:pt x="41" y="57"/>
                </a:cubicBezTo>
                <a:cubicBezTo>
                  <a:pt x="39" y="55"/>
                  <a:pt x="37" y="52"/>
                  <a:pt x="37" y="49"/>
                </a:cubicBezTo>
                <a:cubicBezTo>
                  <a:pt x="37" y="45"/>
                  <a:pt x="39" y="42"/>
                  <a:pt x="41" y="40"/>
                </a:cubicBezTo>
                <a:cubicBezTo>
                  <a:pt x="43" y="38"/>
                  <a:pt x="46" y="37"/>
                  <a:pt x="49" y="37"/>
                </a:cubicBezTo>
                <a:cubicBezTo>
                  <a:pt x="52" y="37"/>
                  <a:pt x="55" y="38"/>
                  <a:pt x="58" y="40"/>
                </a:cubicBezTo>
                <a:cubicBezTo>
                  <a:pt x="60" y="42"/>
                  <a:pt x="61" y="45"/>
                  <a:pt x="61" y="49"/>
                </a:cubicBezTo>
                <a:cubicBezTo>
                  <a:pt x="61" y="52"/>
                  <a:pt x="60" y="55"/>
                  <a:pt x="58" y="5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2400">
              <a:solidFill>
                <a:srgbClr val="FFFFFF">
                  <a:lumMod val="50000"/>
                </a:srgbClr>
              </a:solidFill>
              <a:cs typeface="+mn-ea"/>
              <a:sym typeface="+mn-lt"/>
            </a:endParaRPr>
          </a:p>
        </p:txBody>
      </p:sp>
      <p:sp>
        <p:nvSpPr>
          <p:cNvPr id="26" name="Freeform 29"/>
          <p:cNvSpPr>
            <a:spLocks noEditPoints="1"/>
          </p:cNvSpPr>
          <p:nvPr/>
        </p:nvSpPr>
        <p:spPr bwMode="auto">
          <a:xfrm>
            <a:off x="3302000" y="4229350"/>
            <a:ext cx="254000" cy="283720"/>
          </a:xfrm>
          <a:custGeom>
            <a:avLst/>
            <a:gdLst>
              <a:gd name="T0" fmla="*/ 14 w 91"/>
              <a:gd name="T1" fmla="*/ 32 h 103"/>
              <a:gd name="T2" fmla="*/ 78 w 91"/>
              <a:gd name="T3" fmla="*/ 32 h 103"/>
              <a:gd name="T4" fmla="*/ 83 w 91"/>
              <a:gd name="T5" fmla="*/ 22 h 103"/>
              <a:gd name="T6" fmla="*/ 8 w 91"/>
              <a:gd name="T7" fmla="*/ 32 h 103"/>
              <a:gd name="T8" fmla="*/ 14 w 91"/>
              <a:gd name="T9" fmla="*/ 32 h 103"/>
              <a:gd name="T10" fmla="*/ 27 w 91"/>
              <a:gd name="T11" fmla="*/ 0 h 103"/>
              <a:gd name="T12" fmla="*/ 64 w 91"/>
              <a:gd name="T13" fmla="*/ 0 h 103"/>
              <a:gd name="T14" fmla="*/ 68 w 91"/>
              <a:gd name="T15" fmla="*/ 4 h 103"/>
              <a:gd name="T16" fmla="*/ 87 w 91"/>
              <a:gd name="T17" fmla="*/ 14 h 103"/>
              <a:gd name="T18" fmla="*/ 91 w 91"/>
              <a:gd name="T19" fmla="*/ 18 h 103"/>
              <a:gd name="T20" fmla="*/ 87 w 91"/>
              <a:gd name="T21" fmla="*/ 40 h 103"/>
              <a:gd name="T22" fmla="*/ 82 w 91"/>
              <a:gd name="T23" fmla="*/ 40 h 103"/>
              <a:gd name="T24" fmla="*/ 78 w 91"/>
              <a:gd name="T25" fmla="*/ 103 h 103"/>
              <a:gd name="T26" fmla="*/ 14 w 91"/>
              <a:gd name="T27" fmla="*/ 103 h 103"/>
              <a:gd name="T28" fmla="*/ 10 w 91"/>
              <a:gd name="T29" fmla="*/ 99 h 103"/>
              <a:gd name="T30" fmla="*/ 4 w 91"/>
              <a:gd name="T31" fmla="*/ 40 h 103"/>
              <a:gd name="T32" fmla="*/ 0 w 91"/>
              <a:gd name="T33" fmla="*/ 36 h 103"/>
              <a:gd name="T34" fmla="*/ 4 w 91"/>
              <a:gd name="T35" fmla="*/ 14 h 103"/>
              <a:gd name="T36" fmla="*/ 23 w 91"/>
              <a:gd name="T37" fmla="*/ 14 h 103"/>
              <a:gd name="T38" fmla="*/ 27 w 91"/>
              <a:gd name="T39" fmla="*/ 0 h 103"/>
              <a:gd name="T40" fmla="*/ 60 w 91"/>
              <a:gd name="T41" fmla="*/ 8 h 103"/>
              <a:gd name="T42" fmla="*/ 31 w 91"/>
              <a:gd name="T43" fmla="*/ 13 h 103"/>
              <a:gd name="T44" fmla="*/ 60 w 91"/>
              <a:gd name="T45" fmla="*/ 8 h 103"/>
              <a:gd name="T46" fmla="*/ 31 w 91"/>
              <a:gd name="T47" fmla="*/ 40 h 103"/>
              <a:gd name="T48" fmla="*/ 29 w 91"/>
              <a:gd name="T49" fmla="*/ 88 h 103"/>
              <a:gd name="T50" fmla="*/ 27 w 91"/>
              <a:gd name="T51" fmla="*/ 40 h 103"/>
              <a:gd name="T52" fmla="*/ 18 w 91"/>
              <a:gd name="T53" fmla="*/ 95 h 103"/>
              <a:gd name="T54" fmla="*/ 74 w 91"/>
              <a:gd name="T55" fmla="*/ 40 h 103"/>
              <a:gd name="T56" fmla="*/ 64 w 91"/>
              <a:gd name="T57" fmla="*/ 86 h 103"/>
              <a:gd name="T58" fmla="*/ 60 w 91"/>
              <a:gd name="T59" fmla="*/ 86 h 103"/>
              <a:gd name="T60" fmla="*/ 48 w 91"/>
              <a:gd name="T61" fmla="*/ 40 h 103"/>
              <a:gd name="T62" fmla="*/ 46 w 91"/>
              <a:gd name="T63" fmla="*/ 88 h 103"/>
              <a:gd name="T64" fmla="*/ 43 w 91"/>
              <a:gd name="T65"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03">
                <a:moveTo>
                  <a:pt x="14" y="32"/>
                </a:moveTo>
                <a:cubicBezTo>
                  <a:pt x="14" y="32"/>
                  <a:pt x="14" y="32"/>
                  <a:pt x="14" y="32"/>
                </a:cubicBezTo>
                <a:cubicBezTo>
                  <a:pt x="78" y="32"/>
                  <a:pt x="78" y="32"/>
                  <a:pt x="78" y="32"/>
                </a:cubicBezTo>
                <a:cubicBezTo>
                  <a:pt x="78" y="32"/>
                  <a:pt x="78" y="32"/>
                  <a:pt x="78" y="32"/>
                </a:cubicBezTo>
                <a:cubicBezTo>
                  <a:pt x="83" y="32"/>
                  <a:pt x="83" y="32"/>
                  <a:pt x="83" y="32"/>
                </a:cubicBezTo>
                <a:cubicBezTo>
                  <a:pt x="83" y="22"/>
                  <a:pt x="83" y="22"/>
                  <a:pt x="83" y="22"/>
                </a:cubicBezTo>
                <a:cubicBezTo>
                  <a:pt x="8" y="22"/>
                  <a:pt x="8" y="22"/>
                  <a:pt x="8" y="22"/>
                </a:cubicBezTo>
                <a:cubicBezTo>
                  <a:pt x="8" y="32"/>
                  <a:pt x="8" y="32"/>
                  <a:pt x="8" y="32"/>
                </a:cubicBezTo>
                <a:cubicBezTo>
                  <a:pt x="13" y="32"/>
                  <a:pt x="13" y="32"/>
                  <a:pt x="13" y="32"/>
                </a:cubicBezTo>
                <a:cubicBezTo>
                  <a:pt x="14" y="32"/>
                  <a:pt x="14" y="32"/>
                  <a:pt x="14" y="32"/>
                </a:cubicBezTo>
                <a:close/>
                <a:moveTo>
                  <a:pt x="27" y="0"/>
                </a:moveTo>
                <a:cubicBezTo>
                  <a:pt x="27" y="0"/>
                  <a:pt x="27" y="0"/>
                  <a:pt x="27" y="0"/>
                </a:cubicBezTo>
                <a:cubicBezTo>
                  <a:pt x="27" y="0"/>
                  <a:pt x="27" y="0"/>
                  <a:pt x="27" y="0"/>
                </a:cubicBezTo>
                <a:cubicBezTo>
                  <a:pt x="64" y="0"/>
                  <a:pt x="64" y="0"/>
                  <a:pt x="64" y="0"/>
                </a:cubicBezTo>
                <a:cubicBezTo>
                  <a:pt x="66" y="0"/>
                  <a:pt x="68" y="2"/>
                  <a:pt x="68" y="4"/>
                </a:cubicBezTo>
                <a:cubicBezTo>
                  <a:pt x="68" y="4"/>
                  <a:pt x="68" y="4"/>
                  <a:pt x="68" y="4"/>
                </a:cubicBezTo>
                <a:cubicBezTo>
                  <a:pt x="68" y="14"/>
                  <a:pt x="68" y="14"/>
                  <a:pt x="68" y="14"/>
                </a:cubicBezTo>
                <a:cubicBezTo>
                  <a:pt x="87" y="14"/>
                  <a:pt x="87" y="14"/>
                  <a:pt x="87" y="14"/>
                </a:cubicBezTo>
                <a:cubicBezTo>
                  <a:pt x="90" y="14"/>
                  <a:pt x="91" y="16"/>
                  <a:pt x="91" y="18"/>
                </a:cubicBezTo>
                <a:cubicBezTo>
                  <a:pt x="91" y="18"/>
                  <a:pt x="91" y="18"/>
                  <a:pt x="91" y="18"/>
                </a:cubicBezTo>
                <a:cubicBezTo>
                  <a:pt x="91" y="36"/>
                  <a:pt x="91" y="36"/>
                  <a:pt x="91" y="36"/>
                </a:cubicBezTo>
                <a:cubicBezTo>
                  <a:pt x="91" y="39"/>
                  <a:pt x="90" y="40"/>
                  <a:pt x="87" y="40"/>
                </a:cubicBezTo>
                <a:cubicBezTo>
                  <a:pt x="87" y="40"/>
                  <a:pt x="87" y="40"/>
                  <a:pt x="87" y="40"/>
                </a:cubicBezTo>
                <a:cubicBezTo>
                  <a:pt x="82" y="40"/>
                  <a:pt x="82" y="40"/>
                  <a:pt x="82" y="40"/>
                </a:cubicBezTo>
                <a:cubicBezTo>
                  <a:pt x="82" y="99"/>
                  <a:pt x="82" y="99"/>
                  <a:pt x="82" y="99"/>
                </a:cubicBezTo>
                <a:cubicBezTo>
                  <a:pt x="82" y="101"/>
                  <a:pt x="80" y="103"/>
                  <a:pt x="78" y="103"/>
                </a:cubicBezTo>
                <a:cubicBezTo>
                  <a:pt x="77" y="103"/>
                  <a:pt x="77" y="103"/>
                  <a:pt x="77" y="103"/>
                </a:cubicBezTo>
                <a:cubicBezTo>
                  <a:pt x="14" y="103"/>
                  <a:pt x="14" y="103"/>
                  <a:pt x="14" y="103"/>
                </a:cubicBezTo>
                <a:cubicBezTo>
                  <a:pt x="11" y="103"/>
                  <a:pt x="10" y="101"/>
                  <a:pt x="10" y="99"/>
                </a:cubicBezTo>
                <a:cubicBezTo>
                  <a:pt x="10" y="99"/>
                  <a:pt x="10" y="99"/>
                  <a:pt x="10" y="99"/>
                </a:cubicBezTo>
                <a:cubicBezTo>
                  <a:pt x="10" y="40"/>
                  <a:pt x="10" y="40"/>
                  <a:pt x="10" y="40"/>
                </a:cubicBezTo>
                <a:cubicBezTo>
                  <a:pt x="4" y="40"/>
                  <a:pt x="4" y="40"/>
                  <a:pt x="4" y="40"/>
                </a:cubicBezTo>
                <a:cubicBezTo>
                  <a:pt x="2" y="40"/>
                  <a:pt x="0" y="39"/>
                  <a:pt x="0" y="36"/>
                </a:cubicBezTo>
                <a:cubicBezTo>
                  <a:pt x="0" y="36"/>
                  <a:pt x="0" y="36"/>
                  <a:pt x="0" y="36"/>
                </a:cubicBezTo>
                <a:cubicBezTo>
                  <a:pt x="0" y="18"/>
                  <a:pt x="0" y="18"/>
                  <a:pt x="0" y="18"/>
                </a:cubicBezTo>
                <a:cubicBezTo>
                  <a:pt x="0" y="16"/>
                  <a:pt x="2" y="14"/>
                  <a:pt x="4" y="14"/>
                </a:cubicBezTo>
                <a:cubicBezTo>
                  <a:pt x="4" y="14"/>
                  <a:pt x="4" y="14"/>
                  <a:pt x="4" y="14"/>
                </a:cubicBezTo>
                <a:cubicBezTo>
                  <a:pt x="23" y="14"/>
                  <a:pt x="23" y="14"/>
                  <a:pt x="23" y="14"/>
                </a:cubicBezTo>
                <a:cubicBezTo>
                  <a:pt x="23" y="4"/>
                  <a:pt x="23" y="4"/>
                  <a:pt x="23" y="4"/>
                </a:cubicBezTo>
                <a:cubicBezTo>
                  <a:pt x="23" y="2"/>
                  <a:pt x="25" y="0"/>
                  <a:pt x="27" y="0"/>
                </a:cubicBezTo>
                <a:close/>
                <a:moveTo>
                  <a:pt x="60" y="8"/>
                </a:moveTo>
                <a:cubicBezTo>
                  <a:pt x="60" y="8"/>
                  <a:pt x="60" y="8"/>
                  <a:pt x="60" y="8"/>
                </a:cubicBezTo>
                <a:cubicBezTo>
                  <a:pt x="31" y="8"/>
                  <a:pt x="31" y="8"/>
                  <a:pt x="31" y="8"/>
                </a:cubicBezTo>
                <a:cubicBezTo>
                  <a:pt x="31" y="13"/>
                  <a:pt x="31" y="13"/>
                  <a:pt x="31" y="13"/>
                </a:cubicBezTo>
                <a:cubicBezTo>
                  <a:pt x="60" y="13"/>
                  <a:pt x="60" y="13"/>
                  <a:pt x="60" y="13"/>
                </a:cubicBezTo>
                <a:cubicBezTo>
                  <a:pt x="60" y="8"/>
                  <a:pt x="60" y="8"/>
                  <a:pt x="60" y="8"/>
                </a:cubicBezTo>
                <a:close/>
                <a:moveTo>
                  <a:pt x="31" y="40"/>
                </a:moveTo>
                <a:cubicBezTo>
                  <a:pt x="31" y="40"/>
                  <a:pt x="31" y="40"/>
                  <a:pt x="31" y="40"/>
                </a:cubicBezTo>
                <a:cubicBezTo>
                  <a:pt x="31" y="86"/>
                  <a:pt x="31" y="86"/>
                  <a:pt x="31" y="86"/>
                </a:cubicBezTo>
                <a:cubicBezTo>
                  <a:pt x="31" y="87"/>
                  <a:pt x="30" y="88"/>
                  <a:pt x="29" y="88"/>
                </a:cubicBezTo>
                <a:cubicBezTo>
                  <a:pt x="28" y="88"/>
                  <a:pt x="27" y="87"/>
                  <a:pt x="27" y="86"/>
                </a:cubicBezTo>
                <a:cubicBezTo>
                  <a:pt x="27" y="40"/>
                  <a:pt x="27" y="40"/>
                  <a:pt x="27" y="40"/>
                </a:cubicBezTo>
                <a:cubicBezTo>
                  <a:pt x="18" y="40"/>
                  <a:pt x="18" y="40"/>
                  <a:pt x="18" y="40"/>
                </a:cubicBezTo>
                <a:cubicBezTo>
                  <a:pt x="18" y="95"/>
                  <a:pt x="18" y="95"/>
                  <a:pt x="18" y="95"/>
                </a:cubicBezTo>
                <a:cubicBezTo>
                  <a:pt x="74" y="95"/>
                  <a:pt x="74" y="95"/>
                  <a:pt x="74" y="95"/>
                </a:cubicBezTo>
                <a:cubicBezTo>
                  <a:pt x="74" y="40"/>
                  <a:pt x="74" y="40"/>
                  <a:pt x="74" y="40"/>
                </a:cubicBezTo>
                <a:cubicBezTo>
                  <a:pt x="64" y="40"/>
                  <a:pt x="64" y="40"/>
                  <a:pt x="64" y="40"/>
                </a:cubicBezTo>
                <a:cubicBezTo>
                  <a:pt x="64" y="86"/>
                  <a:pt x="64" y="86"/>
                  <a:pt x="64" y="86"/>
                </a:cubicBezTo>
                <a:cubicBezTo>
                  <a:pt x="64" y="87"/>
                  <a:pt x="63" y="88"/>
                  <a:pt x="62" y="88"/>
                </a:cubicBezTo>
                <a:cubicBezTo>
                  <a:pt x="61" y="88"/>
                  <a:pt x="60" y="87"/>
                  <a:pt x="60" y="86"/>
                </a:cubicBezTo>
                <a:cubicBezTo>
                  <a:pt x="60" y="40"/>
                  <a:pt x="60" y="40"/>
                  <a:pt x="60" y="40"/>
                </a:cubicBezTo>
                <a:cubicBezTo>
                  <a:pt x="48" y="40"/>
                  <a:pt x="48" y="40"/>
                  <a:pt x="48" y="40"/>
                </a:cubicBezTo>
                <a:cubicBezTo>
                  <a:pt x="48" y="86"/>
                  <a:pt x="48" y="86"/>
                  <a:pt x="48" y="86"/>
                </a:cubicBezTo>
                <a:cubicBezTo>
                  <a:pt x="48" y="87"/>
                  <a:pt x="47" y="88"/>
                  <a:pt x="46" y="88"/>
                </a:cubicBezTo>
                <a:cubicBezTo>
                  <a:pt x="44" y="88"/>
                  <a:pt x="43" y="87"/>
                  <a:pt x="43" y="86"/>
                </a:cubicBezTo>
                <a:cubicBezTo>
                  <a:pt x="43" y="40"/>
                  <a:pt x="43" y="40"/>
                  <a:pt x="43" y="40"/>
                </a:cubicBezTo>
                <a:cubicBezTo>
                  <a:pt x="31" y="40"/>
                  <a:pt x="31" y="40"/>
                  <a:pt x="31" y="40"/>
                </a:cubicBez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27" name="Freeform 30"/>
          <p:cNvSpPr>
            <a:spLocks noEditPoints="1"/>
          </p:cNvSpPr>
          <p:nvPr/>
        </p:nvSpPr>
        <p:spPr bwMode="auto">
          <a:xfrm>
            <a:off x="5935138" y="4231468"/>
            <a:ext cx="224367" cy="279487"/>
          </a:xfrm>
          <a:custGeom>
            <a:avLst/>
            <a:gdLst>
              <a:gd name="T0" fmla="*/ 61 w 81"/>
              <a:gd name="T1" fmla="*/ 25 h 101"/>
              <a:gd name="T2" fmla="*/ 55 w 81"/>
              <a:gd name="T3" fmla="*/ 6 h 101"/>
              <a:gd name="T4" fmla="*/ 40 w 81"/>
              <a:gd name="T5" fmla="*/ 0 h 101"/>
              <a:gd name="T6" fmla="*/ 19 w 81"/>
              <a:gd name="T7" fmla="*/ 21 h 101"/>
              <a:gd name="T8" fmla="*/ 4 w 81"/>
              <a:gd name="T9" fmla="*/ 25 h 101"/>
              <a:gd name="T10" fmla="*/ 0 w 81"/>
              <a:gd name="T11" fmla="*/ 97 h 101"/>
              <a:gd name="T12" fmla="*/ 77 w 81"/>
              <a:gd name="T13" fmla="*/ 101 h 101"/>
              <a:gd name="T14" fmla="*/ 81 w 81"/>
              <a:gd name="T15" fmla="*/ 29 h 101"/>
              <a:gd name="T16" fmla="*/ 57 w 81"/>
              <a:gd name="T17" fmla="*/ 46 h 101"/>
              <a:gd name="T18" fmla="*/ 59 w 81"/>
              <a:gd name="T19" fmla="*/ 45 h 101"/>
              <a:gd name="T20" fmla="*/ 59 w 81"/>
              <a:gd name="T21" fmla="*/ 45 h 101"/>
              <a:gd name="T22" fmla="*/ 61 w 81"/>
              <a:gd name="T23" fmla="*/ 46 h 101"/>
              <a:gd name="T24" fmla="*/ 62 w 81"/>
              <a:gd name="T25" fmla="*/ 48 h 101"/>
              <a:gd name="T26" fmla="*/ 61 w 81"/>
              <a:gd name="T27" fmla="*/ 50 h 101"/>
              <a:gd name="T28" fmla="*/ 57 w 81"/>
              <a:gd name="T29" fmla="*/ 50 h 101"/>
              <a:gd name="T30" fmla="*/ 56 w 81"/>
              <a:gd name="T31" fmla="*/ 48 h 101"/>
              <a:gd name="T32" fmla="*/ 57 w 81"/>
              <a:gd name="T33" fmla="*/ 46 h 101"/>
              <a:gd name="T34" fmla="*/ 24 w 81"/>
              <a:gd name="T35" fmla="*/ 21 h 101"/>
              <a:gd name="T36" fmla="*/ 40 w 81"/>
              <a:gd name="T37" fmla="*/ 5 h 101"/>
              <a:gd name="T38" fmla="*/ 52 w 81"/>
              <a:gd name="T39" fmla="*/ 10 h 101"/>
              <a:gd name="T40" fmla="*/ 57 w 81"/>
              <a:gd name="T41" fmla="*/ 25 h 101"/>
              <a:gd name="T42" fmla="*/ 24 w 81"/>
              <a:gd name="T43" fmla="*/ 21 h 101"/>
              <a:gd name="T44" fmla="*/ 19 w 81"/>
              <a:gd name="T45" fmla="*/ 46 h 101"/>
              <a:gd name="T46" fmla="*/ 21 w 81"/>
              <a:gd name="T47" fmla="*/ 45 h 101"/>
              <a:gd name="T48" fmla="*/ 22 w 81"/>
              <a:gd name="T49" fmla="*/ 45 h 101"/>
              <a:gd name="T50" fmla="*/ 24 w 81"/>
              <a:gd name="T51" fmla="*/ 46 h 101"/>
              <a:gd name="T52" fmla="*/ 24 w 81"/>
              <a:gd name="T53" fmla="*/ 50 h 101"/>
              <a:gd name="T54" fmla="*/ 21 w 81"/>
              <a:gd name="T55" fmla="*/ 51 h 101"/>
              <a:gd name="T56" fmla="*/ 19 w 81"/>
              <a:gd name="T57" fmla="*/ 50 h 101"/>
              <a:gd name="T58" fmla="*/ 19 w 81"/>
              <a:gd name="T59" fmla="*/ 46 h 101"/>
              <a:gd name="T60" fmla="*/ 73 w 81"/>
              <a:gd name="T61" fmla="*/ 93 h 101"/>
              <a:gd name="T62" fmla="*/ 8 w 81"/>
              <a:gd name="T63" fmla="*/ 33 h 101"/>
              <a:gd name="T64" fmla="*/ 19 w 81"/>
              <a:gd name="T65" fmla="*/ 41 h 101"/>
              <a:gd name="T66" fmla="*/ 16 w 81"/>
              <a:gd name="T67" fmla="*/ 42 h 101"/>
              <a:gd name="T68" fmla="*/ 16 w 81"/>
              <a:gd name="T69" fmla="*/ 53 h 101"/>
              <a:gd name="T70" fmla="*/ 21 w 81"/>
              <a:gd name="T71" fmla="*/ 56 h 101"/>
              <a:gd name="T72" fmla="*/ 27 w 81"/>
              <a:gd name="T73" fmla="*/ 53 h 101"/>
              <a:gd name="T74" fmla="*/ 27 w 81"/>
              <a:gd name="T75" fmla="*/ 42 h 101"/>
              <a:gd name="T76" fmla="*/ 24 w 81"/>
              <a:gd name="T77" fmla="*/ 41 h 101"/>
              <a:gd name="T78" fmla="*/ 57 w 81"/>
              <a:gd name="T79" fmla="*/ 33 h 101"/>
              <a:gd name="T80" fmla="*/ 54 w 81"/>
              <a:gd name="T81" fmla="*/ 42 h 101"/>
              <a:gd name="T82" fmla="*/ 51 w 81"/>
              <a:gd name="T83" fmla="*/ 48 h 101"/>
              <a:gd name="T84" fmla="*/ 54 w 81"/>
              <a:gd name="T85" fmla="*/ 53 h 101"/>
              <a:gd name="T86" fmla="*/ 64 w 81"/>
              <a:gd name="T87" fmla="*/ 53 h 101"/>
              <a:gd name="T88" fmla="*/ 67 w 81"/>
              <a:gd name="T89" fmla="*/ 48 h 101"/>
              <a:gd name="T90" fmla="*/ 61 w 81"/>
              <a:gd name="T91" fmla="*/ 41 h 101"/>
              <a:gd name="T92" fmla="*/ 73 w 81"/>
              <a:gd name="T9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01">
                <a:moveTo>
                  <a:pt x="77" y="25"/>
                </a:moveTo>
                <a:cubicBezTo>
                  <a:pt x="61" y="25"/>
                  <a:pt x="61" y="25"/>
                  <a:pt x="61" y="25"/>
                </a:cubicBezTo>
                <a:cubicBezTo>
                  <a:pt x="61" y="21"/>
                  <a:pt x="61" y="21"/>
                  <a:pt x="61" y="21"/>
                </a:cubicBezTo>
                <a:cubicBezTo>
                  <a:pt x="61" y="15"/>
                  <a:pt x="59" y="10"/>
                  <a:pt x="55" y="6"/>
                </a:cubicBezTo>
                <a:cubicBezTo>
                  <a:pt x="55" y="6"/>
                  <a:pt x="55" y="6"/>
                  <a:pt x="55" y="6"/>
                </a:cubicBezTo>
                <a:cubicBezTo>
                  <a:pt x="51" y="2"/>
                  <a:pt x="46" y="0"/>
                  <a:pt x="40" y="0"/>
                </a:cubicBezTo>
                <a:cubicBezTo>
                  <a:pt x="34" y="0"/>
                  <a:pt x="29" y="2"/>
                  <a:pt x="25" y="6"/>
                </a:cubicBezTo>
                <a:cubicBezTo>
                  <a:pt x="21" y="10"/>
                  <a:pt x="19" y="15"/>
                  <a:pt x="19" y="21"/>
                </a:cubicBezTo>
                <a:cubicBezTo>
                  <a:pt x="19" y="25"/>
                  <a:pt x="19" y="25"/>
                  <a:pt x="19" y="25"/>
                </a:cubicBezTo>
                <a:cubicBezTo>
                  <a:pt x="4" y="25"/>
                  <a:pt x="4" y="25"/>
                  <a:pt x="4" y="25"/>
                </a:cubicBezTo>
                <a:cubicBezTo>
                  <a:pt x="2" y="25"/>
                  <a:pt x="0" y="27"/>
                  <a:pt x="0" y="29"/>
                </a:cubicBezTo>
                <a:cubicBezTo>
                  <a:pt x="0" y="97"/>
                  <a:pt x="0" y="97"/>
                  <a:pt x="0" y="97"/>
                </a:cubicBezTo>
                <a:cubicBezTo>
                  <a:pt x="0" y="99"/>
                  <a:pt x="2" y="101"/>
                  <a:pt x="4" y="101"/>
                </a:cubicBezTo>
                <a:cubicBezTo>
                  <a:pt x="77" y="101"/>
                  <a:pt x="77" y="101"/>
                  <a:pt x="77" y="101"/>
                </a:cubicBezTo>
                <a:cubicBezTo>
                  <a:pt x="79" y="101"/>
                  <a:pt x="81" y="99"/>
                  <a:pt x="81" y="97"/>
                </a:cubicBezTo>
                <a:cubicBezTo>
                  <a:pt x="81" y="29"/>
                  <a:pt x="81" y="29"/>
                  <a:pt x="81" y="29"/>
                </a:cubicBezTo>
                <a:cubicBezTo>
                  <a:pt x="81" y="27"/>
                  <a:pt x="79" y="25"/>
                  <a:pt x="77" y="25"/>
                </a:cubicBezTo>
                <a:close/>
                <a:moveTo>
                  <a:pt x="57" y="46"/>
                </a:moveTo>
                <a:cubicBezTo>
                  <a:pt x="57" y="46"/>
                  <a:pt x="57" y="46"/>
                  <a:pt x="57" y="46"/>
                </a:cubicBezTo>
                <a:cubicBezTo>
                  <a:pt x="57" y="45"/>
                  <a:pt x="58" y="45"/>
                  <a:pt x="59" y="45"/>
                </a:cubicBezTo>
                <a:cubicBezTo>
                  <a:pt x="59" y="45"/>
                  <a:pt x="59" y="45"/>
                  <a:pt x="59" y="45"/>
                </a:cubicBezTo>
                <a:cubicBezTo>
                  <a:pt x="59" y="45"/>
                  <a:pt x="59" y="45"/>
                  <a:pt x="59" y="45"/>
                </a:cubicBezTo>
                <a:cubicBezTo>
                  <a:pt x="60" y="45"/>
                  <a:pt x="61" y="45"/>
                  <a:pt x="61" y="46"/>
                </a:cubicBezTo>
                <a:cubicBezTo>
                  <a:pt x="61" y="46"/>
                  <a:pt x="61" y="46"/>
                  <a:pt x="61" y="46"/>
                </a:cubicBezTo>
                <a:cubicBezTo>
                  <a:pt x="61" y="46"/>
                  <a:pt x="61" y="46"/>
                  <a:pt x="61" y="46"/>
                </a:cubicBezTo>
                <a:cubicBezTo>
                  <a:pt x="62" y="46"/>
                  <a:pt x="62" y="47"/>
                  <a:pt x="62" y="48"/>
                </a:cubicBezTo>
                <a:cubicBezTo>
                  <a:pt x="62" y="49"/>
                  <a:pt x="62" y="49"/>
                  <a:pt x="61" y="50"/>
                </a:cubicBezTo>
                <a:cubicBezTo>
                  <a:pt x="61" y="50"/>
                  <a:pt x="61" y="50"/>
                  <a:pt x="61" y="50"/>
                </a:cubicBezTo>
                <a:cubicBezTo>
                  <a:pt x="61" y="50"/>
                  <a:pt x="60" y="51"/>
                  <a:pt x="59" y="51"/>
                </a:cubicBezTo>
                <a:cubicBezTo>
                  <a:pt x="58" y="51"/>
                  <a:pt x="57" y="50"/>
                  <a:pt x="57" y="50"/>
                </a:cubicBezTo>
                <a:cubicBezTo>
                  <a:pt x="57" y="50"/>
                  <a:pt x="57" y="50"/>
                  <a:pt x="57" y="50"/>
                </a:cubicBezTo>
                <a:cubicBezTo>
                  <a:pt x="56" y="49"/>
                  <a:pt x="56" y="49"/>
                  <a:pt x="56" y="48"/>
                </a:cubicBezTo>
                <a:cubicBezTo>
                  <a:pt x="56" y="47"/>
                  <a:pt x="56" y="46"/>
                  <a:pt x="57" y="46"/>
                </a:cubicBezTo>
                <a:cubicBezTo>
                  <a:pt x="57" y="46"/>
                  <a:pt x="57" y="46"/>
                  <a:pt x="57" y="46"/>
                </a:cubicBezTo>
                <a:close/>
                <a:moveTo>
                  <a:pt x="24" y="21"/>
                </a:moveTo>
                <a:cubicBezTo>
                  <a:pt x="24" y="21"/>
                  <a:pt x="24" y="21"/>
                  <a:pt x="24" y="21"/>
                </a:cubicBezTo>
                <a:cubicBezTo>
                  <a:pt x="24" y="17"/>
                  <a:pt x="26" y="13"/>
                  <a:pt x="29" y="10"/>
                </a:cubicBezTo>
                <a:cubicBezTo>
                  <a:pt x="32" y="7"/>
                  <a:pt x="36" y="5"/>
                  <a:pt x="40" y="5"/>
                </a:cubicBezTo>
                <a:cubicBezTo>
                  <a:pt x="45" y="5"/>
                  <a:pt x="49" y="7"/>
                  <a:pt x="52" y="10"/>
                </a:cubicBezTo>
                <a:cubicBezTo>
                  <a:pt x="52" y="10"/>
                  <a:pt x="52" y="10"/>
                  <a:pt x="52" y="10"/>
                </a:cubicBezTo>
                <a:cubicBezTo>
                  <a:pt x="55" y="13"/>
                  <a:pt x="57" y="17"/>
                  <a:pt x="57" y="21"/>
                </a:cubicBezTo>
                <a:cubicBezTo>
                  <a:pt x="57" y="25"/>
                  <a:pt x="57" y="25"/>
                  <a:pt x="57" y="25"/>
                </a:cubicBezTo>
                <a:cubicBezTo>
                  <a:pt x="24" y="25"/>
                  <a:pt x="24" y="25"/>
                  <a:pt x="24" y="25"/>
                </a:cubicBezTo>
                <a:cubicBezTo>
                  <a:pt x="24" y="21"/>
                  <a:pt x="24" y="21"/>
                  <a:pt x="24" y="21"/>
                </a:cubicBezTo>
                <a:close/>
                <a:moveTo>
                  <a:pt x="19" y="46"/>
                </a:moveTo>
                <a:cubicBezTo>
                  <a:pt x="19" y="46"/>
                  <a:pt x="19" y="46"/>
                  <a:pt x="19" y="46"/>
                </a:cubicBezTo>
                <a:cubicBezTo>
                  <a:pt x="19" y="46"/>
                  <a:pt x="19" y="46"/>
                  <a:pt x="19" y="46"/>
                </a:cubicBezTo>
                <a:cubicBezTo>
                  <a:pt x="20" y="45"/>
                  <a:pt x="21" y="45"/>
                  <a:pt x="21" y="45"/>
                </a:cubicBezTo>
                <a:cubicBezTo>
                  <a:pt x="21" y="45"/>
                  <a:pt x="21" y="45"/>
                  <a:pt x="21" y="45"/>
                </a:cubicBezTo>
                <a:cubicBezTo>
                  <a:pt x="22" y="45"/>
                  <a:pt x="22" y="45"/>
                  <a:pt x="22" y="45"/>
                </a:cubicBezTo>
                <a:cubicBezTo>
                  <a:pt x="22" y="45"/>
                  <a:pt x="23" y="45"/>
                  <a:pt x="24" y="46"/>
                </a:cubicBezTo>
                <a:cubicBezTo>
                  <a:pt x="24" y="46"/>
                  <a:pt x="24" y="46"/>
                  <a:pt x="24" y="46"/>
                </a:cubicBezTo>
                <a:cubicBezTo>
                  <a:pt x="24" y="46"/>
                  <a:pt x="24" y="47"/>
                  <a:pt x="24" y="48"/>
                </a:cubicBezTo>
                <a:cubicBezTo>
                  <a:pt x="24" y="49"/>
                  <a:pt x="24" y="49"/>
                  <a:pt x="24" y="50"/>
                </a:cubicBezTo>
                <a:cubicBezTo>
                  <a:pt x="24" y="50"/>
                  <a:pt x="24" y="50"/>
                  <a:pt x="24" y="50"/>
                </a:cubicBezTo>
                <a:cubicBezTo>
                  <a:pt x="23" y="50"/>
                  <a:pt x="22" y="51"/>
                  <a:pt x="21" y="51"/>
                </a:cubicBezTo>
                <a:cubicBezTo>
                  <a:pt x="21" y="51"/>
                  <a:pt x="20" y="50"/>
                  <a:pt x="19" y="50"/>
                </a:cubicBezTo>
                <a:cubicBezTo>
                  <a:pt x="19" y="50"/>
                  <a:pt x="19" y="50"/>
                  <a:pt x="19" y="50"/>
                </a:cubicBezTo>
                <a:cubicBezTo>
                  <a:pt x="19" y="49"/>
                  <a:pt x="19" y="49"/>
                  <a:pt x="19" y="48"/>
                </a:cubicBezTo>
                <a:cubicBezTo>
                  <a:pt x="19" y="47"/>
                  <a:pt x="19" y="46"/>
                  <a:pt x="19" y="46"/>
                </a:cubicBezTo>
                <a:close/>
                <a:moveTo>
                  <a:pt x="73" y="93"/>
                </a:moveTo>
                <a:cubicBezTo>
                  <a:pt x="73" y="93"/>
                  <a:pt x="73" y="93"/>
                  <a:pt x="73" y="93"/>
                </a:cubicBezTo>
                <a:cubicBezTo>
                  <a:pt x="8" y="93"/>
                  <a:pt x="8" y="93"/>
                  <a:pt x="8" y="93"/>
                </a:cubicBezTo>
                <a:cubicBezTo>
                  <a:pt x="8" y="33"/>
                  <a:pt x="8" y="33"/>
                  <a:pt x="8" y="33"/>
                </a:cubicBezTo>
                <a:cubicBezTo>
                  <a:pt x="19" y="33"/>
                  <a:pt x="19" y="33"/>
                  <a:pt x="19" y="33"/>
                </a:cubicBezTo>
                <a:cubicBezTo>
                  <a:pt x="19" y="41"/>
                  <a:pt x="19" y="41"/>
                  <a:pt x="19" y="41"/>
                </a:cubicBezTo>
                <a:cubicBezTo>
                  <a:pt x="18" y="41"/>
                  <a:pt x="17" y="42"/>
                  <a:pt x="16" y="42"/>
                </a:cubicBezTo>
                <a:cubicBezTo>
                  <a:pt x="16" y="42"/>
                  <a:pt x="16" y="42"/>
                  <a:pt x="16" y="42"/>
                </a:cubicBezTo>
                <a:cubicBezTo>
                  <a:pt x="15" y="44"/>
                  <a:pt x="14" y="46"/>
                  <a:pt x="14" y="48"/>
                </a:cubicBezTo>
                <a:cubicBezTo>
                  <a:pt x="14" y="50"/>
                  <a:pt x="15" y="52"/>
                  <a:pt x="16" y="53"/>
                </a:cubicBezTo>
                <a:cubicBezTo>
                  <a:pt x="16" y="53"/>
                  <a:pt x="16" y="53"/>
                  <a:pt x="16" y="53"/>
                </a:cubicBezTo>
                <a:cubicBezTo>
                  <a:pt x="17" y="55"/>
                  <a:pt x="19" y="56"/>
                  <a:pt x="21" y="56"/>
                </a:cubicBezTo>
                <a:cubicBezTo>
                  <a:pt x="24" y="56"/>
                  <a:pt x="25" y="55"/>
                  <a:pt x="27" y="53"/>
                </a:cubicBezTo>
                <a:cubicBezTo>
                  <a:pt x="27" y="53"/>
                  <a:pt x="27" y="53"/>
                  <a:pt x="27" y="53"/>
                </a:cubicBezTo>
                <a:cubicBezTo>
                  <a:pt x="28" y="52"/>
                  <a:pt x="29" y="50"/>
                  <a:pt x="29" y="48"/>
                </a:cubicBezTo>
                <a:cubicBezTo>
                  <a:pt x="29" y="46"/>
                  <a:pt x="28" y="44"/>
                  <a:pt x="27" y="42"/>
                </a:cubicBezTo>
                <a:cubicBezTo>
                  <a:pt x="27" y="42"/>
                  <a:pt x="27" y="42"/>
                  <a:pt x="27" y="42"/>
                </a:cubicBezTo>
                <a:cubicBezTo>
                  <a:pt x="26" y="42"/>
                  <a:pt x="25" y="41"/>
                  <a:pt x="24" y="41"/>
                </a:cubicBezTo>
                <a:cubicBezTo>
                  <a:pt x="24" y="33"/>
                  <a:pt x="24" y="33"/>
                  <a:pt x="24" y="33"/>
                </a:cubicBezTo>
                <a:cubicBezTo>
                  <a:pt x="57" y="33"/>
                  <a:pt x="57" y="33"/>
                  <a:pt x="57" y="33"/>
                </a:cubicBezTo>
                <a:cubicBezTo>
                  <a:pt x="57" y="41"/>
                  <a:pt x="57" y="41"/>
                  <a:pt x="57" y="41"/>
                </a:cubicBezTo>
                <a:cubicBezTo>
                  <a:pt x="56" y="41"/>
                  <a:pt x="55" y="42"/>
                  <a:pt x="54" y="42"/>
                </a:cubicBezTo>
                <a:cubicBezTo>
                  <a:pt x="54" y="42"/>
                  <a:pt x="54" y="42"/>
                  <a:pt x="54" y="42"/>
                </a:cubicBezTo>
                <a:cubicBezTo>
                  <a:pt x="52" y="44"/>
                  <a:pt x="51" y="46"/>
                  <a:pt x="51" y="48"/>
                </a:cubicBezTo>
                <a:cubicBezTo>
                  <a:pt x="51" y="50"/>
                  <a:pt x="52" y="52"/>
                  <a:pt x="53" y="53"/>
                </a:cubicBezTo>
                <a:cubicBezTo>
                  <a:pt x="54" y="53"/>
                  <a:pt x="54" y="53"/>
                  <a:pt x="54" y="53"/>
                </a:cubicBezTo>
                <a:cubicBezTo>
                  <a:pt x="55" y="55"/>
                  <a:pt x="57" y="56"/>
                  <a:pt x="59" y="56"/>
                </a:cubicBezTo>
                <a:cubicBezTo>
                  <a:pt x="61" y="56"/>
                  <a:pt x="63" y="55"/>
                  <a:pt x="64" y="53"/>
                </a:cubicBezTo>
                <a:cubicBezTo>
                  <a:pt x="64" y="53"/>
                  <a:pt x="64" y="53"/>
                  <a:pt x="64" y="53"/>
                </a:cubicBezTo>
                <a:cubicBezTo>
                  <a:pt x="66" y="52"/>
                  <a:pt x="67" y="50"/>
                  <a:pt x="67" y="48"/>
                </a:cubicBezTo>
                <a:cubicBezTo>
                  <a:pt x="67" y="46"/>
                  <a:pt x="66" y="44"/>
                  <a:pt x="64" y="42"/>
                </a:cubicBezTo>
                <a:cubicBezTo>
                  <a:pt x="64" y="42"/>
                  <a:pt x="63" y="41"/>
                  <a:pt x="61" y="41"/>
                </a:cubicBezTo>
                <a:cubicBezTo>
                  <a:pt x="61" y="33"/>
                  <a:pt x="61" y="33"/>
                  <a:pt x="61" y="33"/>
                </a:cubicBezTo>
                <a:cubicBezTo>
                  <a:pt x="73" y="33"/>
                  <a:pt x="73" y="33"/>
                  <a:pt x="73" y="33"/>
                </a:cubicBezTo>
                <a:cubicBezTo>
                  <a:pt x="73" y="93"/>
                  <a:pt x="73" y="93"/>
                  <a:pt x="73" y="93"/>
                </a:cubicBez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lumMod val="50000"/>
                </a:srgbClr>
              </a:solidFill>
              <a:effectLst/>
              <a:uLnTx/>
              <a:uFillTx/>
              <a:cs typeface="+mn-ea"/>
              <a:sym typeface="+mn-lt"/>
            </a:endParaRPr>
          </a:p>
        </p:txBody>
      </p:sp>
      <p:sp>
        <p:nvSpPr>
          <p:cNvPr id="34" name="矩形 33"/>
          <p:cNvSpPr/>
          <p:nvPr/>
        </p:nvSpPr>
        <p:spPr>
          <a:xfrm>
            <a:off x="116175" y="948809"/>
            <a:ext cx="4339650" cy="369332"/>
          </a:xfrm>
          <a:prstGeom prst="rect">
            <a:avLst/>
          </a:prstGeom>
        </p:spPr>
        <p:txBody>
          <a:bodyPr wrap="none">
            <a:spAutoFit/>
          </a:bodyPr>
          <a:lstStyle/>
          <a:p>
            <a:r>
              <a:rPr lang="zh-CN" altLang="en-US" b="1" dirty="0" smtClean="0">
                <a:solidFill>
                  <a:srgbClr val="A1CE3A"/>
                </a:solidFill>
              </a:rPr>
              <a:t>（一）</a:t>
            </a:r>
            <a:r>
              <a:rPr lang="zh-CN" altLang="zh-CN" b="1" dirty="0" smtClean="0">
                <a:solidFill>
                  <a:srgbClr val="A1CE3A"/>
                </a:solidFill>
              </a:rPr>
              <a:t>、精准理解会计的概念和职能职责</a:t>
            </a:r>
            <a:endParaRPr lang="zh-CN" altLang="zh-CN" b="1" dirty="0">
              <a:solidFill>
                <a:srgbClr val="A1CE3A"/>
              </a:solidFill>
            </a:endParaRPr>
          </a:p>
        </p:txBody>
      </p:sp>
      <p:cxnSp>
        <p:nvCxnSpPr>
          <p:cNvPr id="35" name="直接连接符 34"/>
          <p:cNvCxnSpPr/>
          <p:nvPr/>
        </p:nvCxnSpPr>
        <p:spPr>
          <a:xfrm>
            <a:off x="253104" y="1347050"/>
            <a:ext cx="4109346" cy="15025"/>
          </a:xfrm>
          <a:prstGeom prst="line">
            <a:avLst/>
          </a:prstGeom>
          <a:ln>
            <a:solidFill>
              <a:srgbClr val="A1CE3A"/>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569952" y="1548884"/>
            <a:ext cx="2382798" cy="1015663"/>
          </a:xfrm>
          <a:prstGeom prst="rect">
            <a:avLst/>
          </a:prstGeom>
        </p:spPr>
        <p:txBody>
          <a:bodyPr wrap="square">
            <a:spAutoFit/>
          </a:bodyPr>
          <a:lstStyle/>
          <a:p>
            <a:r>
              <a:rPr lang="zh-CN" altLang="zh-CN" sz="1200" b="1" dirty="0" smtClean="0">
                <a:solidFill>
                  <a:srgbClr val="A1CE3A"/>
                </a:solidFill>
                <a:latin typeface="+mn-ea"/>
              </a:rPr>
              <a:t>政府会计</a:t>
            </a:r>
            <a:r>
              <a:rPr lang="zh-CN" altLang="en-US" sz="1200" b="1" dirty="0" smtClean="0">
                <a:solidFill>
                  <a:srgbClr val="A1CE3A"/>
                </a:solidFill>
                <a:latin typeface="+mn-ea"/>
              </a:rPr>
              <a:t>：</a:t>
            </a:r>
            <a:endParaRPr lang="en-US" altLang="zh-CN" sz="1200" b="1" dirty="0" smtClean="0">
              <a:solidFill>
                <a:srgbClr val="A1CE3A"/>
              </a:solidFill>
              <a:latin typeface="+mn-ea"/>
            </a:endParaRPr>
          </a:p>
          <a:p>
            <a:r>
              <a:rPr lang="zh-CN" altLang="zh-CN" sz="1200" dirty="0" smtClean="0">
                <a:solidFill>
                  <a:schemeClr val="bg1"/>
                </a:solidFill>
                <a:latin typeface="+mn-ea"/>
              </a:rPr>
              <a:t>是指用于</a:t>
            </a:r>
            <a:r>
              <a:rPr lang="zh-CN" altLang="zh-CN" sz="1200" b="1" dirty="0" smtClean="0">
                <a:solidFill>
                  <a:schemeClr val="bg1"/>
                </a:solidFill>
                <a:latin typeface="+mn-ea"/>
              </a:rPr>
              <a:t>确认、计量、记录和报告</a:t>
            </a:r>
            <a:r>
              <a:rPr lang="zh-CN" altLang="zh-CN" sz="1200" dirty="0" smtClean="0">
                <a:solidFill>
                  <a:schemeClr val="bg1"/>
                </a:solidFill>
                <a:latin typeface="+mn-ea"/>
              </a:rPr>
              <a:t>政府和事业单位财务收支活动及其受托责任的履行情况的会计体系。</a:t>
            </a:r>
            <a:endParaRPr lang="zh-CN" altLang="en-US" sz="1200" dirty="0">
              <a:solidFill>
                <a:schemeClr val="bg1"/>
              </a:solidFill>
              <a:latin typeface="+mn-ea"/>
            </a:endParaRPr>
          </a:p>
        </p:txBody>
      </p:sp>
      <p:sp>
        <p:nvSpPr>
          <p:cNvPr id="40" name="Rectangle 3"/>
          <p:cNvSpPr txBox="1">
            <a:spLocks noChangeArrowheads="1"/>
          </p:cNvSpPr>
          <p:nvPr/>
        </p:nvSpPr>
        <p:spPr bwMode="auto">
          <a:xfrm>
            <a:off x="3289893" y="1514475"/>
            <a:ext cx="2634657" cy="1054777"/>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zh-CN" altLang="zh-CN" sz="1200" b="1" dirty="0">
                <a:solidFill>
                  <a:srgbClr val="A1CE3A"/>
                </a:solidFill>
                <a:latin typeface="+mn-ea"/>
                <a:ea typeface="+mn-ea"/>
              </a:rPr>
              <a:t>预算会</a:t>
            </a:r>
            <a:r>
              <a:rPr lang="zh-CN" altLang="zh-CN" sz="1200" b="1" dirty="0" smtClean="0">
                <a:solidFill>
                  <a:srgbClr val="A1CE3A"/>
                </a:solidFill>
                <a:latin typeface="+mn-ea"/>
                <a:ea typeface="+mn-ea"/>
              </a:rPr>
              <a:t>计</a:t>
            </a:r>
            <a:r>
              <a:rPr lang="zh-CN" altLang="en-US" sz="1200" b="1" dirty="0" smtClean="0">
                <a:solidFill>
                  <a:srgbClr val="A1CE3A"/>
                </a:solidFill>
                <a:latin typeface="+mn-ea"/>
                <a:ea typeface="+mn-ea"/>
              </a:rPr>
              <a:t>：</a:t>
            </a:r>
            <a:endParaRPr lang="en-US" altLang="zh-CN" sz="1200" b="1" dirty="0" smtClean="0">
              <a:solidFill>
                <a:srgbClr val="A1CE3A"/>
              </a:solidFill>
              <a:latin typeface="+mn-ea"/>
              <a:ea typeface="+mn-ea"/>
            </a:endParaRPr>
          </a:p>
          <a:p>
            <a:pPr marL="0" indent="0">
              <a:defRPr/>
            </a:pPr>
            <a:r>
              <a:rPr lang="zh-CN" altLang="zh-CN" sz="1200" dirty="0" smtClean="0">
                <a:solidFill>
                  <a:schemeClr val="bg1"/>
                </a:solidFill>
                <a:latin typeface="+mn-ea"/>
                <a:ea typeface="+mn-ea"/>
              </a:rPr>
              <a:t>是</a:t>
            </a:r>
            <a:r>
              <a:rPr lang="zh-CN" altLang="zh-CN" sz="1200" dirty="0">
                <a:solidFill>
                  <a:schemeClr val="bg1"/>
                </a:solidFill>
                <a:latin typeface="+mn-ea"/>
                <a:ea typeface="+mn-ea"/>
              </a:rPr>
              <a:t>指以收付实现制为基础对政府会计主体</a:t>
            </a:r>
            <a:r>
              <a:rPr lang="zh-CN" altLang="zh-CN" sz="1200" b="1" dirty="0">
                <a:solidFill>
                  <a:schemeClr val="bg1"/>
                </a:solidFill>
                <a:latin typeface="+mn-ea"/>
                <a:ea typeface="+mn-ea"/>
              </a:rPr>
              <a:t>预算执行</a:t>
            </a:r>
            <a:r>
              <a:rPr lang="zh-CN" altLang="zh-CN" sz="1200" dirty="0">
                <a:solidFill>
                  <a:schemeClr val="bg1"/>
                </a:solidFill>
                <a:latin typeface="+mn-ea"/>
                <a:ea typeface="+mn-ea"/>
              </a:rPr>
              <a:t>过程中发生的全部收支进行会计核算，主要反映和监督预算收支执行情况的会计。</a:t>
            </a:r>
            <a:endParaRPr lang="en-US" sz="1200" b="1" dirty="0">
              <a:solidFill>
                <a:schemeClr val="bg1"/>
              </a:solidFill>
              <a:latin typeface="+mn-ea"/>
              <a:ea typeface="+mn-ea"/>
              <a:cs typeface="+mn-ea"/>
              <a:sym typeface="+mn-lt"/>
            </a:endParaRPr>
          </a:p>
        </p:txBody>
      </p:sp>
      <p:sp>
        <p:nvSpPr>
          <p:cNvPr id="41" name="矩形 40"/>
          <p:cNvSpPr/>
          <p:nvPr/>
        </p:nvSpPr>
        <p:spPr>
          <a:xfrm>
            <a:off x="6153150" y="1500485"/>
            <a:ext cx="2952750" cy="1015663"/>
          </a:xfrm>
          <a:prstGeom prst="rect">
            <a:avLst/>
          </a:prstGeom>
        </p:spPr>
        <p:txBody>
          <a:bodyPr wrap="square">
            <a:spAutoFit/>
          </a:bodyPr>
          <a:lstStyle/>
          <a:p>
            <a:r>
              <a:rPr lang="zh-CN" altLang="zh-CN" sz="1200" b="1" dirty="0" smtClean="0">
                <a:solidFill>
                  <a:srgbClr val="A1CE3A"/>
                </a:solidFill>
                <a:latin typeface="+mn-ea"/>
              </a:rPr>
              <a:t>财务会</a:t>
            </a:r>
            <a:r>
              <a:rPr lang="zh-CN" altLang="zh-CN" sz="1200" b="1" dirty="0" smtClean="0">
                <a:solidFill>
                  <a:srgbClr val="A1CE3A"/>
                </a:solidFill>
                <a:latin typeface="+mn-ea"/>
              </a:rPr>
              <a:t>计</a:t>
            </a:r>
            <a:r>
              <a:rPr lang="en-US" altLang="zh-CN" sz="1200" b="1" dirty="0" smtClean="0">
                <a:solidFill>
                  <a:srgbClr val="A1CE3A"/>
                </a:solidFill>
                <a:latin typeface="+mn-ea"/>
              </a:rPr>
              <a:t>:</a:t>
            </a:r>
          </a:p>
          <a:p>
            <a:r>
              <a:rPr lang="zh-CN" altLang="zh-CN" sz="1200" dirty="0" smtClean="0">
                <a:solidFill>
                  <a:schemeClr val="bg1"/>
                </a:solidFill>
                <a:latin typeface="+mn-ea"/>
              </a:rPr>
              <a:t>是</a:t>
            </a:r>
            <a:r>
              <a:rPr lang="zh-CN" altLang="zh-CN" sz="1200" dirty="0" smtClean="0">
                <a:solidFill>
                  <a:schemeClr val="bg1"/>
                </a:solidFill>
                <a:latin typeface="+mn-ea"/>
              </a:rPr>
              <a:t>指以权责发生制为基础对政府会计主体发生的</a:t>
            </a:r>
            <a:r>
              <a:rPr lang="zh-CN" altLang="zh-CN" sz="1200" b="1" dirty="0" smtClean="0">
                <a:solidFill>
                  <a:schemeClr val="bg1"/>
                </a:solidFill>
                <a:latin typeface="+mn-ea"/>
              </a:rPr>
              <a:t>各项经济业务或者事项</a:t>
            </a:r>
            <a:r>
              <a:rPr lang="zh-CN" altLang="zh-CN" sz="1200" dirty="0" smtClean="0">
                <a:solidFill>
                  <a:schemeClr val="bg1"/>
                </a:solidFill>
                <a:latin typeface="+mn-ea"/>
              </a:rPr>
              <a:t>进行会计核算，主要反映和监督政府会计主体财务状况、运行情况和现金流量等的会计。</a:t>
            </a:r>
            <a:endParaRPr lang="zh-CN" altLang="en-US" sz="1200" dirty="0">
              <a:solidFill>
                <a:schemeClr val="bg1"/>
              </a:solidFill>
              <a:latin typeface="+mn-ea"/>
            </a:endParaRPr>
          </a:p>
        </p:txBody>
      </p:sp>
      <p:sp>
        <p:nvSpPr>
          <p:cNvPr id="42" name="Rectangle 3"/>
          <p:cNvSpPr txBox="1">
            <a:spLocks noChangeArrowheads="1"/>
          </p:cNvSpPr>
          <p:nvPr/>
        </p:nvSpPr>
        <p:spPr bwMode="auto">
          <a:xfrm>
            <a:off x="533786" y="5334981"/>
            <a:ext cx="2428490" cy="1054777"/>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zh-CN" altLang="zh-CN" sz="1200" b="1" dirty="0">
                <a:solidFill>
                  <a:srgbClr val="A1CE3A"/>
                </a:solidFill>
                <a:latin typeface="+mn-ea"/>
                <a:ea typeface="+mn-ea"/>
              </a:rPr>
              <a:t>会计主</a:t>
            </a:r>
            <a:r>
              <a:rPr lang="zh-CN" altLang="zh-CN" sz="1200" b="1" dirty="0" smtClean="0">
                <a:solidFill>
                  <a:srgbClr val="A1CE3A"/>
                </a:solidFill>
                <a:latin typeface="+mn-ea"/>
                <a:ea typeface="+mn-ea"/>
              </a:rPr>
              <a:t>体</a:t>
            </a:r>
            <a:r>
              <a:rPr lang="zh-CN" altLang="en-US" sz="1200" b="1" dirty="0" smtClean="0">
                <a:solidFill>
                  <a:srgbClr val="A1CE3A"/>
                </a:solidFill>
                <a:latin typeface="+mn-ea"/>
                <a:ea typeface="+mn-ea"/>
              </a:rPr>
              <a:t>：</a:t>
            </a:r>
            <a:endParaRPr lang="en-US" altLang="zh-CN" sz="1200" b="1" dirty="0" smtClean="0">
              <a:solidFill>
                <a:srgbClr val="A1CE3A"/>
              </a:solidFill>
              <a:latin typeface="+mn-ea"/>
              <a:ea typeface="+mn-ea"/>
            </a:endParaRPr>
          </a:p>
          <a:p>
            <a:pPr marL="0" indent="0">
              <a:defRPr/>
            </a:pPr>
            <a:r>
              <a:rPr lang="zh-CN" altLang="zh-CN" sz="1200" dirty="0" smtClean="0">
                <a:solidFill>
                  <a:schemeClr val="bg1"/>
                </a:solidFill>
                <a:latin typeface="+mn-ea"/>
                <a:ea typeface="+mn-ea"/>
              </a:rPr>
              <a:t>是</a:t>
            </a:r>
            <a:r>
              <a:rPr lang="zh-CN" altLang="zh-CN" sz="1200" dirty="0">
                <a:solidFill>
                  <a:schemeClr val="bg1"/>
                </a:solidFill>
                <a:latin typeface="+mn-ea"/>
                <a:ea typeface="+mn-ea"/>
              </a:rPr>
              <a:t>指各级政府、以及与本级政府财政部门直接或间接发生预算拨款关系的行政事业单位、社团组织等。</a:t>
            </a:r>
            <a:endParaRPr lang="en-US" sz="1200" dirty="0">
              <a:solidFill>
                <a:schemeClr val="bg1"/>
              </a:solidFill>
              <a:latin typeface="+mn-ea"/>
              <a:ea typeface="+mn-ea"/>
              <a:cs typeface="+mn-ea"/>
              <a:sym typeface="+mn-lt"/>
            </a:endParaRPr>
          </a:p>
        </p:txBody>
      </p:sp>
      <p:sp>
        <p:nvSpPr>
          <p:cNvPr id="43" name="矩形 42"/>
          <p:cNvSpPr/>
          <p:nvPr/>
        </p:nvSpPr>
        <p:spPr>
          <a:xfrm>
            <a:off x="3343275" y="5477560"/>
            <a:ext cx="2352675" cy="646331"/>
          </a:xfrm>
          <a:prstGeom prst="rect">
            <a:avLst/>
          </a:prstGeom>
        </p:spPr>
        <p:txBody>
          <a:bodyPr wrap="square">
            <a:spAutoFit/>
          </a:bodyPr>
          <a:lstStyle/>
          <a:p>
            <a:r>
              <a:rPr lang="zh-CN" altLang="zh-CN" sz="1200" b="1" dirty="0" smtClean="0">
                <a:solidFill>
                  <a:srgbClr val="A1CE3A"/>
                </a:solidFill>
                <a:latin typeface="+mn-ea"/>
              </a:rPr>
              <a:t>收付实现</a:t>
            </a:r>
            <a:r>
              <a:rPr lang="zh-CN" altLang="zh-CN" sz="1200" b="1" dirty="0" smtClean="0">
                <a:solidFill>
                  <a:srgbClr val="A1CE3A"/>
                </a:solidFill>
                <a:latin typeface="+mn-ea"/>
              </a:rPr>
              <a:t>制</a:t>
            </a:r>
            <a:r>
              <a:rPr lang="en-US" altLang="zh-CN" sz="1200" b="1" dirty="0" smtClean="0">
                <a:solidFill>
                  <a:srgbClr val="A1CE3A"/>
                </a:solidFill>
                <a:latin typeface="+mn-ea"/>
              </a:rPr>
              <a:t>:</a:t>
            </a:r>
          </a:p>
          <a:p>
            <a:r>
              <a:rPr lang="zh-CN" altLang="zh-CN" sz="1200" dirty="0" smtClean="0">
                <a:solidFill>
                  <a:schemeClr val="bg1"/>
                </a:solidFill>
                <a:latin typeface="+mn-ea"/>
              </a:rPr>
              <a:t>是</a:t>
            </a:r>
            <a:r>
              <a:rPr lang="zh-CN" altLang="zh-CN" sz="1200" dirty="0" smtClean="0">
                <a:solidFill>
                  <a:schemeClr val="bg1"/>
                </a:solidFill>
                <a:latin typeface="+mn-ea"/>
              </a:rPr>
              <a:t>指以现金的实际收付为标志来确定本期收支的会计核算基础。</a:t>
            </a:r>
            <a:endParaRPr lang="zh-CN" altLang="en-US" sz="1200" dirty="0">
              <a:solidFill>
                <a:schemeClr val="bg1"/>
              </a:solidFill>
              <a:latin typeface="+mn-ea"/>
            </a:endParaRPr>
          </a:p>
        </p:txBody>
      </p:sp>
      <p:sp>
        <p:nvSpPr>
          <p:cNvPr id="44" name="Rectangle 3"/>
          <p:cNvSpPr txBox="1">
            <a:spLocks noChangeArrowheads="1"/>
          </p:cNvSpPr>
          <p:nvPr/>
        </p:nvSpPr>
        <p:spPr bwMode="auto">
          <a:xfrm>
            <a:off x="6195018" y="5445064"/>
            <a:ext cx="2863257" cy="870111"/>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zh-CN" altLang="zh-CN" sz="1200" b="1" dirty="0">
                <a:solidFill>
                  <a:srgbClr val="A1CE3A"/>
                </a:solidFill>
                <a:latin typeface="+mn-ea"/>
                <a:ea typeface="+mn-ea"/>
              </a:rPr>
              <a:t>权责发生</a:t>
            </a:r>
            <a:r>
              <a:rPr lang="zh-CN" altLang="zh-CN" sz="1200" b="1" dirty="0" smtClean="0">
                <a:solidFill>
                  <a:srgbClr val="A1CE3A"/>
                </a:solidFill>
                <a:latin typeface="+mn-ea"/>
                <a:ea typeface="+mn-ea"/>
              </a:rPr>
              <a:t>制</a:t>
            </a:r>
            <a:r>
              <a:rPr lang="en-US" altLang="zh-CN" sz="1200" b="1" dirty="0" smtClean="0">
                <a:solidFill>
                  <a:srgbClr val="A1CE3A"/>
                </a:solidFill>
                <a:latin typeface="+mn-ea"/>
                <a:ea typeface="+mn-ea"/>
              </a:rPr>
              <a:t>:</a:t>
            </a:r>
            <a:endParaRPr lang="en-US" altLang="zh-CN" sz="1200" b="1" dirty="0" smtClean="0">
              <a:solidFill>
                <a:schemeClr val="bg1"/>
              </a:solidFill>
              <a:latin typeface="+mn-ea"/>
              <a:ea typeface="+mn-ea"/>
            </a:endParaRPr>
          </a:p>
          <a:p>
            <a:pPr marL="0" indent="0">
              <a:defRPr/>
            </a:pPr>
            <a:r>
              <a:rPr lang="zh-CN" altLang="zh-CN" sz="1200" dirty="0" smtClean="0">
                <a:solidFill>
                  <a:schemeClr val="bg1"/>
                </a:solidFill>
                <a:latin typeface="+mn-ea"/>
                <a:ea typeface="+mn-ea"/>
              </a:rPr>
              <a:t>是</a:t>
            </a:r>
            <a:r>
              <a:rPr lang="zh-CN" altLang="zh-CN" sz="1200" dirty="0">
                <a:solidFill>
                  <a:schemeClr val="bg1"/>
                </a:solidFill>
                <a:latin typeface="+mn-ea"/>
                <a:ea typeface="+mn-ea"/>
              </a:rPr>
              <a:t>指以取得收取款项的权利或者支付款项的义务为标志来确定本期收入和费用的会计核算基础。</a:t>
            </a:r>
            <a:endParaRPr lang="en-US" sz="1200" dirty="0">
              <a:solidFill>
                <a:schemeClr val="bg1"/>
              </a:solidFill>
              <a:latin typeface="+mn-ea"/>
              <a:ea typeface="+mn-ea"/>
              <a:cs typeface="+mn-ea"/>
              <a:sym typeface="+mn-lt"/>
            </a:endParaRPr>
          </a:p>
        </p:txBody>
      </p:sp>
      <p:sp>
        <p:nvSpPr>
          <p:cNvPr id="45" name="Rectangle 1"/>
          <p:cNvSpPr>
            <a:spLocks noChangeArrowheads="1"/>
          </p:cNvSpPr>
          <p:nvPr/>
        </p:nvSpPr>
        <p:spPr bwMode="auto">
          <a:xfrm>
            <a:off x="8486776" y="2759900"/>
            <a:ext cx="347662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rgbClr val="A1CE3A"/>
                </a:solidFill>
                <a:effectLst/>
                <a:latin typeface="+mn-ea"/>
                <a:cs typeface="Times New Roman" pitchFamily="18" charset="0"/>
              </a:rPr>
              <a:t>会</a:t>
            </a:r>
            <a:r>
              <a:rPr kumimoji="0" lang="zh-CN" sz="1400" b="1" i="0" u="none" strike="noStrike" cap="none" normalizeH="0" baseline="0" dirty="0" smtClean="0">
                <a:ln>
                  <a:noFill/>
                </a:ln>
                <a:solidFill>
                  <a:srgbClr val="A1CE3A"/>
                </a:solidFill>
                <a:effectLst/>
                <a:latin typeface="+mn-ea"/>
                <a:cs typeface="Times New Roman" pitchFamily="18" charset="0"/>
              </a:rPr>
              <a:t>计</a:t>
            </a:r>
            <a:r>
              <a:rPr kumimoji="0" lang="en-US" altLang="zh-CN" sz="1400" b="1" i="0" u="none" strike="noStrike" cap="none" normalizeH="0" baseline="0" dirty="0" smtClean="0">
                <a:ln>
                  <a:noFill/>
                </a:ln>
                <a:solidFill>
                  <a:srgbClr val="A1CE3A"/>
                </a:solidFill>
                <a:effectLst/>
                <a:latin typeface="+mn-ea"/>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i="0" u="none" strike="noStrike" cap="none" normalizeH="0" baseline="0" dirty="0" smtClean="0">
                <a:ln>
                  <a:noFill/>
                </a:ln>
                <a:solidFill>
                  <a:srgbClr val="A1CE3A"/>
                </a:solidFill>
                <a:effectLst/>
                <a:latin typeface="+mn-ea"/>
                <a:cs typeface="Times New Roman" pitchFamily="18" charset="0"/>
              </a:rPr>
              <a:t>是</a:t>
            </a:r>
            <a:r>
              <a:rPr kumimoji="0" lang="zh-CN" sz="1400" i="0" u="none" strike="noStrike" cap="none" normalizeH="0" baseline="0" dirty="0" smtClean="0">
                <a:ln>
                  <a:noFill/>
                </a:ln>
                <a:solidFill>
                  <a:srgbClr val="A1CE3A"/>
                </a:solidFill>
                <a:effectLst/>
                <a:latin typeface="+mn-ea"/>
                <a:cs typeface="Times New Roman" pitchFamily="18" charset="0"/>
              </a:rPr>
              <a:t>以货币为主要形式，通过专业的方式方法对单位经济活动进行反映、核算和监督的经济管理工作。因此，单位会计人员必须全面熟悉单位职能职责和经济业务活动，切实做到“所有业务融入财务、财务覆盖所有业务”，才能精准地设置单位会计核算项目和明细科目，才能有效地满足各方面对单位会计报告的要求，形成良性循</a:t>
            </a:r>
            <a:r>
              <a:rPr kumimoji="0" lang="zh-CN" sz="1400" i="0" u="none" strike="noStrike" cap="none" normalizeH="0" baseline="0" dirty="0" smtClean="0">
                <a:ln>
                  <a:noFill/>
                </a:ln>
                <a:solidFill>
                  <a:srgbClr val="A1CE3A"/>
                </a:solidFill>
                <a:effectLst/>
                <a:latin typeface="+mn-ea"/>
                <a:cs typeface="Times New Roman" pitchFamily="18" charset="0"/>
              </a:rPr>
              <a:t>环</a:t>
            </a:r>
            <a:r>
              <a:rPr lang="zh-CN" altLang="en-US" sz="1400" dirty="0" smtClean="0">
                <a:solidFill>
                  <a:srgbClr val="A1CE3A"/>
                </a:solidFill>
                <a:latin typeface="+mn-ea"/>
                <a:cs typeface="Times New Roman" pitchFamily="18" charset="0"/>
              </a:rPr>
              <a:t>。</a:t>
            </a:r>
            <a:endParaRPr kumimoji="0" lang="zh-CN" sz="1400" i="0" u="none" strike="noStrike" cap="none" normalizeH="0" baseline="0" dirty="0" smtClean="0">
              <a:ln>
                <a:noFill/>
              </a:ln>
              <a:solidFill>
                <a:srgbClr val="A1CE3A"/>
              </a:solidFill>
              <a:effectLst/>
              <a:latin typeface="+mn-ea"/>
              <a:cs typeface="宋体" pitchFamily="2" charset="-122"/>
            </a:endParaRPr>
          </a:p>
        </p:txBody>
      </p:sp>
      <p:sp>
        <p:nvSpPr>
          <p:cNvPr id="46" name="圆角矩形 54"/>
          <p:cNvSpPr/>
          <p:nvPr/>
        </p:nvSpPr>
        <p:spPr>
          <a:xfrm>
            <a:off x="8352504" y="2663565"/>
            <a:ext cx="3648996" cy="2318010"/>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47" name="圆角矩形 54"/>
          <p:cNvSpPr/>
          <p:nvPr/>
        </p:nvSpPr>
        <p:spPr>
          <a:xfrm>
            <a:off x="475329" y="1511041"/>
            <a:ext cx="2477422" cy="1041660"/>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49" name="圆角矩形 54"/>
          <p:cNvSpPr/>
          <p:nvPr/>
        </p:nvSpPr>
        <p:spPr>
          <a:xfrm>
            <a:off x="3228053" y="1501516"/>
            <a:ext cx="2706021" cy="1060710"/>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0" name="圆角矩形 54"/>
          <p:cNvSpPr/>
          <p:nvPr/>
        </p:nvSpPr>
        <p:spPr>
          <a:xfrm>
            <a:off x="6142703" y="1453890"/>
            <a:ext cx="2934621" cy="1108777"/>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1" name="圆角矩形 54"/>
          <p:cNvSpPr/>
          <p:nvPr/>
        </p:nvSpPr>
        <p:spPr>
          <a:xfrm>
            <a:off x="456279" y="5282940"/>
            <a:ext cx="2477422" cy="1108777"/>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2" name="圆角矩形 54"/>
          <p:cNvSpPr/>
          <p:nvPr/>
        </p:nvSpPr>
        <p:spPr>
          <a:xfrm>
            <a:off x="3256629" y="5254365"/>
            <a:ext cx="2477422" cy="1108777"/>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3" name="圆角矩形 54"/>
          <p:cNvSpPr/>
          <p:nvPr/>
        </p:nvSpPr>
        <p:spPr>
          <a:xfrm>
            <a:off x="6056978" y="5244840"/>
            <a:ext cx="2953671" cy="1108777"/>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1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ppt_x"/>
                                          </p:val>
                                        </p:tav>
                                        <p:tav tm="100000">
                                          <p:val>
                                            <p:strVal val="#ppt_x"/>
                                          </p:val>
                                        </p:tav>
                                      </p:tavLst>
                                    </p:anim>
                                    <p:anim calcmode="lin" valueType="num">
                                      <p:cBhvr additive="base">
                                        <p:cTn id="18" dur="75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1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750" fill="hold"/>
                                        <p:tgtEl>
                                          <p:spTgt spid="21"/>
                                        </p:tgtEl>
                                        <p:attrNameLst>
                                          <p:attrName>ppt_x</p:attrName>
                                        </p:attrNameLst>
                                      </p:cBhvr>
                                      <p:tavLst>
                                        <p:tav tm="0">
                                          <p:val>
                                            <p:strVal val="#ppt_x"/>
                                          </p:val>
                                        </p:tav>
                                        <p:tav tm="100000">
                                          <p:val>
                                            <p:strVal val="#ppt_x"/>
                                          </p:val>
                                        </p:tav>
                                      </p:tavLst>
                                    </p:anim>
                                    <p:anim calcmode="lin" valueType="num">
                                      <p:cBhvr additive="base">
                                        <p:cTn id="22" dur="75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ppt_x"/>
                                          </p:val>
                                        </p:tav>
                                        <p:tav tm="100000">
                                          <p:val>
                                            <p:strVal val="#ppt_x"/>
                                          </p:val>
                                        </p:tav>
                                      </p:tavLst>
                                    </p:anim>
                                    <p:anim calcmode="lin" valueType="num">
                                      <p:cBhvr additive="base">
                                        <p:cTn id="26" dur="75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750" fill="hold"/>
                                        <p:tgtEl>
                                          <p:spTgt spid="19"/>
                                        </p:tgtEl>
                                        <p:attrNameLst>
                                          <p:attrName>ppt_x</p:attrName>
                                        </p:attrNameLst>
                                      </p:cBhvr>
                                      <p:tavLst>
                                        <p:tav tm="0">
                                          <p:val>
                                            <p:strVal val="#ppt_x"/>
                                          </p:val>
                                        </p:tav>
                                        <p:tav tm="100000">
                                          <p:val>
                                            <p:strVal val="#ppt_x"/>
                                          </p:val>
                                        </p:tav>
                                      </p:tavLst>
                                    </p:anim>
                                    <p:anim calcmode="lin" valueType="num">
                                      <p:cBhvr additive="base">
                                        <p:cTn id="30" dur="75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3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ppt_x"/>
                                          </p:val>
                                        </p:tav>
                                        <p:tav tm="100000">
                                          <p:val>
                                            <p:strVal val="#ppt_x"/>
                                          </p:val>
                                        </p:tav>
                                      </p:tavLst>
                                    </p:anim>
                                    <p:anim calcmode="lin" valueType="num">
                                      <p:cBhvr additive="base">
                                        <p:cTn id="34" dur="75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0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750" fill="hold"/>
                                        <p:tgtEl>
                                          <p:spTgt spid="13"/>
                                        </p:tgtEl>
                                        <p:attrNameLst>
                                          <p:attrName>ppt_x</p:attrName>
                                        </p:attrNameLst>
                                      </p:cBhvr>
                                      <p:tavLst>
                                        <p:tav tm="0">
                                          <p:val>
                                            <p:strVal val="#ppt_x"/>
                                          </p:val>
                                        </p:tav>
                                        <p:tav tm="100000">
                                          <p:val>
                                            <p:strVal val="#ppt_x"/>
                                          </p:val>
                                        </p:tav>
                                      </p:tavLst>
                                    </p:anim>
                                    <p:anim calcmode="lin" valueType="num">
                                      <p:cBhvr additive="base">
                                        <p:cTn id="42" dur="75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750" fill="hold"/>
                                        <p:tgtEl>
                                          <p:spTgt spid="24"/>
                                        </p:tgtEl>
                                        <p:attrNameLst>
                                          <p:attrName>ppt_x</p:attrName>
                                        </p:attrNameLst>
                                      </p:cBhvr>
                                      <p:tavLst>
                                        <p:tav tm="0">
                                          <p:val>
                                            <p:strVal val="#ppt_x"/>
                                          </p:val>
                                        </p:tav>
                                        <p:tav tm="100000">
                                          <p:val>
                                            <p:strVal val="#ppt_x"/>
                                          </p:val>
                                        </p:tav>
                                      </p:tavLst>
                                    </p:anim>
                                    <p:anim calcmode="lin" valueType="num">
                                      <p:cBhvr additive="base">
                                        <p:cTn id="46" dur="75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5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750" fill="hold"/>
                                        <p:tgtEl>
                                          <p:spTgt spid="12"/>
                                        </p:tgtEl>
                                        <p:attrNameLst>
                                          <p:attrName>ppt_x</p:attrName>
                                        </p:attrNameLst>
                                      </p:cBhvr>
                                      <p:tavLst>
                                        <p:tav tm="0">
                                          <p:val>
                                            <p:strVal val="#ppt_x"/>
                                          </p:val>
                                        </p:tav>
                                        <p:tav tm="100000">
                                          <p:val>
                                            <p:strVal val="#ppt_x"/>
                                          </p:val>
                                        </p:tav>
                                      </p:tavLst>
                                    </p:anim>
                                    <p:anim calcmode="lin" valueType="num">
                                      <p:cBhvr additive="base">
                                        <p:cTn id="50" dur="75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750" fill="hold"/>
                                        <p:tgtEl>
                                          <p:spTgt spid="22"/>
                                        </p:tgtEl>
                                        <p:attrNameLst>
                                          <p:attrName>ppt_x</p:attrName>
                                        </p:attrNameLst>
                                      </p:cBhvr>
                                      <p:tavLst>
                                        <p:tav tm="0">
                                          <p:val>
                                            <p:strVal val="#ppt_x"/>
                                          </p:val>
                                        </p:tav>
                                        <p:tav tm="100000">
                                          <p:val>
                                            <p:strVal val="#ppt_x"/>
                                          </p:val>
                                        </p:tav>
                                      </p:tavLst>
                                    </p:anim>
                                    <p:anim calcmode="lin" valueType="num">
                                      <p:cBhvr additive="base">
                                        <p:cTn id="54" dur="75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20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750" fill="hold"/>
                                        <p:tgtEl>
                                          <p:spTgt spid="7"/>
                                        </p:tgtEl>
                                        <p:attrNameLst>
                                          <p:attrName>ppt_x</p:attrName>
                                        </p:attrNameLst>
                                      </p:cBhvr>
                                      <p:tavLst>
                                        <p:tav tm="0">
                                          <p:val>
                                            <p:strVal val="#ppt_x"/>
                                          </p:val>
                                        </p:tav>
                                        <p:tav tm="100000">
                                          <p:val>
                                            <p:strVal val="#ppt_x"/>
                                          </p:val>
                                        </p:tav>
                                      </p:tavLst>
                                    </p:anim>
                                    <p:anim calcmode="lin" valueType="num">
                                      <p:cBhvr additive="base">
                                        <p:cTn id="58" dur="750" fill="hold"/>
                                        <p:tgtEl>
                                          <p:spTgt spid="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120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750" fill="hold"/>
                                        <p:tgtEl>
                                          <p:spTgt spid="25"/>
                                        </p:tgtEl>
                                        <p:attrNameLst>
                                          <p:attrName>ppt_x</p:attrName>
                                        </p:attrNameLst>
                                      </p:cBhvr>
                                      <p:tavLst>
                                        <p:tav tm="0">
                                          <p:val>
                                            <p:strVal val="#ppt_x"/>
                                          </p:val>
                                        </p:tav>
                                        <p:tav tm="100000">
                                          <p:val>
                                            <p:strVal val="#ppt_x"/>
                                          </p:val>
                                        </p:tav>
                                      </p:tavLst>
                                    </p:anim>
                                    <p:anim calcmode="lin" valueType="num">
                                      <p:cBhvr additive="base">
                                        <p:cTn id="62" dur="75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130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750" fill="hold"/>
                                        <p:tgtEl>
                                          <p:spTgt spid="6"/>
                                        </p:tgtEl>
                                        <p:attrNameLst>
                                          <p:attrName>ppt_x</p:attrName>
                                        </p:attrNameLst>
                                      </p:cBhvr>
                                      <p:tavLst>
                                        <p:tav tm="0">
                                          <p:val>
                                            <p:strVal val="#ppt_x"/>
                                          </p:val>
                                        </p:tav>
                                        <p:tav tm="100000">
                                          <p:val>
                                            <p:strVal val="#ppt_x"/>
                                          </p:val>
                                        </p:tav>
                                      </p:tavLst>
                                    </p:anim>
                                    <p:anim calcmode="lin" valueType="num">
                                      <p:cBhvr additive="base">
                                        <p:cTn id="66" dur="750" fill="hold"/>
                                        <p:tgtEl>
                                          <p:spTgt spid="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130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750" fill="hold"/>
                                        <p:tgtEl>
                                          <p:spTgt spid="26"/>
                                        </p:tgtEl>
                                        <p:attrNameLst>
                                          <p:attrName>ppt_x</p:attrName>
                                        </p:attrNameLst>
                                      </p:cBhvr>
                                      <p:tavLst>
                                        <p:tav tm="0">
                                          <p:val>
                                            <p:strVal val="#ppt_x"/>
                                          </p:val>
                                        </p:tav>
                                        <p:tav tm="100000">
                                          <p:val>
                                            <p:strVal val="#ppt_x"/>
                                          </p:val>
                                        </p:tav>
                                      </p:tavLst>
                                    </p:anim>
                                    <p:anim calcmode="lin" valueType="num">
                                      <p:cBhvr additive="base">
                                        <p:cTn id="70" dur="75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140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750" fill="hold"/>
                                        <p:tgtEl>
                                          <p:spTgt spid="11"/>
                                        </p:tgtEl>
                                        <p:attrNameLst>
                                          <p:attrName>ppt_x</p:attrName>
                                        </p:attrNameLst>
                                      </p:cBhvr>
                                      <p:tavLst>
                                        <p:tav tm="0">
                                          <p:val>
                                            <p:strVal val="#ppt_x"/>
                                          </p:val>
                                        </p:tav>
                                        <p:tav tm="100000">
                                          <p:val>
                                            <p:strVal val="#ppt_x"/>
                                          </p:val>
                                        </p:tav>
                                      </p:tavLst>
                                    </p:anim>
                                    <p:anim calcmode="lin" valueType="num">
                                      <p:cBhvr additive="base">
                                        <p:cTn id="74" dur="750" fill="hold"/>
                                        <p:tgtEl>
                                          <p:spTgt spid="1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140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750" fill="hold"/>
                                        <p:tgtEl>
                                          <p:spTgt spid="20"/>
                                        </p:tgtEl>
                                        <p:attrNameLst>
                                          <p:attrName>ppt_x</p:attrName>
                                        </p:attrNameLst>
                                      </p:cBhvr>
                                      <p:tavLst>
                                        <p:tav tm="0">
                                          <p:val>
                                            <p:strVal val="#ppt_x"/>
                                          </p:val>
                                        </p:tav>
                                        <p:tav tm="100000">
                                          <p:val>
                                            <p:strVal val="#ppt_x"/>
                                          </p:val>
                                        </p:tav>
                                      </p:tavLst>
                                    </p:anim>
                                    <p:anim calcmode="lin" valueType="num">
                                      <p:cBhvr additive="base">
                                        <p:cTn id="78" dur="75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150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750" fill="hold"/>
                                        <p:tgtEl>
                                          <p:spTgt spid="10"/>
                                        </p:tgtEl>
                                        <p:attrNameLst>
                                          <p:attrName>ppt_x</p:attrName>
                                        </p:attrNameLst>
                                      </p:cBhvr>
                                      <p:tavLst>
                                        <p:tav tm="0">
                                          <p:val>
                                            <p:strVal val="#ppt_x"/>
                                          </p:val>
                                        </p:tav>
                                        <p:tav tm="100000">
                                          <p:val>
                                            <p:strVal val="#ppt_x"/>
                                          </p:val>
                                        </p:tav>
                                      </p:tavLst>
                                    </p:anim>
                                    <p:anim calcmode="lin" valueType="num">
                                      <p:cBhvr additive="base">
                                        <p:cTn id="82" dur="750" fill="hold"/>
                                        <p:tgtEl>
                                          <p:spTgt spid="1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150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750" fill="hold"/>
                                        <p:tgtEl>
                                          <p:spTgt spid="27"/>
                                        </p:tgtEl>
                                        <p:attrNameLst>
                                          <p:attrName>ppt_x</p:attrName>
                                        </p:attrNameLst>
                                      </p:cBhvr>
                                      <p:tavLst>
                                        <p:tav tm="0">
                                          <p:val>
                                            <p:strVal val="#ppt_x"/>
                                          </p:val>
                                        </p:tav>
                                        <p:tav tm="100000">
                                          <p:val>
                                            <p:strVal val="#ppt_x"/>
                                          </p:val>
                                        </p:tav>
                                      </p:tavLst>
                                    </p:anim>
                                    <p:anim calcmode="lin" valueType="num">
                                      <p:cBhvr additive="base">
                                        <p:cTn id="86" dur="750" fill="hold"/>
                                        <p:tgtEl>
                                          <p:spTgt spid="2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160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750" fill="hold"/>
                                        <p:tgtEl>
                                          <p:spTgt spid="15"/>
                                        </p:tgtEl>
                                        <p:attrNameLst>
                                          <p:attrName>ppt_x</p:attrName>
                                        </p:attrNameLst>
                                      </p:cBhvr>
                                      <p:tavLst>
                                        <p:tav tm="0">
                                          <p:val>
                                            <p:strVal val="#ppt_x"/>
                                          </p:val>
                                        </p:tav>
                                        <p:tav tm="100000">
                                          <p:val>
                                            <p:strVal val="#ppt_x"/>
                                          </p:val>
                                        </p:tav>
                                      </p:tavLst>
                                    </p:anim>
                                    <p:anim calcmode="lin" valueType="num">
                                      <p:cBhvr additive="base">
                                        <p:cTn id="90" dur="750" fill="hold"/>
                                        <p:tgtEl>
                                          <p:spTgt spid="1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160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750" fill="hold"/>
                                        <p:tgtEl>
                                          <p:spTgt spid="18"/>
                                        </p:tgtEl>
                                        <p:attrNameLst>
                                          <p:attrName>ppt_x</p:attrName>
                                        </p:attrNameLst>
                                      </p:cBhvr>
                                      <p:tavLst>
                                        <p:tav tm="0">
                                          <p:val>
                                            <p:strVal val="#ppt_x"/>
                                          </p:val>
                                        </p:tav>
                                        <p:tav tm="100000">
                                          <p:val>
                                            <p:strVal val="#ppt_x"/>
                                          </p:val>
                                        </p:tav>
                                      </p:tavLst>
                                    </p:anim>
                                    <p:anim calcmode="lin" valueType="num">
                                      <p:cBhvr additive="base">
                                        <p:cTn id="94" dur="750" fill="hold"/>
                                        <p:tgtEl>
                                          <p:spTgt spid="18"/>
                                        </p:tgtEl>
                                        <p:attrNameLst>
                                          <p:attrName>ppt_y</p:attrName>
                                        </p:attrNameLst>
                                      </p:cBhvr>
                                      <p:tavLst>
                                        <p:tav tm="0">
                                          <p:val>
                                            <p:strVal val="1+#ppt_h/2"/>
                                          </p:val>
                                        </p:tav>
                                        <p:tav tm="100000">
                                          <p:val>
                                            <p:strVal val="#ppt_y"/>
                                          </p:val>
                                        </p:tav>
                                      </p:tavLst>
                                    </p:anim>
                                  </p:childTnLst>
                                </p:cTn>
                              </p:par>
                              <p:par>
                                <p:cTn id="95" presetID="16" presetClass="entr" presetSubtype="37" fill="hold" nodeType="withEffect">
                                  <p:stCondLst>
                                    <p:cond delay="1500"/>
                                  </p:stCondLst>
                                  <p:childTnLst>
                                    <p:set>
                                      <p:cBhvr>
                                        <p:cTn id="96" dur="1" fill="hold">
                                          <p:stCondLst>
                                            <p:cond delay="0"/>
                                          </p:stCondLst>
                                        </p:cTn>
                                        <p:tgtEl>
                                          <p:spTgt spid="35"/>
                                        </p:tgtEl>
                                        <p:attrNameLst>
                                          <p:attrName>style.visibility</p:attrName>
                                        </p:attrNameLst>
                                      </p:cBhvr>
                                      <p:to>
                                        <p:strVal val="visible"/>
                                      </p:to>
                                    </p:set>
                                    <p:animEffect transition="in" filter="barn(outVertical)">
                                      <p:cBhvr>
                                        <p:cTn id="97" dur="500"/>
                                        <p:tgtEl>
                                          <p:spTgt spid="3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500"/>
                                        <p:tgtEl>
                                          <p:spTgt spid="4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fade">
                                      <p:cBhvr>
                                        <p:cTn id="109" dur="500"/>
                                        <p:tgtEl>
                                          <p:spTgt spid="5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fade">
                                      <p:cBhvr>
                                        <p:cTn id="112" dur="500"/>
                                        <p:tgtEl>
                                          <p:spTgt spid="5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3"/>
                                        </p:tgtEl>
                                        <p:attrNameLst>
                                          <p:attrName>style.visibility</p:attrName>
                                        </p:attrNameLst>
                                      </p:cBhvr>
                                      <p:to>
                                        <p:strVal val="visible"/>
                                      </p:to>
                                    </p:set>
                                    <p:animEffect transition="in" filter="fade">
                                      <p:cBhvr>
                                        <p:cTn id="11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9" grpId="0" animBg="1"/>
      <p:bldP spid="10" grpId="0" animBg="1"/>
      <p:bldP spid="11" grpId="0" animBg="1"/>
      <p:bldP spid="12" grpId="0" animBg="1"/>
      <p:bldP spid="13" grpId="0" animBg="1"/>
      <p:bldP spid="15"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46" grpId="0" animBg="1"/>
      <p:bldP spid="47" grpId="0" animBg="1"/>
      <p:bldP spid="49" grpId="0" animBg="1"/>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stretch>
            <a:fillRect/>
          </a:stretch>
        </p:blipFill>
        <p:spPr>
          <a:xfrm>
            <a:off x="0" y="799746"/>
            <a:ext cx="12192000" cy="71111"/>
          </a:xfrm>
          <a:prstGeom prst="rect">
            <a:avLst/>
          </a:prstGeom>
        </p:spPr>
      </p:pic>
      <p:grpSp>
        <p:nvGrpSpPr>
          <p:cNvPr id="4" name="组合 3"/>
          <p:cNvGrpSpPr/>
          <p:nvPr/>
        </p:nvGrpSpPr>
        <p:grpSpPr>
          <a:xfrm>
            <a:off x="3965419" y="1124998"/>
            <a:ext cx="4435631" cy="4132802"/>
            <a:chOff x="4512406" y="1799221"/>
            <a:chExt cx="3841675" cy="3799715"/>
          </a:xfrm>
          <a:solidFill>
            <a:srgbClr val="A1CE3A"/>
          </a:solidFill>
        </p:grpSpPr>
        <p:sp>
          <p:nvSpPr>
            <p:cNvPr id="5" name="任意多边形 4"/>
            <p:cNvSpPr/>
            <p:nvPr/>
          </p:nvSpPr>
          <p:spPr>
            <a:xfrm rot="9257143">
              <a:off x="6221113" y="5062780"/>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6" name="任意多边形 5"/>
            <p:cNvSpPr/>
            <p:nvPr/>
          </p:nvSpPr>
          <p:spPr>
            <a:xfrm rot="12342857">
              <a:off x="4750179" y="5062780"/>
              <a:ext cx="1895196"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7" name="任意多边形 6"/>
            <p:cNvSpPr/>
            <p:nvPr/>
          </p:nvSpPr>
          <p:spPr>
            <a:xfrm rot="15428571">
              <a:off x="3832887"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8" name="任意多边形 7"/>
            <p:cNvSpPr/>
            <p:nvPr/>
          </p:nvSpPr>
          <p:spPr>
            <a:xfrm rot="18514286">
              <a:off x="4160409"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9" name="任意多边形 8"/>
            <p:cNvSpPr/>
            <p:nvPr/>
          </p:nvSpPr>
          <p:spPr>
            <a:xfrm>
              <a:off x="5486811" y="1838852"/>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10" name="任意多边形 9"/>
            <p:cNvSpPr/>
            <p:nvPr/>
          </p:nvSpPr>
          <p:spPr>
            <a:xfrm rot="3085714">
              <a:off x="6813215"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11" name="任意多边形 10"/>
            <p:cNvSpPr/>
            <p:nvPr/>
          </p:nvSpPr>
          <p:spPr>
            <a:xfrm rot="6171428">
              <a:off x="7138406"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grpSp>
      <p:sp>
        <p:nvSpPr>
          <p:cNvPr id="26" name="矩形 25"/>
          <p:cNvSpPr/>
          <p:nvPr>
            <p:custDataLst>
              <p:tags r:id="rId1"/>
            </p:custDataLst>
          </p:nvPr>
        </p:nvSpPr>
        <p:spPr>
          <a:xfrm>
            <a:off x="2537786" y="142875"/>
            <a:ext cx="7755649" cy="523220"/>
          </a:xfrm>
          <a:prstGeom prst="rect">
            <a:avLst/>
          </a:prstGeom>
        </p:spPr>
        <p:txBody>
          <a:bodyPr wrap="none">
            <a:spAutoFit/>
          </a:bodyPr>
          <a:lstStyle/>
          <a:p>
            <a:r>
              <a:rPr lang="zh-CN" altLang="en-US" sz="2800" b="1" dirty="0" smtClean="0">
                <a:solidFill>
                  <a:srgbClr val="A1CE3A"/>
                </a:solidFill>
                <a:latin typeface="+mn-ea"/>
              </a:rPr>
              <a:t>二、</a:t>
            </a:r>
            <a:r>
              <a:rPr lang="zh-CN" altLang="zh-CN" sz="2800" b="1" dirty="0" smtClean="0">
                <a:solidFill>
                  <a:srgbClr val="A1CE3A"/>
                </a:solidFill>
                <a:latin typeface="+mn-ea"/>
                <a:cs typeface="Times New Roman" pitchFamily="18" charset="0"/>
              </a:rPr>
              <a:t>强化精准意识，提升会计信息质量不打马虎</a:t>
            </a:r>
            <a:endParaRPr lang="en-US" altLang="zh-CN" sz="2800" b="1" dirty="0" smtClean="0">
              <a:solidFill>
                <a:srgbClr val="A1CE3A"/>
              </a:solidFill>
              <a:latin typeface="+mn-ea"/>
            </a:endParaRPr>
          </a:p>
        </p:txBody>
      </p:sp>
      <p:sp>
        <p:nvSpPr>
          <p:cNvPr id="27" name="矩形 26"/>
          <p:cNvSpPr/>
          <p:nvPr/>
        </p:nvSpPr>
        <p:spPr>
          <a:xfrm>
            <a:off x="4791076" y="2133511"/>
            <a:ext cx="2876550" cy="2308324"/>
          </a:xfrm>
          <a:prstGeom prst="rect">
            <a:avLst/>
          </a:prstGeom>
        </p:spPr>
        <p:txBody>
          <a:bodyPr wrap="square">
            <a:spAutoFit/>
          </a:bodyPr>
          <a:lstStyle/>
          <a:p>
            <a:r>
              <a:rPr lang="zh-CN" altLang="en-US" b="1" dirty="0" smtClean="0">
                <a:solidFill>
                  <a:srgbClr val="A1CE3A"/>
                </a:solidFill>
                <a:latin typeface="+mn-ea"/>
              </a:rPr>
              <a:t>（</a:t>
            </a:r>
            <a:r>
              <a:rPr lang="zh-CN" altLang="zh-CN" b="1" dirty="0" smtClean="0">
                <a:solidFill>
                  <a:srgbClr val="A1CE3A"/>
                </a:solidFill>
                <a:latin typeface="+mn-ea"/>
              </a:rPr>
              <a:t>二</a:t>
            </a:r>
            <a:r>
              <a:rPr lang="zh-CN" altLang="en-US" b="1" dirty="0" smtClean="0">
                <a:solidFill>
                  <a:srgbClr val="A1CE3A"/>
                </a:solidFill>
                <a:latin typeface="+mn-ea"/>
              </a:rPr>
              <a:t>）</a:t>
            </a:r>
            <a:r>
              <a:rPr lang="zh-CN" altLang="zh-CN" b="1" dirty="0" smtClean="0">
                <a:solidFill>
                  <a:srgbClr val="A1CE3A"/>
                </a:solidFill>
                <a:latin typeface="+mn-ea"/>
              </a:rPr>
              <a:t>、精准理解政府会计信息质量</a:t>
            </a:r>
            <a:r>
              <a:rPr lang="en-US" altLang="zh-CN" b="1" dirty="0" smtClean="0">
                <a:solidFill>
                  <a:srgbClr val="A1CE3A"/>
                </a:solidFill>
                <a:latin typeface="+mn-ea"/>
              </a:rPr>
              <a:t>7</a:t>
            </a:r>
            <a:r>
              <a:rPr lang="zh-CN" altLang="zh-CN" b="1" dirty="0" smtClean="0">
                <a:solidFill>
                  <a:srgbClr val="A1CE3A"/>
                </a:solidFill>
                <a:latin typeface="+mn-ea"/>
              </a:rPr>
              <a:t>个要求。</a:t>
            </a:r>
            <a:endParaRPr lang="en-US" altLang="zh-CN" b="1" dirty="0" smtClean="0">
              <a:solidFill>
                <a:srgbClr val="A1CE3A"/>
              </a:solidFill>
              <a:latin typeface="+mn-ea"/>
            </a:endParaRPr>
          </a:p>
          <a:p>
            <a:r>
              <a:rPr lang="zh-CN" altLang="zh-CN" dirty="0" smtClean="0">
                <a:solidFill>
                  <a:schemeClr val="bg1"/>
                </a:solidFill>
                <a:latin typeface="+mn-ea"/>
              </a:rPr>
              <a:t>根据《政府会计准则——基本准则》，政府会计信息质量</a:t>
            </a:r>
            <a:r>
              <a:rPr lang="en-US" altLang="zh-CN" dirty="0" smtClean="0">
                <a:solidFill>
                  <a:schemeClr val="bg1"/>
                </a:solidFill>
                <a:latin typeface="+mn-ea"/>
              </a:rPr>
              <a:t>7</a:t>
            </a:r>
            <a:r>
              <a:rPr lang="zh-CN" altLang="zh-CN" dirty="0" smtClean="0">
                <a:solidFill>
                  <a:schemeClr val="bg1"/>
                </a:solidFill>
                <a:latin typeface="+mn-ea"/>
              </a:rPr>
              <a:t>个要求：可靠性、全面性、相关性、及时性、可比性、可理解性、实质重于形式。</a:t>
            </a:r>
            <a:endParaRPr lang="zh-CN" altLang="zh-CN" dirty="0">
              <a:solidFill>
                <a:schemeClr val="bg1"/>
              </a:solidFill>
              <a:latin typeface="+mn-ea"/>
            </a:endParaRPr>
          </a:p>
        </p:txBody>
      </p:sp>
      <p:sp>
        <p:nvSpPr>
          <p:cNvPr id="28" name="TextBox 27"/>
          <p:cNvSpPr txBox="1"/>
          <p:nvPr/>
        </p:nvSpPr>
        <p:spPr>
          <a:xfrm>
            <a:off x="409574" y="1143000"/>
            <a:ext cx="3419475" cy="1169551"/>
          </a:xfrm>
          <a:prstGeom prst="rect">
            <a:avLst/>
          </a:prstGeom>
          <a:noFill/>
        </p:spPr>
        <p:txBody>
          <a:bodyPr wrap="square" rtlCol="0">
            <a:spAutoFit/>
          </a:bodyPr>
          <a:lstStyle/>
          <a:p>
            <a:r>
              <a:rPr lang="zh-CN" altLang="zh-CN" sz="1400" dirty="0" smtClean="0">
                <a:solidFill>
                  <a:srgbClr val="A1CE3A"/>
                </a:solidFill>
              </a:rPr>
              <a:t>第十一</a:t>
            </a:r>
            <a:r>
              <a:rPr lang="zh-CN" altLang="zh-CN" sz="1400" dirty="0" smtClean="0">
                <a:solidFill>
                  <a:srgbClr val="A1CE3A"/>
                </a:solidFill>
              </a:rPr>
              <a:t>条</a:t>
            </a:r>
            <a:r>
              <a:rPr lang="en-US" altLang="zh-CN" sz="1400" dirty="0" smtClean="0">
                <a:solidFill>
                  <a:srgbClr val="A1CE3A"/>
                </a:solidFill>
              </a:rPr>
              <a:t>    </a:t>
            </a:r>
            <a:r>
              <a:rPr lang="zh-CN" altLang="zh-CN" sz="1400" dirty="0" smtClean="0">
                <a:solidFill>
                  <a:schemeClr val="bg1"/>
                </a:solidFill>
              </a:rPr>
              <a:t>政</a:t>
            </a:r>
            <a:r>
              <a:rPr lang="zh-CN" altLang="zh-CN" sz="1400" dirty="0" smtClean="0">
                <a:solidFill>
                  <a:schemeClr val="bg1"/>
                </a:solidFill>
              </a:rPr>
              <a:t>府会计主体应当以实际发生的经济业务或者事项为依据进行会计核算，如实反映各项会计要素的情况和结果，保证会计信息真实可靠。（</a:t>
            </a:r>
            <a:r>
              <a:rPr lang="zh-CN" altLang="zh-CN" sz="1400" b="1" dirty="0" smtClean="0">
                <a:solidFill>
                  <a:schemeClr val="bg1"/>
                </a:solidFill>
              </a:rPr>
              <a:t>确认依据要真实可靠，才能保障</a:t>
            </a:r>
            <a:r>
              <a:rPr lang="zh-CN" altLang="zh-CN" sz="1400" dirty="0" smtClean="0">
                <a:solidFill>
                  <a:schemeClr val="bg1"/>
                </a:solidFill>
              </a:rPr>
              <a:t>会计信息真实可靠</a:t>
            </a:r>
            <a:r>
              <a:rPr lang="zh-CN" altLang="zh-CN" sz="1400" dirty="0" smtClean="0">
                <a:solidFill>
                  <a:schemeClr val="bg1"/>
                </a:solidFill>
              </a:rPr>
              <a:t>。）</a:t>
            </a:r>
            <a:endParaRPr lang="zh-CN" altLang="en-US" dirty="0">
              <a:solidFill>
                <a:schemeClr val="bg1"/>
              </a:solidFill>
            </a:endParaRPr>
          </a:p>
        </p:txBody>
      </p:sp>
      <p:sp>
        <p:nvSpPr>
          <p:cNvPr id="29" name="TextBox 28"/>
          <p:cNvSpPr txBox="1"/>
          <p:nvPr/>
        </p:nvSpPr>
        <p:spPr>
          <a:xfrm>
            <a:off x="400050" y="2600325"/>
            <a:ext cx="3429000" cy="1815882"/>
          </a:xfrm>
          <a:prstGeom prst="rect">
            <a:avLst/>
          </a:prstGeom>
          <a:noFill/>
        </p:spPr>
        <p:txBody>
          <a:bodyPr wrap="square" rtlCol="0">
            <a:spAutoFit/>
          </a:bodyPr>
          <a:lstStyle/>
          <a:p>
            <a:r>
              <a:rPr lang="zh-CN" altLang="zh-CN" sz="1400" dirty="0" smtClean="0">
                <a:solidFill>
                  <a:srgbClr val="A1CE3A"/>
                </a:solidFill>
              </a:rPr>
              <a:t>第十二</a:t>
            </a:r>
            <a:r>
              <a:rPr lang="zh-CN" altLang="zh-CN" sz="1400" dirty="0" smtClean="0">
                <a:solidFill>
                  <a:srgbClr val="A1CE3A"/>
                </a:solidFill>
              </a:rPr>
              <a:t>条</a:t>
            </a:r>
            <a:r>
              <a:rPr lang="en-US" altLang="zh-CN" sz="1400" dirty="0" smtClean="0">
                <a:solidFill>
                  <a:srgbClr val="A1CE3A"/>
                </a:solidFill>
              </a:rPr>
              <a:t>    </a:t>
            </a:r>
            <a:r>
              <a:rPr lang="zh-CN" altLang="zh-CN" sz="1400" dirty="0" smtClean="0">
                <a:solidFill>
                  <a:schemeClr val="bg1"/>
                </a:solidFill>
              </a:rPr>
              <a:t>政</a:t>
            </a:r>
            <a:r>
              <a:rPr lang="zh-CN" altLang="zh-CN" sz="1400" dirty="0" smtClean="0">
                <a:solidFill>
                  <a:schemeClr val="bg1"/>
                </a:solidFill>
              </a:rPr>
              <a:t>府会计主体应当将发生的各项经济业务或者事项统一纳入会计核算，确保会计信息能够全面反映政府会计主体预算执行情况和财务状况、运行情况、现金流量等。（根据《预算法》要求，政府会计核算必须全面反映单位所有资产、负债、净资产、收入、支出等，不能设置账外账）</a:t>
            </a:r>
            <a:endParaRPr lang="zh-CN" altLang="en-US" sz="1400" dirty="0">
              <a:solidFill>
                <a:schemeClr val="bg1"/>
              </a:solidFill>
            </a:endParaRPr>
          </a:p>
        </p:txBody>
      </p:sp>
      <p:sp>
        <p:nvSpPr>
          <p:cNvPr id="30" name="TextBox 29"/>
          <p:cNvSpPr txBox="1"/>
          <p:nvPr/>
        </p:nvSpPr>
        <p:spPr>
          <a:xfrm>
            <a:off x="381001" y="4572000"/>
            <a:ext cx="3486149" cy="1600438"/>
          </a:xfrm>
          <a:prstGeom prst="rect">
            <a:avLst/>
          </a:prstGeom>
          <a:noFill/>
        </p:spPr>
        <p:txBody>
          <a:bodyPr wrap="square" rtlCol="0">
            <a:spAutoFit/>
          </a:bodyPr>
          <a:lstStyle/>
          <a:p>
            <a:r>
              <a:rPr lang="zh-CN" altLang="zh-CN" sz="1400" dirty="0" smtClean="0">
                <a:solidFill>
                  <a:srgbClr val="A1CE3A"/>
                </a:solidFill>
              </a:rPr>
              <a:t>第十三条</a:t>
            </a:r>
            <a:r>
              <a:rPr lang="zh-CN" altLang="zh-CN" sz="1400" dirty="0" smtClean="0">
                <a:solidFill>
                  <a:schemeClr val="bg1"/>
                </a:solidFill>
              </a:rPr>
              <a:t>　政府会计主体提供的会计信息，应当与反映政府会计主体公共受托责任履行情况以及报告使用者决策或者监督、管理的</a:t>
            </a:r>
            <a:r>
              <a:rPr lang="zh-CN" altLang="zh-CN" sz="1400" b="1" dirty="0" smtClean="0">
                <a:solidFill>
                  <a:schemeClr val="bg1"/>
                </a:solidFill>
              </a:rPr>
              <a:t>需要相关</a:t>
            </a:r>
            <a:r>
              <a:rPr lang="zh-CN" altLang="zh-CN" sz="1400" dirty="0" smtClean="0">
                <a:solidFill>
                  <a:schemeClr val="bg1"/>
                </a:solidFill>
              </a:rPr>
              <a:t>，有助于报告使用者对政府会计主体过去、现在或者未来的情况作出评价或者预测。（政府会计信息报告必须精准对照与需要相关）</a:t>
            </a:r>
            <a:endParaRPr lang="zh-CN" altLang="en-US" sz="1400" dirty="0">
              <a:solidFill>
                <a:schemeClr val="bg1"/>
              </a:solidFill>
            </a:endParaRPr>
          </a:p>
        </p:txBody>
      </p:sp>
      <p:sp>
        <p:nvSpPr>
          <p:cNvPr id="31" name="圆角矩形 54"/>
          <p:cNvSpPr/>
          <p:nvPr/>
        </p:nvSpPr>
        <p:spPr>
          <a:xfrm>
            <a:off x="380079" y="1063365"/>
            <a:ext cx="3458496" cy="1298835"/>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32" name="圆角矩形 54"/>
          <p:cNvSpPr/>
          <p:nvPr/>
        </p:nvSpPr>
        <p:spPr>
          <a:xfrm>
            <a:off x="361029" y="2501640"/>
            <a:ext cx="3420396" cy="1956060"/>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33" name="圆角矩形 54"/>
          <p:cNvSpPr/>
          <p:nvPr/>
        </p:nvSpPr>
        <p:spPr>
          <a:xfrm>
            <a:off x="341979" y="4530465"/>
            <a:ext cx="3496596" cy="1660785"/>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9697" name="Rectangle 1"/>
          <p:cNvSpPr>
            <a:spLocks noChangeArrowheads="1"/>
          </p:cNvSpPr>
          <p:nvPr/>
        </p:nvSpPr>
        <p:spPr bwMode="auto">
          <a:xfrm>
            <a:off x="8658225" y="1148030"/>
            <a:ext cx="3400425"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dirty="0" smtClean="0">
                <a:ln>
                  <a:noFill/>
                </a:ln>
                <a:solidFill>
                  <a:srgbClr val="A1CE3A"/>
                </a:solidFill>
                <a:effectLst/>
                <a:latin typeface="+mn-ea"/>
                <a:cs typeface="Times New Roman" pitchFamily="18" charset="0"/>
              </a:rPr>
              <a:t>第十四条 </a:t>
            </a:r>
            <a:r>
              <a:rPr kumimoji="0" lang="en-US" altLang="zh-CN" sz="1400" b="0" i="0" u="none" strike="noStrike" cap="none" normalizeH="0" baseline="0" dirty="0" smtClean="0">
                <a:ln>
                  <a:noFill/>
                </a:ln>
                <a:solidFill>
                  <a:srgbClr val="A1CE3A"/>
                </a:solidFill>
                <a:effectLst/>
                <a:latin typeface="+mn-ea"/>
                <a:cs typeface="Times New Roman" pitchFamily="18" charset="0"/>
              </a:rPr>
              <a:t>   </a:t>
            </a:r>
            <a:r>
              <a:rPr kumimoji="0" lang="zh-CN" sz="1400" b="0" i="0" u="none" strike="noStrike" cap="none" normalizeH="0" baseline="0" dirty="0" smtClean="0">
                <a:ln>
                  <a:noFill/>
                </a:ln>
                <a:solidFill>
                  <a:schemeClr val="bg1"/>
                </a:solidFill>
                <a:effectLst/>
                <a:latin typeface="+mn-ea"/>
                <a:cs typeface="Times New Roman" pitchFamily="18" charset="0"/>
              </a:rPr>
              <a:t>政府会计主体对已经发生的经济业务或者事项，</a:t>
            </a:r>
            <a:r>
              <a:rPr kumimoji="0" lang="zh-CN" sz="1400" b="1" i="0" u="none" strike="noStrike" cap="none" normalizeH="0" baseline="0" dirty="0" smtClean="0">
                <a:ln>
                  <a:noFill/>
                </a:ln>
                <a:solidFill>
                  <a:schemeClr val="bg1"/>
                </a:solidFill>
                <a:effectLst/>
                <a:latin typeface="+mn-ea"/>
                <a:cs typeface="Times New Roman" pitchFamily="18" charset="0"/>
              </a:rPr>
              <a:t>应当及时</a:t>
            </a:r>
            <a:r>
              <a:rPr kumimoji="0" lang="zh-CN" sz="1400" b="0" i="0" u="none" strike="noStrike" cap="none" normalizeH="0" baseline="0" dirty="0" smtClean="0">
                <a:ln>
                  <a:noFill/>
                </a:ln>
                <a:solidFill>
                  <a:schemeClr val="bg1"/>
                </a:solidFill>
                <a:effectLst/>
                <a:latin typeface="+mn-ea"/>
                <a:cs typeface="Times New Roman" pitchFamily="18" charset="0"/>
              </a:rPr>
              <a:t>进行会计核算，不得提前或者延后。（个别单位会计没有落实及时性的要求，应当自查自纠）</a:t>
            </a:r>
            <a:endParaRPr kumimoji="0" lang="zh-CN" sz="1400" b="0" i="0" u="none" strike="noStrike" cap="none" normalizeH="0" baseline="0" dirty="0" smtClean="0">
              <a:ln>
                <a:noFill/>
              </a:ln>
              <a:solidFill>
                <a:schemeClr val="bg1"/>
              </a:solidFill>
              <a:effectLst/>
              <a:latin typeface="+mn-ea"/>
              <a:cs typeface="宋体" pitchFamily="2" charset="-122"/>
            </a:endParaRPr>
          </a:p>
        </p:txBody>
      </p:sp>
      <p:sp>
        <p:nvSpPr>
          <p:cNvPr id="36" name="TextBox 35"/>
          <p:cNvSpPr txBox="1"/>
          <p:nvPr/>
        </p:nvSpPr>
        <p:spPr>
          <a:xfrm>
            <a:off x="8667749" y="2209800"/>
            <a:ext cx="3400425" cy="2893100"/>
          </a:xfrm>
          <a:prstGeom prst="rect">
            <a:avLst/>
          </a:prstGeom>
          <a:noFill/>
        </p:spPr>
        <p:txBody>
          <a:bodyPr wrap="square" rtlCol="0">
            <a:spAutoFit/>
          </a:bodyPr>
          <a:lstStyle/>
          <a:p>
            <a:r>
              <a:rPr lang="zh-CN" altLang="en-US" sz="1400" dirty="0" smtClean="0">
                <a:solidFill>
                  <a:srgbClr val="A1CE3A"/>
                </a:solidFill>
                <a:latin typeface="+mn-ea"/>
              </a:rPr>
              <a:t>第十五条 </a:t>
            </a:r>
            <a:r>
              <a:rPr lang="zh-CN" altLang="en-US" sz="1400" dirty="0" smtClean="0">
                <a:solidFill>
                  <a:srgbClr val="A1CE3A"/>
                </a:solidFill>
                <a:latin typeface="+mn-ea"/>
              </a:rPr>
              <a:t>   </a:t>
            </a:r>
            <a:r>
              <a:rPr lang="zh-CN" altLang="en-US" sz="1400" dirty="0" smtClean="0">
                <a:solidFill>
                  <a:schemeClr val="bg1"/>
                </a:solidFill>
                <a:latin typeface="+mn-ea"/>
              </a:rPr>
              <a:t>政</a:t>
            </a:r>
            <a:r>
              <a:rPr lang="zh-CN" altLang="en-US" sz="1400" dirty="0" smtClean="0">
                <a:solidFill>
                  <a:schemeClr val="bg1"/>
                </a:solidFill>
                <a:latin typeface="+mn-ea"/>
              </a:rPr>
              <a:t>府会计主体提供的会计信息应当具有可比性。（根据</a:t>
            </a:r>
            <a:r>
              <a:rPr lang="en-US" altLang="zh-CN" sz="1400" dirty="0" smtClean="0">
                <a:solidFill>
                  <a:schemeClr val="bg1"/>
                </a:solidFill>
                <a:latin typeface="+mn-ea"/>
              </a:rPr>
              <a:t>《</a:t>
            </a:r>
            <a:r>
              <a:rPr lang="zh-CN" altLang="en-US" sz="1400" dirty="0" smtClean="0">
                <a:solidFill>
                  <a:schemeClr val="bg1"/>
                </a:solidFill>
                <a:latin typeface="+mn-ea"/>
              </a:rPr>
              <a:t>会计法</a:t>
            </a:r>
            <a:r>
              <a:rPr lang="en-US" altLang="zh-CN" sz="1400" dirty="0" smtClean="0">
                <a:solidFill>
                  <a:schemeClr val="bg1"/>
                </a:solidFill>
                <a:latin typeface="+mn-ea"/>
              </a:rPr>
              <a:t>》</a:t>
            </a:r>
            <a:r>
              <a:rPr lang="zh-CN" altLang="en-US" sz="1400" dirty="0" smtClean="0">
                <a:solidFill>
                  <a:schemeClr val="bg1"/>
                </a:solidFill>
                <a:latin typeface="+mn-ea"/>
              </a:rPr>
              <a:t>规定，单位会计制度、会计方法不能随意变更，确保不同年度会计信息具有可比性。如：折旧方法、账务调整等。同一政府会计主体不同时期发生的相同或者相似的经济业务或者事项，应当采用一致的会计政策，不得随意变更。确需变更的，应当将变更的内容、理由及其影响在附注中予以说明）。不同政府会计主体发生的相同或者相似的经济业务或者事项，应当采用一致的会计政策，确保政府会计信息口径一致，相互可比。</a:t>
            </a:r>
            <a:endParaRPr lang="zh-CN" altLang="en-US" sz="1400" dirty="0">
              <a:solidFill>
                <a:schemeClr val="bg1"/>
              </a:solidFill>
              <a:latin typeface="+mn-ea"/>
            </a:endParaRPr>
          </a:p>
        </p:txBody>
      </p:sp>
      <p:sp>
        <p:nvSpPr>
          <p:cNvPr id="29699" name="Rectangle 3"/>
          <p:cNvSpPr>
            <a:spLocks noChangeArrowheads="1"/>
          </p:cNvSpPr>
          <p:nvPr/>
        </p:nvSpPr>
        <p:spPr bwMode="auto">
          <a:xfrm>
            <a:off x="8667750" y="5265553"/>
            <a:ext cx="352425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dirty="0" smtClean="0">
                <a:ln>
                  <a:noFill/>
                </a:ln>
                <a:solidFill>
                  <a:srgbClr val="A1CE3A"/>
                </a:solidFill>
                <a:effectLst/>
                <a:latin typeface="+mn-ea"/>
                <a:cs typeface="Times New Roman" pitchFamily="18" charset="0"/>
              </a:rPr>
              <a:t>第十六条　</a:t>
            </a:r>
            <a:r>
              <a:rPr kumimoji="0" lang="zh-CN" sz="1400" b="0" i="0" u="none" strike="noStrike" cap="none" normalizeH="0" baseline="0" dirty="0" smtClean="0">
                <a:ln>
                  <a:noFill/>
                </a:ln>
                <a:solidFill>
                  <a:schemeClr val="bg1"/>
                </a:solidFill>
                <a:effectLst/>
                <a:latin typeface="+mn-ea"/>
                <a:cs typeface="Times New Roman" pitchFamily="18" charset="0"/>
              </a:rPr>
              <a:t>政府会计主体提供的会计信息应当清晰明了，便于报告使用者理解和使用。（可理解性要求单位会计核算必须依法依规和单位实际情况相结合，</a:t>
            </a:r>
            <a:r>
              <a:rPr kumimoji="0" lang="zh-CN" sz="1400" b="1" i="0" u="none" strike="noStrike" cap="none" normalizeH="0" baseline="0" dirty="0" smtClean="0">
                <a:ln>
                  <a:noFill/>
                </a:ln>
                <a:solidFill>
                  <a:schemeClr val="bg1"/>
                </a:solidFill>
                <a:effectLst/>
                <a:latin typeface="+mn-ea"/>
                <a:cs typeface="Times New Roman" pitchFamily="18" charset="0"/>
              </a:rPr>
              <a:t>要做明白账、不做糊涂账。</a:t>
            </a:r>
            <a:r>
              <a:rPr kumimoji="0" lang="zh-CN" sz="1400" b="0" i="0" u="none" strike="noStrike" cap="none" normalizeH="0" baseline="0" dirty="0" smtClean="0">
                <a:ln>
                  <a:noFill/>
                </a:ln>
                <a:solidFill>
                  <a:schemeClr val="bg1"/>
                </a:solidFill>
                <a:effectLst/>
                <a:latin typeface="+mn-ea"/>
                <a:cs typeface="Times New Roman" pitchFamily="18" charset="0"/>
              </a:rPr>
              <a:t>）</a:t>
            </a:r>
            <a:endParaRPr kumimoji="0" lang="zh-CN" sz="1400" b="0" i="0" u="none" strike="noStrike" cap="none" normalizeH="0" baseline="0" dirty="0" smtClean="0">
              <a:ln>
                <a:noFill/>
              </a:ln>
              <a:solidFill>
                <a:schemeClr val="bg1"/>
              </a:solidFill>
              <a:effectLst/>
              <a:latin typeface="+mn-ea"/>
              <a:cs typeface="宋体" pitchFamily="2" charset="-122"/>
            </a:endParaRPr>
          </a:p>
        </p:txBody>
      </p:sp>
      <p:sp>
        <p:nvSpPr>
          <p:cNvPr id="38" name="圆角矩形 54"/>
          <p:cNvSpPr/>
          <p:nvPr/>
        </p:nvSpPr>
        <p:spPr>
          <a:xfrm>
            <a:off x="8619204" y="1063365"/>
            <a:ext cx="3458496" cy="1108335"/>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39" name="圆角矩形 54"/>
          <p:cNvSpPr/>
          <p:nvPr/>
        </p:nvSpPr>
        <p:spPr>
          <a:xfrm>
            <a:off x="8609679" y="2215890"/>
            <a:ext cx="3468022" cy="2956185"/>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40" name="圆角矩形 54"/>
          <p:cNvSpPr/>
          <p:nvPr/>
        </p:nvSpPr>
        <p:spPr>
          <a:xfrm>
            <a:off x="8609679" y="5225790"/>
            <a:ext cx="3458496" cy="1298835"/>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9700" name="Rectangle 4"/>
          <p:cNvSpPr>
            <a:spLocks noChangeArrowheads="1"/>
          </p:cNvSpPr>
          <p:nvPr/>
        </p:nvSpPr>
        <p:spPr bwMode="auto">
          <a:xfrm>
            <a:off x="4010024" y="5748546"/>
            <a:ext cx="4333875"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dirty="0" smtClean="0">
                <a:ln>
                  <a:noFill/>
                </a:ln>
                <a:solidFill>
                  <a:srgbClr val="A1CE3A"/>
                </a:solidFill>
                <a:effectLst/>
                <a:latin typeface="+mn-ea"/>
                <a:cs typeface="Times New Roman" pitchFamily="18" charset="0"/>
              </a:rPr>
              <a:t>第十七条</a:t>
            </a:r>
            <a:r>
              <a:rPr kumimoji="0" lang="en-US" altLang="zh-CN" sz="1400" b="0" i="0" u="none" strike="noStrike" cap="none" normalizeH="0" baseline="0" dirty="0" smtClean="0">
                <a:ln>
                  <a:noFill/>
                </a:ln>
                <a:solidFill>
                  <a:srgbClr val="A1CE3A"/>
                </a:solidFill>
                <a:effectLst/>
                <a:latin typeface="+mn-ea"/>
                <a:cs typeface="Times New Roman" pitchFamily="18" charset="0"/>
              </a:rPr>
              <a:t>   </a:t>
            </a:r>
            <a:r>
              <a:rPr kumimoji="0" lang="zh-CN" sz="1400" b="0" i="0" u="none" strike="noStrike" cap="none" normalizeH="0" baseline="0" dirty="0" smtClean="0">
                <a:ln>
                  <a:noFill/>
                </a:ln>
                <a:solidFill>
                  <a:srgbClr val="A1CE3A"/>
                </a:solidFill>
                <a:effectLst/>
                <a:latin typeface="+mn-ea"/>
                <a:cs typeface="Times New Roman" pitchFamily="18" charset="0"/>
              </a:rPr>
              <a:t> </a:t>
            </a:r>
            <a:r>
              <a:rPr kumimoji="0" lang="zh-CN" sz="1400" b="0" i="0" u="none" strike="noStrike" cap="none" normalizeH="0" baseline="0" dirty="0" smtClean="0">
                <a:ln>
                  <a:noFill/>
                </a:ln>
                <a:solidFill>
                  <a:schemeClr val="bg1"/>
                </a:solidFill>
                <a:effectLst/>
                <a:latin typeface="+mn-ea"/>
                <a:cs typeface="Times New Roman" pitchFamily="18" charset="0"/>
              </a:rPr>
              <a:t>政府会计主体应当按照经济业务或者事项的经济实质进行会计核算，不限于以经济业务或者事项的法律形式为依据。（</a:t>
            </a:r>
            <a:r>
              <a:rPr kumimoji="0" lang="zh-CN" sz="1400" b="1" i="0" u="none" strike="noStrike" cap="none" normalizeH="0" baseline="0" dirty="0" smtClean="0">
                <a:ln>
                  <a:noFill/>
                </a:ln>
                <a:solidFill>
                  <a:schemeClr val="bg1"/>
                </a:solidFill>
                <a:effectLst/>
                <a:latin typeface="+mn-ea"/>
                <a:cs typeface="Times New Roman" pitchFamily="18" charset="0"/>
              </a:rPr>
              <a:t>实质重于形式要求单位会计核算据实确认、计量和记录、报告</a:t>
            </a:r>
            <a:r>
              <a:rPr kumimoji="0" lang="zh-CN" sz="1400" b="0" i="0" u="none" strike="noStrike" cap="none" normalizeH="0" baseline="0" dirty="0" smtClean="0">
                <a:ln>
                  <a:noFill/>
                </a:ln>
                <a:solidFill>
                  <a:schemeClr val="bg1"/>
                </a:solidFill>
                <a:effectLst/>
                <a:latin typeface="+mn-ea"/>
                <a:cs typeface="Times New Roman" pitchFamily="18" charset="0"/>
              </a:rPr>
              <a:t>）</a:t>
            </a:r>
            <a:endParaRPr kumimoji="0" lang="zh-CN" sz="1400" b="0" i="0" u="none" strike="noStrike" cap="none" normalizeH="0" baseline="0" dirty="0" smtClean="0">
              <a:ln>
                <a:noFill/>
              </a:ln>
              <a:solidFill>
                <a:schemeClr val="bg1"/>
              </a:solidFill>
              <a:effectLst/>
              <a:latin typeface="+mn-ea"/>
              <a:cs typeface="宋体" pitchFamily="2" charset="-122"/>
            </a:endParaRPr>
          </a:p>
        </p:txBody>
      </p:sp>
      <p:sp>
        <p:nvSpPr>
          <p:cNvPr id="42" name="圆角矩形 54"/>
          <p:cNvSpPr/>
          <p:nvPr/>
        </p:nvSpPr>
        <p:spPr>
          <a:xfrm>
            <a:off x="3961479" y="5749665"/>
            <a:ext cx="4439571" cy="955935"/>
          </a:xfrm>
          <a:prstGeom prst="roundRect">
            <a:avLst/>
          </a:prstGeom>
          <a:noFill/>
          <a:ln w="12700" cap="flat" cmpd="sng" algn="ctr">
            <a:solidFill>
              <a:srgbClr val="A1CE3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ppt_x</p:attrName>
                                        </p:attrNameLst>
                                      </p:cBhvr>
                                      <p:tavLst>
                                        <p:tav tm="0">
                                          <p:val>
                                            <p:fltVal val="0.5"/>
                                          </p:val>
                                        </p:tav>
                                        <p:tav tm="100000">
                                          <p:val>
                                            <p:strVal val="#ppt_x"/>
                                          </p:val>
                                        </p:tav>
                                      </p:tavLst>
                                    </p:anim>
                                    <p:anim calcmode="lin" valueType="num">
                                      <p:cBhvr>
                                        <p:cTn id="14"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animBg="1"/>
      <p:bldP spid="32" grpId="0" animBg="1"/>
      <p:bldP spid="33" grpId="0" animBg="1"/>
      <p:bldP spid="38" grpId="0" animBg="1"/>
      <p:bldP spid="39" grpId="0" animBg="1"/>
      <p:bldP spid="40"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演示文稿41"/>
</p:tagLst>
</file>

<file path=ppt/tags/tag10.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11.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12.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13.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14.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15.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16.xml><?xml version="1.0" encoding="utf-8"?>
<p:tagLst xmlns:a="http://schemas.openxmlformats.org/drawingml/2006/main" xmlns:r="http://schemas.openxmlformats.org/officeDocument/2006/relationships" xmlns:p="http://schemas.openxmlformats.org/presentationml/2006/main">
  <p:tag name="MH" val="20171106092828"/>
  <p:tag name="MH_LIBRARY" val="GRAPHIC"/>
  <p:tag name="MH_ORDER" val="文本占位符 6"/>
</p:tagLst>
</file>

<file path=ppt/tags/tag17.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18.xml><?xml version="1.0" encoding="utf-8"?>
<p:tagLst xmlns:a="http://schemas.openxmlformats.org/drawingml/2006/main" xmlns:r="http://schemas.openxmlformats.org/officeDocument/2006/relationships" xmlns:p="http://schemas.openxmlformats.org/presentationml/2006/main">
  <p:tag name="MH" val="20171106092828"/>
  <p:tag name="MH_LIBRARY" val="GRAPHIC"/>
  <p:tag name="MH_ORDER" val="文本占位符 6"/>
</p:tagLst>
</file>

<file path=ppt/tags/tag19.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21.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22.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23.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24.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25.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26.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27.xml><?xml version="1.0" encoding="utf-8"?>
<p:tagLst xmlns:a="http://schemas.openxmlformats.org/drawingml/2006/main" xmlns:r="http://schemas.openxmlformats.org/officeDocument/2006/relationships" xmlns:p="http://schemas.openxmlformats.org/presentationml/2006/main">
  <p:tag name="MH" val="20171106092828"/>
  <p:tag name="MH_LIBRARY" val="GRAPHIC"/>
  <p:tag name="MH_ORDER" val="文本占位符 6"/>
</p:tagLst>
</file>

<file path=ppt/tags/tag28.xml><?xml version="1.0" encoding="utf-8"?>
<p:tagLst xmlns:a="http://schemas.openxmlformats.org/drawingml/2006/main" xmlns:r="http://schemas.openxmlformats.org/officeDocument/2006/relationships" xmlns:p="http://schemas.openxmlformats.org/presentationml/2006/main">
  <p:tag name="NORDRI TOOLS WATERMARK" val="qxuor1di"/>
</p:tagLst>
</file>

<file path=ppt/tags/tag29.xml><?xml version="1.0" encoding="utf-8"?>
<p:tagLst xmlns:a="http://schemas.openxmlformats.org/drawingml/2006/main" xmlns:r="http://schemas.openxmlformats.org/officeDocument/2006/relationships" xmlns:p="http://schemas.openxmlformats.org/presentationml/2006/main">
  <p:tag name="MH" val="20160302094957"/>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302094957"/>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60302094957"/>
  <p:tag name="MH_LIBRARY" val="GRAPHIC"/>
  <p:tag name="MH_TYPE" val="Other"/>
  <p:tag name="MH_ORDER" val="6"/>
</p:tagLst>
</file>

<file path=ppt/tags/tag32.xml><?xml version="1.0" encoding="utf-8"?>
<p:tagLst xmlns:a="http://schemas.openxmlformats.org/drawingml/2006/main" xmlns:r="http://schemas.openxmlformats.org/officeDocument/2006/relationships" xmlns:p="http://schemas.openxmlformats.org/presentationml/2006/main">
  <p:tag name="MH" val="20160302094957"/>
  <p:tag name="MH_LIBRARY" val="GRAPHIC"/>
  <p:tag name="MH_TYPE" val="Other"/>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60302094957"/>
  <p:tag name="MH_LIBRARY" val="GRAPHIC"/>
  <p:tag name="MH_TYPE" val="Other"/>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60302094957"/>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1106092828"/>
  <p:tag name="MH_LIBRARY" val="GRAPHIC"/>
  <p:tag name="MH_ORDER" val="文本占位符 6"/>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5ro4sf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8504</Words>
  <Application>Microsoft Office PowerPoint</Application>
  <PresentationFormat>自定义</PresentationFormat>
  <Paragraphs>453</Paragraphs>
  <Slides>23</Slides>
  <Notes>23</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Company>第一PPT，www.1ppt.com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绿色多边形</dc:title>
  <dc:creator>第一PPT</dc:creator>
  <cp:keywords>www.1ppt.com</cp:keywords>
  <dc:description>www.1ppt.com</dc:description>
  <cp:lastModifiedBy>Administrator</cp:lastModifiedBy>
  <cp:revision>158</cp:revision>
  <dcterms:created xsi:type="dcterms:W3CDTF">2017-09-13T06:31:00Z</dcterms:created>
  <dcterms:modified xsi:type="dcterms:W3CDTF">2021-07-19T17:41:22Z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